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4"/>
  </p:notes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6" r:id="rId11"/>
    <p:sldId id="263" r:id="rId12"/>
    <p:sldId id="267" r:id="rId13"/>
    <p:sldId id="271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Nunito Sans" panose="020B0604020202020204" charset="0"/>
      <p:regular r:id="rId25"/>
      <p:bold r:id="rId26"/>
      <p:italic r:id="rId27"/>
      <p:boldItalic r:id="rId28"/>
    </p:embeddedFont>
    <p:embeddedFont>
      <p:font typeface="Dosis" panose="020B060402020202020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97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78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62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3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8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560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4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20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96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612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85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28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7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5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5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9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9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/>
              </a:rPr>
              <a:t>Change one class doesn’t mean change the classes that depends on it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xmlns="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9DEC4D-474C-4F53-935B-75240B33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1A4C4F-E014-4A9C-B177-BEE6BC5C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1152C4-61FB-4512-AE35-284ACFA3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C99756B-3B25-43AA-8217-B3DDF0F59CB9}"/>
              </a:ext>
            </a:extLst>
          </p:cNvPr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7C6010-5806-430A-B09E-714898F8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51C84C-AA9C-4A4E-A47E-DBAD1F9B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xmlns="" id="{777E849F-6876-47B5-ABBC-0397DE77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/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>
            <a:extLst>
              <a:ext uri="{FF2B5EF4-FFF2-40B4-BE49-F238E27FC236}">
                <a16:creationId xmlns:a16="http://schemas.microsoft.com/office/drawing/2014/main" xmlns="" id="{088ABA9C-A941-4D21-8A34-792B69D7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>
            <a:extLst>
              <a:ext uri="{FF2B5EF4-FFF2-40B4-BE49-F238E27FC236}">
                <a16:creationId xmlns:a16="http://schemas.microsoft.com/office/drawing/2014/main" xmlns="" id="{2B0D04E6-BDAE-4D42-B3B0-CE0DE197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>
            <a:extLst>
              <a:ext uri="{FF2B5EF4-FFF2-40B4-BE49-F238E27FC236}">
                <a16:creationId xmlns:a16="http://schemas.microsoft.com/office/drawing/2014/main" xmlns="" id="{10097979-2EAB-4D16-BB1B-760958684724}"/>
              </a:ext>
            </a:extLst>
          </p:cNvPr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Let’s check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710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xmlns="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xmlns="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xmlns="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6425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xmlns="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xmlns="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xmlns="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xmlns="" id="{98731A4F-9B69-46CC-B1A8-F83717DDD68C}"/>
              </a:ext>
            </a:extLst>
          </p:cNvPr>
          <p:cNvSpPr txBox="1"/>
          <p:nvPr/>
        </p:nvSpPr>
        <p:spPr>
          <a:xfrm>
            <a:off x="200023" y="2594824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to “print” a friendly message while the PDF is been generating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xmlns="" id="{DAEBD1F0-2432-45D9-BF41-18AF63607761}"/>
              </a:ext>
            </a:extLst>
          </p:cNvPr>
          <p:cNvSpPr txBox="1"/>
          <p:nvPr/>
        </p:nvSpPr>
        <p:spPr>
          <a:xfrm>
            <a:off x="5356620" y="3033355"/>
            <a:ext cx="3555210" cy="140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Single responsibility AWESOME!!!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But what happens with the Open/Closed principle? </a:t>
            </a:r>
            <a:endParaRPr lang="en-US" sz="900" b="1" dirty="0">
              <a:solidFill>
                <a:schemeClr val="bg1"/>
              </a:solidFill>
              <a:sym typeface="Nunito Sans"/>
            </a:endParaRP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xmlns="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3863888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antenna&#10;&#10;Description automatically generated">
            <a:extLst>
              <a:ext uri="{FF2B5EF4-FFF2-40B4-BE49-F238E27FC236}">
                <a16:creationId xmlns:a16="http://schemas.microsoft.com/office/drawing/2014/main" xmlns="" id="{7B3A953D-9F37-4000-AD70-7E10FF810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4129285"/>
            <a:ext cx="5472115" cy="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xmlns="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xmlns="" id="{98731A4F-9B69-46CC-B1A8-F83717DDD68C}"/>
              </a:ext>
            </a:extLst>
          </p:cNvPr>
          <p:cNvSpPr txBox="1"/>
          <p:nvPr/>
        </p:nvSpPr>
        <p:spPr>
          <a:xfrm>
            <a:off x="89622" y="779620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both message and they are thinking about the third one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xmlns="" id="{DAEBD1F0-2432-45D9-BF41-18AF63607761}"/>
              </a:ext>
            </a:extLst>
          </p:cNvPr>
          <p:cNvSpPr txBox="1"/>
          <p:nvPr/>
        </p:nvSpPr>
        <p:spPr>
          <a:xfrm>
            <a:off x="5076822" y="4382396"/>
            <a:ext cx="3555210" cy="74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Let’s keep Single responsibility and Open/closed principles</a:t>
            </a: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xmlns="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02" y="1175643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71AEE3-5FF2-42A9-B796-07E7C660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1977940"/>
            <a:ext cx="6880175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Liskov</a:t>
            </a:r>
            <a:r>
              <a:rPr lang="en-US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Substitution Principle</a:t>
            </a:r>
            <a:endParaRPr lang="en-US"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1113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>
            <a:extLst>
              <a:ext uri="{FF2B5EF4-FFF2-40B4-BE49-F238E27FC236}">
                <a16:creationId xmlns:a16="http://schemas.microsoft.com/office/drawing/2014/main" xmlns="" id="{56C16417-71B1-4ADB-831A-8E0578F44D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>
            <a:extLst>
              <a:ext uri="{FF2B5EF4-FFF2-40B4-BE49-F238E27FC236}">
                <a16:creationId xmlns:a16="http://schemas.microsoft.com/office/drawing/2014/main" xmlns="" id="{C1E7D2B6-FD28-462A-91F0-E5F8650EF0DD}"/>
              </a:ext>
            </a:extLst>
          </p:cNvPr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685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xmlns="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8;p28">
            <a:extLst>
              <a:ext uri="{FF2B5EF4-FFF2-40B4-BE49-F238E27FC236}">
                <a16:creationId xmlns:a16="http://schemas.microsoft.com/office/drawing/2014/main" xmlns="" id="{97AED5D8-366C-458A-A931-C3DD1F88998C}"/>
              </a:ext>
            </a:extLst>
          </p:cNvPr>
          <p:cNvSpPr txBox="1"/>
          <p:nvPr/>
        </p:nvSpPr>
        <p:spPr>
          <a:xfrm>
            <a:off x="226337" y="1186103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</a:rPr>
              <a:t>Named for Barbara </a:t>
            </a:r>
            <a:r>
              <a:rPr lang="en-US" b="1" dirty="0" err="1" smtClean="0">
                <a:solidFill>
                  <a:schemeClr val="bg1"/>
                </a:solidFill>
              </a:rPr>
              <a:t>Liskov</a:t>
            </a:r>
            <a:r>
              <a:rPr lang="en-US" b="1" dirty="0" smtClean="0">
                <a:solidFill>
                  <a:schemeClr val="bg1"/>
                </a:solidFill>
              </a:rPr>
              <a:t>, who first described the principle in 1988.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 smtClean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 smtClean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“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Subtypes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must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be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substitable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for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their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base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types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”</a:t>
            </a:r>
            <a:endParaRPr lang="en-US" sz="2400" i="1" dirty="0">
              <a:solidFill>
                <a:schemeClr val="bg1"/>
              </a:solidFill>
              <a:sym typeface="Nuni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0" y="1186103"/>
            <a:ext cx="4264615" cy="32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xmlns="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LSP?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8;p28">
            <a:extLst>
              <a:ext uri="{FF2B5EF4-FFF2-40B4-BE49-F238E27FC236}">
                <a16:creationId xmlns:a16="http://schemas.microsoft.com/office/drawing/2014/main" xmlns="" id="{97AED5D8-366C-458A-A931-C3DD1F88998C}"/>
              </a:ext>
            </a:extLst>
          </p:cNvPr>
          <p:cNvSpPr txBox="1"/>
          <p:nvPr/>
        </p:nvSpPr>
        <p:spPr>
          <a:xfrm>
            <a:off x="226338" y="1186103"/>
            <a:ext cx="429961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 smtClean="0">
                <a:solidFill>
                  <a:schemeClr val="bg1"/>
                </a:solidFill>
              </a:rPr>
              <a:t>Always </a:t>
            </a:r>
            <a:r>
              <a:rPr lang="en-US" b="1" dirty="0" smtClean="0">
                <a:solidFill>
                  <a:schemeClr val="bg1"/>
                </a:solidFill>
              </a:rPr>
              <a:t>for inheritance we read and use the IS-A to describe child classes.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s-CO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b="1" dirty="0" smtClean="0">
                <a:solidFill>
                  <a:schemeClr val="bg1"/>
                </a:solidFill>
              </a:rPr>
              <a:t>LSP </a:t>
            </a:r>
            <a:r>
              <a:rPr lang="es-CO" b="1" dirty="0" err="1" smtClean="0">
                <a:solidFill>
                  <a:schemeClr val="bg1"/>
                </a:solidFill>
              </a:rPr>
              <a:t>suggest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that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we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should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replace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this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with</a:t>
            </a:r>
            <a:r>
              <a:rPr lang="es-CO" b="1" dirty="0" smtClean="0">
                <a:solidFill>
                  <a:schemeClr val="bg1"/>
                </a:solidFill>
              </a:rPr>
              <a:t> IS-SUBSTITABLE-FOR</a:t>
            </a:r>
            <a:endParaRPr lang="en-US" b="1" dirty="0" smtClean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900" b="1" dirty="0" smtClean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s-CO" sz="2400" b="1" i="1" dirty="0" smtClean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Also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,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frequently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uses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unit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test to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specify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expected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behaviour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of a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method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or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 </a:t>
            </a:r>
            <a:r>
              <a:rPr lang="es-CO" sz="2400" b="1" i="1" dirty="0" err="1" smtClean="0">
                <a:solidFill>
                  <a:schemeClr val="bg1"/>
                </a:solidFill>
                <a:sym typeface="Nunito Sans"/>
              </a:rPr>
              <a:t>class</a:t>
            </a:r>
            <a:r>
              <a:rPr lang="es-CO" sz="2400" b="1" i="1" dirty="0" smtClean="0">
                <a:solidFill>
                  <a:schemeClr val="bg1"/>
                </a:solidFill>
                <a:sym typeface="Nunito Sans"/>
              </a:rPr>
              <a:t>.</a:t>
            </a:r>
            <a:endParaRPr lang="es-CO" sz="2400" b="1" i="1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0840" y="1401203"/>
            <a:ext cx="27206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f</a:t>
            </a:r>
            <a:r>
              <a:rPr lang="es-CO" dirty="0" err="1" smtClean="0">
                <a:solidFill>
                  <a:schemeClr val="bg1"/>
                </a:solidFill>
              </a:rPr>
              <a:t>oreach</a:t>
            </a:r>
            <a:r>
              <a:rPr lang="es-CO" dirty="0" smtClean="0">
                <a:solidFill>
                  <a:schemeClr val="bg1"/>
                </a:solidFill>
              </a:rPr>
              <a:t> (</a:t>
            </a:r>
            <a:r>
              <a:rPr lang="es-CO" dirty="0" err="1" smtClean="0">
                <a:solidFill>
                  <a:schemeClr val="bg1"/>
                </a:solidFill>
              </a:rPr>
              <a:t>var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  <a:r>
              <a:rPr lang="es-CO" dirty="0" err="1" smtClean="0">
                <a:solidFill>
                  <a:schemeClr val="bg1"/>
                </a:solidFill>
              </a:rPr>
              <a:t>emp</a:t>
            </a:r>
            <a:r>
              <a:rPr lang="es-CO" dirty="0" smtClean="0">
                <a:solidFill>
                  <a:schemeClr val="bg1"/>
                </a:solidFill>
              </a:rPr>
              <a:t> in </a:t>
            </a:r>
            <a:r>
              <a:rPr lang="es-CO" dirty="0" err="1" smtClean="0">
                <a:solidFill>
                  <a:schemeClr val="bg1"/>
                </a:solidFill>
              </a:rPr>
              <a:t>Employees</a:t>
            </a:r>
            <a:r>
              <a:rPr lang="es-CO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{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     </a:t>
            </a:r>
            <a:r>
              <a:rPr lang="es-CO" dirty="0" err="1" smtClean="0">
                <a:solidFill>
                  <a:schemeClr val="bg1"/>
                </a:solidFill>
              </a:rPr>
              <a:t>if</a:t>
            </a:r>
            <a:r>
              <a:rPr lang="es-CO" dirty="0" smtClean="0">
                <a:solidFill>
                  <a:schemeClr val="bg1"/>
                </a:solidFill>
              </a:rPr>
              <a:t> (</a:t>
            </a:r>
            <a:r>
              <a:rPr lang="es-CO" dirty="0" err="1" smtClean="0">
                <a:solidFill>
                  <a:schemeClr val="bg1"/>
                </a:solidFill>
              </a:rPr>
              <a:t>emp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  <a:r>
              <a:rPr lang="es-CO" dirty="0" err="1" smtClean="0">
                <a:solidFill>
                  <a:schemeClr val="bg1"/>
                </a:solidFill>
              </a:rPr>
              <a:t>is</a:t>
            </a:r>
            <a:r>
              <a:rPr lang="es-CO" dirty="0" smtClean="0">
                <a:solidFill>
                  <a:schemeClr val="bg1"/>
                </a:solidFill>
              </a:rPr>
              <a:t> Manager)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     {</a:t>
            </a:r>
          </a:p>
          <a:p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smtClean="0">
                <a:solidFill>
                  <a:schemeClr val="bg1"/>
                </a:solidFill>
              </a:rPr>
              <a:t>        ……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      }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     </a:t>
            </a:r>
            <a:r>
              <a:rPr lang="es-CO" dirty="0" err="1" smtClean="0">
                <a:solidFill>
                  <a:schemeClr val="bg1"/>
                </a:solidFill>
              </a:rPr>
              <a:t>if</a:t>
            </a:r>
            <a:r>
              <a:rPr lang="es-CO" dirty="0" smtClean="0">
                <a:solidFill>
                  <a:schemeClr val="bg1"/>
                </a:solidFill>
              </a:rPr>
              <a:t> (</a:t>
            </a:r>
            <a:r>
              <a:rPr lang="es-CO" dirty="0" err="1" smtClean="0">
                <a:solidFill>
                  <a:schemeClr val="bg1"/>
                </a:solidFill>
              </a:rPr>
              <a:t>emp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is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 smtClean="0">
                <a:solidFill>
                  <a:schemeClr val="bg1"/>
                </a:solidFill>
              </a:rPr>
              <a:t>External</a:t>
            </a:r>
            <a:r>
              <a:rPr lang="es-CO" dirty="0" smtClean="0">
                <a:solidFill>
                  <a:schemeClr val="bg1"/>
                </a:solidFill>
              </a:rPr>
              <a:t>)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     {</a:t>
            </a:r>
          </a:p>
          <a:p>
            <a:r>
              <a:rPr lang="es-CO" dirty="0">
                <a:solidFill>
                  <a:schemeClr val="bg1"/>
                </a:solidFill>
              </a:rPr>
              <a:t>         ……</a:t>
            </a:r>
          </a:p>
          <a:p>
            <a:r>
              <a:rPr lang="es-CO" dirty="0">
                <a:solidFill>
                  <a:schemeClr val="bg1"/>
                </a:solidFill>
              </a:rPr>
              <a:t>   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3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xmlns="" id="{87666CD8-2CF3-4EAD-BD74-73A57297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>
            <a:extLst>
              <a:ext uri="{FF2B5EF4-FFF2-40B4-BE49-F238E27FC236}">
                <a16:creationId xmlns:a16="http://schemas.microsoft.com/office/drawing/2014/main" xmlns="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Low coupling.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Maintainable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139;p30">
            <a:extLst>
              <a:ext uri="{FF2B5EF4-FFF2-40B4-BE49-F238E27FC236}">
                <a16:creationId xmlns:a16="http://schemas.microsoft.com/office/drawing/2014/main" xmlns="" id="{9B01C66F-73F1-43EB-9D43-A5E9E9C77CAA}"/>
              </a:ext>
            </a:extLst>
          </p:cNvPr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Class User {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/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 Public Id;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Name;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Public Age;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Email;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IEmailValidator {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(string email);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IUserValidator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Business Rules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IUserCreateService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Wrong Practice</a:t>
            </a:r>
            <a:endParaRPr sz="1300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Implement SRP</a:t>
            </a:r>
            <a:endParaRPr sz="1300" i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42752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xmlns="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</p:spTree>
    <p:extLst>
      <p:ext uri="{BB962C8B-B14F-4D97-AF65-F5344CB8AC3E}">
        <p14:creationId xmlns:p14="http://schemas.microsoft.com/office/powerpoint/2010/main" val="19096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xmlns="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  <p:pic>
        <p:nvPicPr>
          <p:cNvPr id="3074" name="Picture 2" descr="Resultado de imagen para sad face">
            <a:extLst>
              <a:ext uri="{FF2B5EF4-FFF2-40B4-BE49-F238E27FC236}">
                <a16:creationId xmlns:a16="http://schemas.microsoft.com/office/drawing/2014/main" xmlns="" id="{451D32A6-F60D-4578-9B86-C9F1E6D5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xmlns="" id="{A636B2C2-85B2-4916-8E29-C9DD0CC70452}"/>
              </a:ext>
            </a:extLst>
          </p:cNvPr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1144323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671</Words>
  <Application>Microsoft Office PowerPoint</Application>
  <PresentationFormat>On-screen Show (16:9)</PresentationFormat>
  <Paragraphs>144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Nunito Sans</vt:lpstr>
      <vt:lpstr>Dosis</vt:lpstr>
      <vt:lpstr>Calibri</vt:lpstr>
      <vt:lpstr>Droid Sans</vt:lpstr>
      <vt:lpstr>Montserrat</vt:lpstr>
      <vt:lpstr>Arial</vt:lpstr>
      <vt:lpstr>Wingdings</vt:lpstr>
      <vt:lpstr>Roboto Condensed</vt:lpstr>
      <vt:lpstr>Simple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Andres Escobar</cp:lastModifiedBy>
  <cp:revision>28</cp:revision>
  <dcterms:modified xsi:type="dcterms:W3CDTF">2019-02-18T18:56:47Z</dcterms:modified>
</cp:coreProperties>
</file>