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4" r:id="rId13"/>
    <p:sldId id="268" r:id="rId14"/>
    <p:sldId id="270" r:id="rId15"/>
    <p:sldId id="273" r:id="rId16"/>
    <p:sldId id="275" r:id="rId17"/>
    <p:sldId id="271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E4055-DAF0-4A71-84CF-2CECDA1FD93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C7AC34A-8A4E-477F-AE6D-DD0DB8509325}">
      <dgm:prSet/>
      <dgm:spPr/>
      <dgm:t>
        <a:bodyPr/>
        <a:lstStyle/>
        <a:p>
          <a:pPr>
            <a:defRPr b="1"/>
          </a:pPr>
          <a:r>
            <a:rPr lang="es-CO" b="1"/>
            <a:t>UNIDAD</a:t>
          </a:r>
          <a:endParaRPr lang="en-US"/>
        </a:p>
      </dgm:t>
    </dgm:pt>
    <dgm:pt modelId="{A8E9D603-D9C0-4B83-9E33-5AD2EFA612E0}" type="parTrans" cxnId="{11BC4142-9DEA-486D-A6BE-1C9931894B61}">
      <dgm:prSet/>
      <dgm:spPr/>
      <dgm:t>
        <a:bodyPr/>
        <a:lstStyle/>
        <a:p>
          <a:endParaRPr lang="en-US"/>
        </a:p>
      </dgm:t>
    </dgm:pt>
    <dgm:pt modelId="{A11ECE82-9EE3-43AF-8762-47238A7C351B}" type="sibTrans" cxnId="{11BC4142-9DEA-486D-A6BE-1C9931894B61}">
      <dgm:prSet/>
      <dgm:spPr/>
      <dgm:t>
        <a:bodyPr/>
        <a:lstStyle/>
        <a:p>
          <a:endParaRPr lang="en-US"/>
        </a:p>
      </dgm:t>
    </dgm:pt>
    <dgm:pt modelId="{EDFD3247-C811-4071-B70D-4332590B5400}">
      <dgm:prSet/>
      <dgm:spPr/>
      <dgm:t>
        <a:bodyPr/>
        <a:lstStyle/>
        <a:p>
          <a:r>
            <a:rPr lang="es-CO"/>
            <a:t>Las partes de forma aislada (pruebas unitarias)</a:t>
          </a:r>
          <a:endParaRPr lang="en-US"/>
        </a:p>
      </dgm:t>
    </dgm:pt>
    <dgm:pt modelId="{397BB278-A180-4501-970A-60B391BAF331}" type="parTrans" cxnId="{01A6362F-0C03-4335-BC6D-B909DAECC8CB}">
      <dgm:prSet/>
      <dgm:spPr/>
      <dgm:t>
        <a:bodyPr/>
        <a:lstStyle/>
        <a:p>
          <a:endParaRPr lang="en-US"/>
        </a:p>
      </dgm:t>
    </dgm:pt>
    <dgm:pt modelId="{8CF9F7B5-56C0-4674-858F-9A31A7827110}" type="sibTrans" cxnId="{01A6362F-0C03-4335-BC6D-B909DAECC8CB}">
      <dgm:prSet/>
      <dgm:spPr/>
      <dgm:t>
        <a:bodyPr/>
        <a:lstStyle/>
        <a:p>
          <a:endParaRPr lang="en-US"/>
        </a:p>
      </dgm:t>
    </dgm:pt>
    <dgm:pt modelId="{10F68E97-91C0-47CF-83D1-62F86B01804B}">
      <dgm:prSet/>
      <dgm:spPr/>
      <dgm:t>
        <a:bodyPr/>
        <a:lstStyle/>
        <a:p>
          <a:pPr>
            <a:defRPr b="1"/>
          </a:pPr>
          <a:r>
            <a:rPr lang="es-CO" b="1"/>
            <a:t>INTEGRACIÓN</a:t>
          </a:r>
          <a:endParaRPr lang="en-US"/>
        </a:p>
      </dgm:t>
    </dgm:pt>
    <dgm:pt modelId="{4C7A9778-3667-447C-A6FE-354B89A33350}" type="parTrans" cxnId="{3CA7C675-2F5E-455A-975F-E044D77ABF61}">
      <dgm:prSet/>
      <dgm:spPr/>
      <dgm:t>
        <a:bodyPr/>
        <a:lstStyle/>
        <a:p>
          <a:endParaRPr lang="en-US"/>
        </a:p>
      </dgm:t>
    </dgm:pt>
    <dgm:pt modelId="{DE089E71-7181-4136-A4CB-A0D353FCE4DF}" type="sibTrans" cxnId="{3CA7C675-2F5E-455A-975F-E044D77ABF61}">
      <dgm:prSet/>
      <dgm:spPr/>
      <dgm:t>
        <a:bodyPr/>
        <a:lstStyle/>
        <a:p>
          <a:endParaRPr lang="en-US"/>
        </a:p>
      </dgm:t>
    </dgm:pt>
    <dgm:pt modelId="{86190D32-ABFA-41EB-95FE-300670055FDC}">
      <dgm:prSet/>
      <dgm:spPr/>
      <dgm:t>
        <a:bodyPr/>
        <a:lstStyle/>
        <a:p>
          <a:r>
            <a:rPr lang="es-CO"/>
            <a:t>Combinación de componentes </a:t>
          </a:r>
          <a:endParaRPr lang="en-US"/>
        </a:p>
      </dgm:t>
    </dgm:pt>
    <dgm:pt modelId="{6D015460-F094-47EA-87F6-BCC5E53FC8DD}" type="parTrans" cxnId="{DEB1E394-803F-4CC3-86A4-B7B905082155}">
      <dgm:prSet/>
      <dgm:spPr/>
      <dgm:t>
        <a:bodyPr/>
        <a:lstStyle/>
        <a:p>
          <a:endParaRPr lang="en-US"/>
        </a:p>
      </dgm:t>
    </dgm:pt>
    <dgm:pt modelId="{E245ACB1-27CC-4DF4-8056-D6144464CE60}" type="sibTrans" cxnId="{DEB1E394-803F-4CC3-86A4-B7B905082155}">
      <dgm:prSet/>
      <dgm:spPr/>
      <dgm:t>
        <a:bodyPr/>
        <a:lstStyle/>
        <a:p>
          <a:endParaRPr lang="en-US"/>
        </a:p>
      </dgm:t>
    </dgm:pt>
    <dgm:pt modelId="{211B9B85-382A-4F8C-8367-14137919CDA7}">
      <dgm:prSet/>
      <dgm:spPr/>
      <dgm:t>
        <a:bodyPr/>
        <a:lstStyle/>
        <a:p>
          <a:pPr>
            <a:defRPr b="1"/>
          </a:pPr>
          <a:r>
            <a:rPr lang="es-CO" b="1"/>
            <a:t>SISTEMA</a:t>
          </a:r>
          <a:endParaRPr lang="en-US"/>
        </a:p>
      </dgm:t>
    </dgm:pt>
    <dgm:pt modelId="{55B80409-4243-4810-977E-732478B1358A}" type="parTrans" cxnId="{0D04E452-469C-49F2-A590-F13661FA60B5}">
      <dgm:prSet/>
      <dgm:spPr/>
      <dgm:t>
        <a:bodyPr/>
        <a:lstStyle/>
        <a:p>
          <a:endParaRPr lang="en-US"/>
        </a:p>
      </dgm:t>
    </dgm:pt>
    <dgm:pt modelId="{4F71FC83-D272-4A42-A013-33FB05484107}" type="sibTrans" cxnId="{0D04E452-469C-49F2-A590-F13661FA60B5}">
      <dgm:prSet/>
      <dgm:spPr/>
      <dgm:t>
        <a:bodyPr/>
        <a:lstStyle/>
        <a:p>
          <a:endParaRPr lang="en-US"/>
        </a:p>
      </dgm:t>
    </dgm:pt>
    <dgm:pt modelId="{4840D3EE-C935-43D0-9C38-E4AD8187FA40}">
      <dgm:prSet/>
      <dgm:spPr/>
      <dgm:t>
        <a:bodyPr/>
        <a:lstStyle/>
        <a:p>
          <a:pPr>
            <a:defRPr b="1"/>
          </a:pPr>
          <a:r>
            <a:rPr lang="es-CO" b="1"/>
            <a:t>ACEPTACIÓN</a:t>
          </a:r>
          <a:endParaRPr lang="en-US"/>
        </a:p>
      </dgm:t>
    </dgm:pt>
    <dgm:pt modelId="{175837EA-066F-4EB6-8034-5CD3EA550759}" type="parTrans" cxnId="{65214373-183E-41C0-B9B1-1CB7C1BC965A}">
      <dgm:prSet/>
      <dgm:spPr/>
      <dgm:t>
        <a:bodyPr/>
        <a:lstStyle/>
        <a:p>
          <a:endParaRPr lang="en-US"/>
        </a:p>
      </dgm:t>
    </dgm:pt>
    <dgm:pt modelId="{1D143E4B-C4E7-4DA9-A61C-DBC339F8253A}" type="sibTrans" cxnId="{65214373-183E-41C0-B9B1-1CB7C1BC965A}">
      <dgm:prSet/>
      <dgm:spPr/>
      <dgm:t>
        <a:bodyPr/>
        <a:lstStyle/>
        <a:p>
          <a:endParaRPr lang="en-US"/>
        </a:p>
      </dgm:t>
    </dgm:pt>
    <dgm:pt modelId="{840251AA-8605-44F5-9428-9B04280ACB9E}">
      <dgm:prSet/>
      <dgm:spPr/>
      <dgm:t>
        <a:bodyPr/>
        <a:lstStyle/>
        <a:p>
          <a:r>
            <a:rPr lang="en-US"/>
            <a:t>Aplicación como un todo</a:t>
          </a:r>
        </a:p>
      </dgm:t>
    </dgm:pt>
    <dgm:pt modelId="{A6345937-F6BC-40D4-8257-645914B4D77B}" type="parTrans" cxnId="{14F06413-3BC7-42A6-B3C8-ACA09744D883}">
      <dgm:prSet/>
      <dgm:spPr/>
      <dgm:t>
        <a:bodyPr/>
        <a:lstStyle/>
        <a:p>
          <a:endParaRPr lang="en-US"/>
        </a:p>
      </dgm:t>
    </dgm:pt>
    <dgm:pt modelId="{5FFE2E58-76C6-45B9-9D0F-C1E848306E4F}" type="sibTrans" cxnId="{14F06413-3BC7-42A6-B3C8-ACA09744D883}">
      <dgm:prSet/>
      <dgm:spPr/>
    </dgm:pt>
    <dgm:pt modelId="{00A085D9-B665-4B29-99B5-A6342249E1D5}">
      <dgm:prSet/>
      <dgm:spPr/>
      <dgm:t>
        <a:bodyPr/>
        <a:lstStyle/>
        <a:p>
          <a:r>
            <a:rPr lang="es-CO" noProof="0" dirty="0"/>
            <a:t>Aplicación en condiciones de uso normal (uso del cliente)</a:t>
          </a:r>
        </a:p>
      </dgm:t>
    </dgm:pt>
    <dgm:pt modelId="{209F0096-64EA-497F-B688-D36F89A43FA7}" type="parTrans" cxnId="{5D488829-C976-4BA8-B894-E86E20C009F0}">
      <dgm:prSet/>
      <dgm:spPr/>
      <dgm:t>
        <a:bodyPr/>
        <a:lstStyle/>
        <a:p>
          <a:endParaRPr lang="en-US"/>
        </a:p>
      </dgm:t>
    </dgm:pt>
    <dgm:pt modelId="{74E38824-4D01-4B7C-912D-5B81DEC989AE}" type="sibTrans" cxnId="{5D488829-C976-4BA8-B894-E86E20C009F0}">
      <dgm:prSet/>
      <dgm:spPr/>
    </dgm:pt>
    <dgm:pt modelId="{C6AAC0DC-FAE1-4198-B2B8-2C86DC3B11FE}" type="pres">
      <dgm:prSet presAssocID="{A44E4055-DAF0-4A71-84CF-2CECDA1FD93B}" presName="root" presStyleCnt="0">
        <dgm:presLayoutVars>
          <dgm:dir/>
          <dgm:resizeHandles val="exact"/>
        </dgm:presLayoutVars>
      </dgm:prSet>
      <dgm:spPr/>
    </dgm:pt>
    <dgm:pt modelId="{53A99CAF-3DC8-4093-8785-03AC93B80155}" type="pres">
      <dgm:prSet presAssocID="{5C7AC34A-8A4E-477F-AE6D-DD0DB8509325}" presName="compNode" presStyleCnt="0"/>
      <dgm:spPr/>
    </dgm:pt>
    <dgm:pt modelId="{FB6137BF-486C-4D2E-A20A-1458DA01993E}" type="pres">
      <dgm:prSet presAssocID="{5C7AC34A-8A4E-477F-AE6D-DD0DB85093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7933AE-B396-4928-A712-7A8614D7D2F6}" type="pres">
      <dgm:prSet presAssocID="{5C7AC34A-8A4E-477F-AE6D-DD0DB8509325}" presName="iconSpace" presStyleCnt="0"/>
      <dgm:spPr/>
    </dgm:pt>
    <dgm:pt modelId="{AE2D191B-E851-443B-B018-46C9E28F5826}" type="pres">
      <dgm:prSet presAssocID="{5C7AC34A-8A4E-477F-AE6D-DD0DB8509325}" presName="parTx" presStyleLbl="revTx" presStyleIdx="0" presStyleCnt="8">
        <dgm:presLayoutVars>
          <dgm:chMax val="0"/>
          <dgm:chPref val="0"/>
        </dgm:presLayoutVars>
      </dgm:prSet>
      <dgm:spPr/>
    </dgm:pt>
    <dgm:pt modelId="{EC8F9B99-6E9B-43B3-B49B-8347432445C0}" type="pres">
      <dgm:prSet presAssocID="{5C7AC34A-8A4E-477F-AE6D-DD0DB8509325}" presName="txSpace" presStyleCnt="0"/>
      <dgm:spPr/>
    </dgm:pt>
    <dgm:pt modelId="{1342CD0F-7C7A-4DCC-B7DA-E16EAA271B61}" type="pres">
      <dgm:prSet presAssocID="{5C7AC34A-8A4E-477F-AE6D-DD0DB8509325}" presName="desTx" presStyleLbl="revTx" presStyleIdx="1" presStyleCnt="8">
        <dgm:presLayoutVars/>
      </dgm:prSet>
      <dgm:spPr/>
    </dgm:pt>
    <dgm:pt modelId="{98148EC7-3367-4E6D-ABF2-E605C7D0A815}" type="pres">
      <dgm:prSet presAssocID="{A11ECE82-9EE3-43AF-8762-47238A7C351B}" presName="sibTrans" presStyleCnt="0"/>
      <dgm:spPr/>
    </dgm:pt>
    <dgm:pt modelId="{AD019B4B-EEB4-46FE-8C6B-E0BB29201EE9}" type="pres">
      <dgm:prSet presAssocID="{10F68E97-91C0-47CF-83D1-62F86B01804B}" presName="compNode" presStyleCnt="0"/>
      <dgm:spPr/>
    </dgm:pt>
    <dgm:pt modelId="{684E75E2-FA7F-4468-9A47-0EDE60C1754D}" type="pres">
      <dgm:prSet presAssocID="{10F68E97-91C0-47CF-83D1-62F86B0180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778050E-A018-45FD-BF32-D478397AA6DD}" type="pres">
      <dgm:prSet presAssocID="{10F68E97-91C0-47CF-83D1-62F86B01804B}" presName="iconSpace" presStyleCnt="0"/>
      <dgm:spPr/>
    </dgm:pt>
    <dgm:pt modelId="{43291E64-2EFB-4D44-B486-4FA52EF3D96A}" type="pres">
      <dgm:prSet presAssocID="{10F68E97-91C0-47CF-83D1-62F86B01804B}" presName="parTx" presStyleLbl="revTx" presStyleIdx="2" presStyleCnt="8">
        <dgm:presLayoutVars>
          <dgm:chMax val="0"/>
          <dgm:chPref val="0"/>
        </dgm:presLayoutVars>
      </dgm:prSet>
      <dgm:spPr/>
    </dgm:pt>
    <dgm:pt modelId="{407DC80E-2140-4C19-A7DD-425965839320}" type="pres">
      <dgm:prSet presAssocID="{10F68E97-91C0-47CF-83D1-62F86B01804B}" presName="txSpace" presStyleCnt="0"/>
      <dgm:spPr/>
    </dgm:pt>
    <dgm:pt modelId="{D4466DAF-A812-40EF-A061-3CD8909A6F52}" type="pres">
      <dgm:prSet presAssocID="{10F68E97-91C0-47CF-83D1-62F86B01804B}" presName="desTx" presStyleLbl="revTx" presStyleIdx="3" presStyleCnt="8">
        <dgm:presLayoutVars/>
      </dgm:prSet>
      <dgm:spPr/>
    </dgm:pt>
    <dgm:pt modelId="{B492510E-D41D-4ABE-98AA-82C9AC05A7CD}" type="pres">
      <dgm:prSet presAssocID="{DE089E71-7181-4136-A4CB-A0D353FCE4DF}" presName="sibTrans" presStyleCnt="0"/>
      <dgm:spPr/>
    </dgm:pt>
    <dgm:pt modelId="{3DB460E2-41FB-44F1-9E4D-F86C84ACCFC9}" type="pres">
      <dgm:prSet presAssocID="{211B9B85-382A-4F8C-8367-14137919CDA7}" presName="compNode" presStyleCnt="0"/>
      <dgm:spPr/>
    </dgm:pt>
    <dgm:pt modelId="{E738A707-2A44-4DA6-8DE1-BADC69648901}" type="pres">
      <dgm:prSet presAssocID="{211B9B85-382A-4F8C-8367-14137919CD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6611CC5-9F3D-49C2-8010-0A4E58522199}" type="pres">
      <dgm:prSet presAssocID="{211B9B85-382A-4F8C-8367-14137919CDA7}" presName="iconSpace" presStyleCnt="0"/>
      <dgm:spPr/>
    </dgm:pt>
    <dgm:pt modelId="{C7795EA5-9314-4C47-8DBC-07F973CAD915}" type="pres">
      <dgm:prSet presAssocID="{211B9B85-382A-4F8C-8367-14137919CDA7}" presName="parTx" presStyleLbl="revTx" presStyleIdx="4" presStyleCnt="8">
        <dgm:presLayoutVars>
          <dgm:chMax val="0"/>
          <dgm:chPref val="0"/>
        </dgm:presLayoutVars>
      </dgm:prSet>
      <dgm:spPr/>
    </dgm:pt>
    <dgm:pt modelId="{91D6DAF8-6F68-4AB1-ACFA-5767C33AF23A}" type="pres">
      <dgm:prSet presAssocID="{211B9B85-382A-4F8C-8367-14137919CDA7}" presName="txSpace" presStyleCnt="0"/>
      <dgm:spPr/>
    </dgm:pt>
    <dgm:pt modelId="{7E9E4DA0-00A5-4A5F-9F28-C2446386AE46}" type="pres">
      <dgm:prSet presAssocID="{211B9B85-382A-4F8C-8367-14137919CDA7}" presName="desTx" presStyleLbl="revTx" presStyleIdx="5" presStyleCnt="8">
        <dgm:presLayoutVars/>
      </dgm:prSet>
      <dgm:spPr/>
    </dgm:pt>
    <dgm:pt modelId="{771A6726-EE22-49D4-A5F8-19B6361EF459}" type="pres">
      <dgm:prSet presAssocID="{4F71FC83-D272-4A42-A013-33FB05484107}" presName="sibTrans" presStyleCnt="0"/>
      <dgm:spPr/>
    </dgm:pt>
    <dgm:pt modelId="{F75C8535-3A2F-44B7-B43A-A7D1718FE1B0}" type="pres">
      <dgm:prSet presAssocID="{4840D3EE-C935-43D0-9C38-E4AD8187FA40}" presName="compNode" presStyleCnt="0"/>
      <dgm:spPr/>
    </dgm:pt>
    <dgm:pt modelId="{627DAF03-4F3B-401B-ADFC-D03E3C318251}" type="pres">
      <dgm:prSet presAssocID="{4840D3EE-C935-43D0-9C38-E4AD8187FA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E6DA546-53A2-49CA-AE2E-961FE5B6CD2D}" type="pres">
      <dgm:prSet presAssocID="{4840D3EE-C935-43D0-9C38-E4AD8187FA40}" presName="iconSpace" presStyleCnt="0"/>
      <dgm:spPr/>
    </dgm:pt>
    <dgm:pt modelId="{DE97B423-0869-498B-95EF-9F3B5D584D23}" type="pres">
      <dgm:prSet presAssocID="{4840D3EE-C935-43D0-9C38-E4AD8187FA40}" presName="parTx" presStyleLbl="revTx" presStyleIdx="6" presStyleCnt="8">
        <dgm:presLayoutVars>
          <dgm:chMax val="0"/>
          <dgm:chPref val="0"/>
        </dgm:presLayoutVars>
      </dgm:prSet>
      <dgm:spPr/>
    </dgm:pt>
    <dgm:pt modelId="{53715796-3DE8-479E-9489-C69776F925D3}" type="pres">
      <dgm:prSet presAssocID="{4840D3EE-C935-43D0-9C38-E4AD8187FA40}" presName="txSpace" presStyleCnt="0"/>
      <dgm:spPr/>
    </dgm:pt>
    <dgm:pt modelId="{B3F9B01C-2FB6-4330-B380-2DD1805090C2}" type="pres">
      <dgm:prSet presAssocID="{4840D3EE-C935-43D0-9C38-E4AD8187FA40}" presName="desTx" presStyleLbl="revTx" presStyleIdx="7" presStyleCnt="8">
        <dgm:presLayoutVars/>
      </dgm:prSet>
      <dgm:spPr/>
    </dgm:pt>
  </dgm:ptLst>
  <dgm:cxnLst>
    <dgm:cxn modelId="{14F06413-3BC7-42A6-B3C8-ACA09744D883}" srcId="{211B9B85-382A-4F8C-8367-14137919CDA7}" destId="{840251AA-8605-44F5-9428-9B04280ACB9E}" srcOrd="0" destOrd="0" parTransId="{A6345937-F6BC-40D4-8257-645914B4D77B}" sibTransId="{5FFE2E58-76C6-45B9-9D0F-C1E848306E4F}"/>
    <dgm:cxn modelId="{5D488829-C976-4BA8-B894-E86E20C009F0}" srcId="{4840D3EE-C935-43D0-9C38-E4AD8187FA40}" destId="{00A085D9-B665-4B29-99B5-A6342249E1D5}" srcOrd="0" destOrd="0" parTransId="{209F0096-64EA-497F-B688-D36F89A43FA7}" sibTransId="{74E38824-4D01-4B7C-912D-5B81DEC989AE}"/>
    <dgm:cxn modelId="{01A6362F-0C03-4335-BC6D-B909DAECC8CB}" srcId="{5C7AC34A-8A4E-477F-AE6D-DD0DB8509325}" destId="{EDFD3247-C811-4071-B70D-4332590B5400}" srcOrd="0" destOrd="0" parTransId="{397BB278-A180-4501-970A-60B391BAF331}" sibTransId="{8CF9F7B5-56C0-4674-858F-9A31A7827110}"/>
    <dgm:cxn modelId="{0B937B33-8729-4941-A5F5-71B162C91B77}" type="presOf" srcId="{00A085D9-B665-4B29-99B5-A6342249E1D5}" destId="{B3F9B01C-2FB6-4330-B380-2DD1805090C2}" srcOrd="0" destOrd="0" presId="urn:microsoft.com/office/officeart/2018/5/layout/CenteredIconLabelDescriptionList"/>
    <dgm:cxn modelId="{DD667B3B-571F-42DE-9434-F244E5637DBC}" type="presOf" srcId="{10F68E97-91C0-47CF-83D1-62F86B01804B}" destId="{43291E64-2EFB-4D44-B486-4FA52EF3D96A}" srcOrd="0" destOrd="0" presId="urn:microsoft.com/office/officeart/2018/5/layout/CenteredIconLabelDescriptionList"/>
    <dgm:cxn modelId="{11BC4142-9DEA-486D-A6BE-1C9931894B61}" srcId="{A44E4055-DAF0-4A71-84CF-2CECDA1FD93B}" destId="{5C7AC34A-8A4E-477F-AE6D-DD0DB8509325}" srcOrd="0" destOrd="0" parTransId="{A8E9D603-D9C0-4B83-9E33-5AD2EFA612E0}" sibTransId="{A11ECE82-9EE3-43AF-8762-47238A7C351B}"/>
    <dgm:cxn modelId="{0D04E452-469C-49F2-A590-F13661FA60B5}" srcId="{A44E4055-DAF0-4A71-84CF-2CECDA1FD93B}" destId="{211B9B85-382A-4F8C-8367-14137919CDA7}" srcOrd="2" destOrd="0" parTransId="{55B80409-4243-4810-977E-732478B1358A}" sibTransId="{4F71FC83-D272-4A42-A013-33FB05484107}"/>
    <dgm:cxn modelId="{65214373-183E-41C0-B9B1-1CB7C1BC965A}" srcId="{A44E4055-DAF0-4A71-84CF-2CECDA1FD93B}" destId="{4840D3EE-C935-43D0-9C38-E4AD8187FA40}" srcOrd="3" destOrd="0" parTransId="{175837EA-066F-4EB6-8034-5CD3EA550759}" sibTransId="{1D143E4B-C4E7-4DA9-A61C-DBC339F8253A}"/>
    <dgm:cxn modelId="{3CA7C675-2F5E-455A-975F-E044D77ABF61}" srcId="{A44E4055-DAF0-4A71-84CF-2CECDA1FD93B}" destId="{10F68E97-91C0-47CF-83D1-62F86B01804B}" srcOrd="1" destOrd="0" parTransId="{4C7A9778-3667-447C-A6FE-354B89A33350}" sibTransId="{DE089E71-7181-4136-A4CB-A0D353FCE4DF}"/>
    <dgm:cxn modelId="{E31B9578-836A-42C3-8EAD-85729D52F528}" type="presOf" srcId="{86190D32-ABFA-41EB-95FE-300670055FDC}" destId="{D4466DAF-A812-40EF-A061-3CD8909A6F52}" srcOrd="0" destOrd="0" presId="urn:microsoft.com/office/officeart/2018/5/layout/CenteredIconLabelDescriptionList"/>
    <dgm:cxn modelId="{3F440779-B7BC-4EC6-A200-E9D260119B3E}" type="presOf" srcId="{EDFD3247-C811-4071-B70D-4332590B5400}" destId="{1342CD0F-7C7A-4DCC-B7DA-E16EAA271B61}" srcOrd="0" destOrd="0" presId="urn:microsoft.com/office/officeart/2018/5/layout/CenteredIconLabelDescriptionList"/>
    <dgm:cxn modelId="{DEB1E394-803F-4CC3-86A4-B7B905082155}" srcId="{10F68E97-91C0-47CF-83D1-62F86B01804B}" destId="{86190D32-ABFA-41EB-95FE-300670055FDC}" srcOrd="0" destOrd="0" parTransId="{6D015460-F094-47EA-87F6-BCC5E53FC8DD}" sibTransId="{E245ACB1-27CC-4DF4-8056-D6144464CE60}"/>
    <dgm:cxn modelId="{70F0509F-54BA-4CD8-B617-1B44589EB8F3}" type="presOf" srcId="{A44E4055-DAF0-4A71-84CF-2CECDA1FD93B}" destId="{C6AAC0DC-FAE1-4198-B2B8-2C86DC3B11FE}" srcOrd="0" destOrd="0" presId="urn:microsoft.com/office/officeart/2018/5/layout/CenteredIconLabelDescriptionList"/>
    <dgm:cxn modelId="{C71020E1-BB46-4FDB-8813-4AA4B61E9455}" type="presOf" srcId="{211B9B85-382A-4F8C-8367-14137919CDA7}" destId="{C7795EA5-9314-4C47-8DBC-07F973CAD915}" srcOrd="0" destOrd="0" presId="urn:microsoft.com/office/officeart/2018/5/layout/CenteredIconLabelDescriptionList"/>
    <dgm:cxn modelId="{02BD09ED-5F89-4A99-A80E-6E350514833B}" type="presOf" srcId="{5C7AC34A-8A4E-477F-AE6D-DD0DB8509325}" destId="{AE2D191B-E851-443B-B018-46C9E28F5826}" srcOrd="0" destOrd="0" presId="urn:microsoft.com/office/officeart/2018/5/layout/CenteredIconLabelDescriptionList"/>
    <dgm:cxn modelId="{100578F9-296F-45E1-A7E4-BEDE568A007C}" type="presOf" srcId="{840251AA-8605-44F5-9428-9B04280ACB9E}" destId="{7E9E4DA0-00A5-4A5F-9F28-C2446386AE46}" srcOrd="0" destOrd="0" presId="urn:microsoft.com/office/officeart/2018/5/layout/CenteredIconLabelDescriptionList"/>
    <dgm:cxn modelId="{F3DDFFFE-5A45-433B-8DB0-F3BF6D8AC946}" type="presOf" srcId="{4840D3EE-C935-43D0-9C38-E4AD8187FA40}" destId="{DE97B423-0869-498B-95EF-9F3B5D584D23}" srcOrd="0" destOrd="0" presId="urn:microsoft.com/office/officeart/2018/5/layout/CenteredIconLabelDescriptionList"/>
    <dgm:cxn modelId="{92000D1A-5D07-479B-A533-4B30EDD44BE0}" type="presParOf" srcId="{C6AAC0DC-FAE1-4198-B2B8-2C86DC3B11FE}" destId="{53A99CAF-3DC8-4093-8785-03AC93B80155}" srcOrd="0" destOrd="0" presId="urn:microsoft.com/office/officeart/2018/5/layout/CenteredIconLabelDescriptionList"/>
    <dgm:cxn modelId="{F05532EF-3A7C-44AD-ABB4-98D5349DCE95}" type="presParOf" srcId="{53A99CAF-3DC8-4093-8785-03AC93B80155}" destId="{FB6137BF-486C-4D2E-A20A-1458DA01993E}" srcOrd="0" destOrd="0" presId="urn:microsoft.com/office/officeart/2018/5/layout/CenteredIconLabelDescriptionList"/>
    <dgm:cxn modelId="{05F66449-0C18-4BA0-B4F7-C333F54C953C}" type="presParOf" srcId="{53A99CAF-3DC8-4093-8785-03AC93B80155}" destId="{8C7933AE-B396-4928-A712-7A8614D7D2F6}" srcOrd="1" destOrd="0" presId="urn:microsoft.com/office/officeart/2018/5/layout/CenteredIconLabelDescriptionList"/>
    <dgm:cxn modelId="{A3981CF9-034C-4D66-A702-B504D653257C}" type="presParOf" srcId="{53A99CAF-3DC8-4093-8785-03AC93B80155}" destId="{AE2D191B-E851-443B-B018-46C9E28F5826}" srcOrd="2" destOrd="0" presId="urn:microsoft.com/office/officeart/2018/5/layout/CenteredIconLabelDescriptionList"/>
    <dgm:cxn modelId="{5B1833E7-F63C-43B6-9D03-EBD6997056CF}" type="presParOf" srcId="{53A99CAF-3DC8-4093-8785-03AC93B80155}" destId="{EC8F9B99-6E9B-43B3-B49B-8347432445C0}" srcOrd="3" destOrd="0" presId="urn:microsoft.com/office/officeart/2018/5/layout/CenteredIconLabelDescriptionList"/>
    <dgm:cxn modelId="{7EC25344-14DC-4003-AB90-60D4E0CF8455}" type="presParOf" srcId="{53A99CAF-3DC8-4093-8785-03AC93B80155}" destId="{1342CD0F-7C7A-4DCC-B7DA-E16EAA271B61}" srcOrd="4" destOrd="0" presId="urn:microsoft.com/office/officeart/2018/5/layout/CenteredIconLabelDescriptionList"/>
    <dgm:cxn modelId="{9A93DF17-7FDF-4889-84A1-F6FC614C7AD1}" type="presParOf" srcId="{C6AAC0DC-FAE1-4198-B2B8-2C86DC3B11FE}" destId="{98148EC7-3367-4E6D-ABF2-E605C7D0A815}" srcOrd="1" destOrd="0" presId="urn:microsoft.com/office/officeart/2018/5/layout/CenteredIconLabelDescriptionList"/>
    <dgm:cxn modelId="{39C7F741-2B5F-409F-8578-CA23191A48B6}" type="presParOf" srcId="{C6AAC0DC-FAE1-4198-B2B8-2C86DC3B11FE}" destId="{AD019B4B-EEB4-46FE-8C6B-E0BB29201EE9}" srcOrd="2" destOrd="0" presId="urn:microsoft.com/office/officeart/2018/5/layout/CenteredIconLabelDescriptionList"/>
    <dgm:cxn modelId="{EB4008E2-D98B-45F9-8BBF-312510F75E24}" type="presParOf" srcId="{AD019B4B-EEB4-46FE-8C6B-E0BB29201EE9}" destId="{684E75E2-FA7F-4468-9A47-0EDE60C1754D}" srcOrd="0" destOrd="0" presId="urn:microsoft.com/office/officeart/2018/5/layout/CenteredIconLabelDescriptionList"/>
    <dgm:cxn modelId="{F3C7C12F-E3CA-4926-B812-64DCBC8D29C2}" type="presParOf" srcId="{AD019B4B-EEB4-46FE-8C6B-E0BB29201EE9}" destId="{D778050E-A018-45FD-BF32-D478397AA6DD}" srcOrd="1" destOrd="0" presId="urn:microsoft.com/office/officeart/2018/5/layout/CenteredIconLabelDescriptionList"/>
    <dgm:cxn modelId="{EA9CF7C8-C764-4174-9E6B-D6B446E1B2F6}" type="presParOf" srcId="{AD019B4B-EEB4-46FE-8C6B-E0BB29201EE9}" destId="{43291E64-2EFB-4D44-B486-4FA52EF3D96A}" srcOrd="2" destOrd="0" presId="urn:microsoft.com/office/officeart/2018/5/layout/CenteredIconLabelDescriptionList"/>
    <dgm:cxn modelId="{BA49AD82-0153-4FFC-8B93-A5549D36BB8C}" type="presParOf" srcId="{AD019B4B-EEB4-46FE-8C6B-E0BB29201EE9}" destId="{407DC80E-2140-4C19-A7DD-425965839320}" srcOrd="3" destOrd="0" presId="urn:microsoft.com/office/officeart/2018/5/layout/CenteredIconLabelDescriptionList"/>
    <dgm:cxn modelId="{C80565F5-6938-403B-ADE4-50D285F6912D}" type="presParOf" srcId="{AD019B4B-EEB4-46FE-8C6B-E0BB29201EE9}" destId="{D4466DAF-A812-40EF-A061-3CD8909A6F52}" srcOrd="4" destOrd="0" presId="urn:microsoft.com/office/officeart/2018/5/layout/CenteredIconLabelDescriptionList"/>
    <dgm:cxn modelId="{042BBC2A-2718-4099-8168-3E8A761FFAC6}" type="presParOf" srcId="{C6AAC0DC-FAE1-4198-B2B8-2C86DC3B11FE}" destId="{B492510E-D41D-4ABE-98AA-82C9AC05A7CD}" srcOrd="3" destOrd="0" presId="urn:microsoft.com/office/officeart/2018/5/layout/CenteredIconLabelDescriptionList"/>
    <dgm:cxn modelId="{FA34A61C-9205-4FD4-957D-1AB6DAF792E8}" type="presParOf" srcId="{C6AAC0DC-FAE1-4198-B2B8-2C86DC3B11FE}" destId="{3DB460E2-41FB-44F1-9E4D-F86C84ACCFC9}" srcOrd="4" destOrd="0" presId="urn:microsoft.com/office/officeart/2018/5/layout/CenteredIconLabelDescriptionList"/>
    <dgm:cxn modelId="{7D3F7695-862B-4271-B163-9817D867B4DB}" type="presParOf" srcId="{3DB460E2-41FB-44F1-9E4D-F86C84ACCFC9}" destId="{E738A707-2A44-4DA6-8DE1-BADC69648901}" srcOrd="0" destOrd="0" presId="urn:microsoft.com/office/officeart/2018/5/layout/CenteredIconLabelDescriptionList"/>
    <dgm:cxn modelId="{155CAC45-75FD-41B5-93BC-E540D81B0C81}" type="presParOf" srcId="{3DB460E2-41FB-44F1-9E4D-F86C84ACCFC9}" destId="{86611CC5-9F3D-49C2-8010-0A4E58522199}" srcOrd="1" destOrd="0" presId="urn:microsoft.com/office/officeart/2018/5/layout/CenteredIconLabelDescriptionList"/>
    <dgm:cxn modelId="{E4EB8B79-65FB-401E-A53B-BD1375DFF3B7}" type="presParOf" srcId="{3DB460E2-41FB-44F1-9E4D-F86C84ACCFC9}" destId="{C7795EA5-9314-4C47-8DBC-07F973CAD915}" srcOrd="2" destOrd="0" presId="urn:microsoft.com/office/officeart/2018/5/layout/CenteredIconLabelDescriptionList"/>
    <dgm:cxn modelId="{A6494D31-C7FA-42CE-86C3-0D9CBD5B1DA6}" type="presParOf" srcId="{3DB460E2-41FB-44F1-9E4D-F86C84ACCFC9}" destId="{91D6DAF8-6F68-4AB1-ACFA-5767C33AF23A}" srcOrd="3" destOrd="0" presId="urn:microsoft.com/office/officeart/2018/5/layout/CenteredIconLabelDescriptionList"/>
    <dgm:cxn modelId="{992AB8DF-CB10-4317-9908-1A21F3F7A0DF}" type="presParOf" srcId="{3DB460E2-41FB-44F1-9E4D-F86C84ACCFC9}" destId="{7E9E4DA0-00A5-4A5F-9F28-C2446386AE46}" srcOrd="4" destOrd="0" presId="urn:microsoft.com/office/officeart/2018/5/layout/CenteredIconLabelDescriptionList"/>
    <dgm:cxn modelId="{20DA9E8C-8A9B-4935-827A-C9EAD1AC3415}" type="presParOf" srcId="{C6AAC0DC-FAE1-4198-B2B8-2C86DC3B11FE}" destId="{771A6726-EE22-49D4-A5F8-19B6361EF459}" srcOrd="5" destOrd="0" presId="urn:microsoft.com/office/officeart/2018/5/layout/CenteredIconLabelDescriptionList"/>
    <dgm:cxn modelId="{77CDAB29-42E0-43A7-A448-C164DA6CB726}" type="presParOf" srcId="{C6AAC0DC-FAE1-4198-B2B8-2C86DC3B11FE}" destId="{F75C8535-3A2F-44B7-B43A-A7D1718FE1B0}" srcOrd="6" destOrd="0" presId="urn:microsoft.com/office/officeart/2018/5/layout/CenteredIconLabelDescriptionList"/>
    <dgm:cxn modelId="{1362AAFE-AD6F-4B14-B6FB-A2432470C429}" type="presParOf" srcId="{F75C8535-3A2F-44B7-B43A-A7D1718FE1B0}" destId="{627DAF03-4F3B-401B-ADFC-D03E3C318251}" srcOrd="0" destOrd="0" presId="urn:microsoft.com/office/officeart/2018/5/layout/CenteredIconLabelDescriptionList"/>
    <dgm:cxn modelId="{599757B9-F554-4055-9915-EC12F7284537}" type="presParOf" srcId="{F75C8535-3A2F-44B7-B43A-A7D1718FE1B0}" destId="{1E6DA546-53A2-49CA-AE2E-961FE5B6CD2D}" srcOrd="1" destOrd="0" presId="urn:microsoft.com/office/officeart/2018/5/layout/CenteredIconLabelDescriptionList"/>
    <dgm:cxn modelId="{07F00B8A-3C7F-4ACE-8070-0B2617E25EC0}" type="presParOf" srcId="{F75C8535-3A2F-44B7-B43A-A7D1718FE1B0}" destId="{DE97B423-0869-498B-95EF-9F3B5D584D23}" srcOrd="2" destOrd="0" presId="urn:microsoft.com/office/officeart/2018/5/layout/CenteredIconLabelDescriptionList"/>
    <dgm:cxn modelId="{0FF39EF4-0A6E-4AD7-8DA7-53BC20678ED8}" type="presParOf" srcId="{F75C8535-3A2F-44B7-B43A-A7D1718FE1B0}" destId="{53715796-3DE8-479E-9489-C69776F925D3}" srcOrd="3" destOrd="0" presId="urn:microsoft.com/office/officeart/2018/5/layout/CenteredIconLabelDescriptionList"/>
    <dgm:cxn modelId="{E1457269-7D37-4EF9-9A71-DBA21B0188DC}" type="presParOf" srcId="{F75C8535-3A2F-44B7-B43A-A7D1718FE1B0}" destId="{B3F9B01C-2FB6-4330-B380-2DD1805090C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137BF-486C-4D2E-A20A-1458DA01993E}">
      <dsp:nvSpPr>
        <dsp:cNvPr id="0" name=""/>
        <dsp:cNvSpPr/>
      </dsp:nvSpPr>
      <dsp:spPr>
        <a:xfrm>
          <a:off x="735340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D191B-E851-443B-B018-46C9E28F5826}">
      <dsp:nvSpPr>
        <dsp:cNvPr id="0" name=""/>
        <dsp:cNvSpPr/>
      </dsp:nvSpPr>
      <dsp:spPr>
        <a:xfrm>
          <a:off x="434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UNIDAD</a:t>
          </a:r>
          <a:endParaRPr lang="en-US" sz="2400" kern="1200"/>
        </a:p>
      </dsp:txBody>
      <dsp:txXfrm>
        <a:off x="434" y="2060893"/>
        <a:ext cx="2261250" cy="339187"/>
      </dsp:txXfrm>
    </dsp:sp>
    <dsp:sp modelId="{1342CD0F-7C7A-4DCC-B7DA-E16EAA271B61}">
      <dsp:nvSpPr>
        <dsp:cNvPr id="0" name=""/>
        <dsp:cNvSpPr/>
      </dsp:nvSpPr>
      <dsp:spPr>
        <a:xfrm>
          <a:off x="434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Las partes de forma aislada (pruebas unitarias)</a:t>
          </a:r>
          <a:endParaRPr lang="en-US" sz="1700" kern="1200"/>
        </a:p>
      </dsp:txBody>
      <dsp:txXfrm>
        <a:off x="434" y="2439740"/>
        <a:ext cx="2261250" cy="727409"/>
      </dsp:txXfrm>
    </dsp:sp>
    <dsp:sp modelId="{684E75E2-FA7F-4468-9A47-0EDE60C1754D}">
      <dsp:nvSpPr>
        <dsp:cNvPr id="0" name=""/>
        <dsp:cNvSpPr/>
      </dsp:nvSpPr>
      <dsp:spPr>
        <a:xfrm>
          <a:off x="3392309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91E64-2EFB-4D44-B486-4FA52EF3D96A}">
      <dsp:nvSpPr>
        <dsp:cNvPr id="0" name=""/>
        <dsp:cNvSpPr/>
      </dsp:nvSpPr>
      <dsp:spPr>
        <a:xfrm>
          <a:off x="2657403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INTEGRACIÓN</a:t>
          </a:r>
          <a:endParaRPr lang="en-US" sz="2400" kern="1200"/>
        </a:p>
      </dsp:txBody>
      <dsp:txXfrm>
        <a:off x="2657403" y="2060893"/>
        <a:ext cx="2261250" cy="339187"/>
      </dsp:txXfrm>
    </dsp:sp>
    <dsp:sp modelId="{D4466DAF-A812-40EF-A061-3CD8909A6F52}">
      <dsp:nvSpPr>
        <dsp:cNvPr id="0" name=""/>
        <dsp:cNvSpPr/>
      </dsp:nvSpPr>
      <dsp:spPr>
        <a:xfrm>
          <a:off x="2657403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Combinación de componentes </a:t>
          </a:r>
          <a:endParaRPr lang="en-US" sz="1700" kern="1200"/>
        </a:p>
      </dsp:txBody>
      <dsp:txXfrm>
        <a:off x="2657403" y="2439740"/>
        <a:ext cx="2261250" cy="727409"/>
      </dsp:txXfrm>
    </dsp:sp>
    <dsp:sp modelId="{E738A707-2A44-4DA6-8DE1-BADC69648901}">
      <dsp:nvSpPr>
        <dsp:cNvPr id="0" name=""/>
        <dsp:cNvSpPr/>
      </dsp:nvSpPr>
      <dsp:spPr>
        <a:xfrm>
          <a:off x="6049278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5EA5-9314-4C47-8DBC-07F973CAD915}">
      <dsp:nvSpPr>
        <dsp:cNvPr id="0" name=""/>
        <dsp:cNvSpPr/>
      </dsp:nvSpPr>
      <dsp:spPr>
        <a:xfrm>
          <a:off x="5314371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SISTEMA</a:t>
          </a:r>
          <a:endParaRPr lang="en-US" sz="2400" kern="1200"/>
        </a:p>
      </dsp:txBody>
      <dsp:txXfrm>
        <a:off x="5314371" y="2060893"/>
        <a:ext cx="2261250" cy="339187"/>
      </dsp:txXfrm>
    </dsp:sp>
    <dsp:sp modelId="{7E9E4DA0-00A5-4A5F-9F28-C2446386AE46}">
      <dsp:nvSpPr>
        <dsp:cNvPr id="0" name=""/>
        <dsp:cNvSpPr/>
      </dsp:nvSpPr>
      <dsp:spPr>
        <a:xfrm>
          <a:off x="5314371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Aplicación como un todo</a:t>
          </a:r>
        </a:p>
      </dsp:txBody>
      <dsp:txXfrm>
        <a:off x="5314371" y="2439740"/>
        <a:ext cx="2261250" cy="727409"/>
      </dsp:txXfrm>
    </dsp:sp>
    <dsp:sp modelId="{627DAF03-4F3B-401B-ADFC-D03E3C318251}">
      <dsp:nvSpPr>
        <dsp:cNvPr id="0" name=""/>
        <dsp:cNvSpPr/>
      </dsp:nvSpPr>
      <dsp:spPr>
        <a:xfrm>
          <a:off x="8706246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7B423-0869-498B-95EF-9F3B5D584D23}">
      <dsp:nvSpPr>
        <dsp:cNvPr id="0" name=""/>
        <dsp:cNvSpPr/>
      </dsp:nvSpPr>
      <dsp:spPr>
        <a:xfrm>
          <a:off x="7971340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ACEPTACIÓN</a:t>
          </a:r>
          <a:endParaRPr lang="en-US" sz="2400" kern="1200"/>
        </a:p>
      </dsp:txBody>
      <dsp:txXfrm>
        <a:off x="7971340" y="2060893"/>
        <a:ext cx="2261250" cy="339187"/>
      </dsp:txXfrm>
    </dsp:sp>
    <dsp:sp modelId="{B3F9B01C-2FB6-4330-B380-2DD1805090C2}">
      <dsp:nvSpPr>
        <dsp:cNvPr id="0" name=""/>
        <dsp:cNvSpPr/>
      </dsp:nvSpPr>
      <dsp:spPr>
        <a:xfrm>
          <a:off x="7971340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noProof="0" dirty="0"/>
            <a:t>Aplicación en condiciones de uso normal (uso del cliente)</a:t>
          </a:r>
        </a:p>
      </dsp:txBody>
      <dsp:txXfrm>
        <a:off x="7971340" y="2439740"/>
        <a:ext cx="2261250" cy="72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13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2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C97F2C8-34D8-4175-8C94-31E5B394F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1" b="25699"/>
          <a:stretch/>
        </p:blipFill>
        <p:spPr bwMode="auto">
          <a:xfrm>
            <a:off x="20" y="1"/>
            <a:ext cx="12191980" cy="5938683"/>
          </a:xfrm>
          <a:prstGeom prst="rect">
            <a:avLst/>
          </a:prstGeom>
          <a:noFill/>
          <a:effectLst>
            <a:reflection blurRad="38100" stA="55000" endPos="1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9EC97-1A67-4398-B91D-5DBFD3BE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s-CO" sz="5300"/>
              <a:t>Estrategia </a:t>
            </a:r>
            <a:br>
              <a:rPr lang="es-CO" sz="5300"/>
            </a:br>
            <a:r>
              <a:rPr lang="es-CO" sz="5300"/>
              <a:t>de Pruebas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625B1-644A-4FA1-AC24-059ACFE52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Paula Castellanos</a:t>
            </a:r>
          </a:p>
        </p:txBody>
      </p:sp>
    </p:spTree>
    <p:extLst>
      <p:ext uri="{BB962C8B-B14F-4D97-AF65-F5344CB8AC3E}">
        <p14:creationId xmlns:p14="http://schemas.microsoft.com/office/powerpoint/2010/main" val="345745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393" y="1724511"/>
            <a:ext cx="11273110" cy="48191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INTEGRACIÓN</a:t>
            </a:r>
          </a:p>
          <a:p>
            <a:pPr marL="0" indent="0">
              <a:buNone/>
            </a:pPr>
            <a:r>
              <a:rPr lang="es-CO" dirty="0"/>
              <a:t>Toman más tiempo en construirse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QUÉ</a:t>
            </a:r>
            <a:r>
              <a:rPr lang="es-ES" dirty="0"/>
              <a:t>: Varios componentes funcionando</a:t>
            </a:r>
          </a:p>
          <a:p>
            <a:pPr lvl="1"/>
            <a:r>
              <a:rPr lang="es-ES" b="1" dirty="0"/>
              <a:t>CUÁNDO</a:t>
            </a:r>
            <a:r>
              <a:rPr lang="es-ES" dirty="0"/>
              <a:t>: Antes de hacer </a:t>
            </a:r>
            <a:r>
              <a:rPr lang="es-ES" dirty="0" err="1"/>
              <a:t>commit</a:t>
            </a:r>
            <a:r>
              <a:rPr lang="es-ES" dirty="0"/>
              <a:t> al repositorio; al hacer </a:t>
            </a:r>
            <a:r>
              <a:rPr lang="es-ES" dirty="0" err="1"/>
              <a:t>commit</a:t>
            </a:r>
            <a:r>
              <a:rPr lang="es-ES" dirty="0"/>
              <a:t> al repositorio (con motor de Integración Continua); al finalizar el día  (pruebas de regresión diarias)</a:t>
            </a:r>
          </a:p>
          <a:p>
            <a:pPr lvl="2"/>
            <a:r>
              <a:rPr lang="es-ES" dirty="0"/>
              <a:t>Ej. Correr todo sobre la misma máquina para evitar problemas de conectividad eventual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MENOS RÁPIDAS QUE UNIDAD PORQUE NECESITA EL PROCESO DE CONSTRUCCIÓN (BUILD) REQUERIDO POR CADA COMPONENTE A INTEGRAR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REDUCIR PROBLEMAS DE INTEGRACIÓN CON OTROS SISTEMAS SE PUEDEN USAR SERVIDORES MOCK O HERMÉTICOS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03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SISTEMA</a:t>
            </a:r>
          </a:p>
          <a:p>
            <a:pPr lvl="1"/>
            <a:r>
              <a:rPr lang="es-ES" dirty="0"/>
              <a:t>QUÉ: Funcionalidades del sistema como un todo</a:t>
            </a:r>
          </a:p>
          <a:p>
            <a:pPr lvl="1"/>
            <a:r>
              <a:rPr lang="es-ES" dirty="0"/>
              <a:t>CUÁNDO: modelo clásico (al tener un producto terminado); modelo ágil (al finalizar el día)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REQUIERE LA CONSTRUCCION DEL SISTEMA COMPLETO E INFRAESTRUCTURA SIMILAR A PRODUCCIÓN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EJECUTAN DE FORMA GRANULAR (CASOS DE USO) O FLUJO COMPLETO (E2E TESTING) (prueban caso de uso completo)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867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SISTEMA vs E2E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ECC4DB-F224-40CB-BC39-83FA22EAC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64201"/>
              </p:ext>
            </p:extLst>
          </p:nvPr>
        </p:nvGraphicFramePr>
        <p:xfrm>
          <a:off x="665825" y="2316099"/>
          <a:ext cx="10733104" cy="401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552">
                  <a:extLst>
                    <a:ext uri="{9D8B030D-6E8A-4147-A177-3AD203B41FA5}">
                      <a16:colId xmlns:a16="http://schemas.microsoft.com/office/drawing/2014/main" val="120191824"/>
                    </a:ext>
                  </a:extLst>
                </a:gridCol>
                <a:gridCol w="5366552">
                  <a:extLst>
                    <a:ext uri="{9D8B030D-6E8A-4147-A177-3AD203B41FA5}">
                      <a16:colId xmlns:a16="http://schemas.microsoft.com/office/drawing/2014/main" val="769009879"/>
                    </a:ext>
                  </a:extLst>
                </a:gridCol>
              </a:tblGrid>
              <a:tr h="452761">
                <a:tc>
                  <a:txBody>
                    <a:bodyPr/>
                    <a:lstStyle/>
                    <a:p>
                      <a:r>
                        <a:rPr lang="es-CO" sz="3200" dirty="0"/>
                        <a:t>Sistema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3200" dirty="0"/>
                        <a:t>E2E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74132"/>
                  </a:ext>
                </a:extLst>
              </a:tr>
              <a:tr h="941794">
                <a:tc>
                  <a:txBody>
                    <a:bodyPr/>
                    <a:lstStyle/>
                    <a:p>
                      <a:r>
                        <a:rPr lang="es-CO" sz="2400" dirty="0"/>
                        <a:t>Pruebas contra el sistema completo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/>
                        <a:t>Pruebas contra el sistema completo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15230"/>
                  </a:ext>
                </a:extLst>
              </a:tr>
              <a:tr h="941794">
                <a:tc>
                  <a:txBody>
                    <a:bodyPr/>
                    <a:lstStyle/>
                    <a:p>
                      <a:r>
                        <a:rPr lang="es-CO" sz="2400" dirty="0"/>
                        <a:t>Pruebas funcionales. </a:t>
                      </a:r>
                      <a:r>
                        <a:rPr lang="es-CO" sz="2400" dirty="0" err="1"/>
                        <a:t>Ej</a:t>
                      </a:r>
                      <a:r>
                        <a:rPr lang="es-CO" sz="2400" dirty="0"/>
                        <a:t>, verificar que la creación de usuarios está funcionando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/>
                        <a:t>Prueba el flujo completo. </a:t>
                      </a:r>
                      <a:r>
                        <a:rPr lang="es-CO" sz="2400" dirty="0" err="1"/>
                        <a:t>Ej</a:t>
                      </a:r>
                      <a:r>
                        <a:rPr lang="es-CO" sz="2400" dirty="0"/>
                        <a:t>, </a:t>
                      </a:r>
                      <a:r>
                        <a:rPr lang="es-CO" sz="2400" dirty="0" err="1"/>
                        <a:t>login</a:t>
                      </a:r>
                      <a:r>
                        <a:rPr lang="es-CO" sz="2400" dirty="0"/>
                        <a:t> &gt; navegar hasta el modulo de usuarios &gt; agregar usuario &gt; buscarlo en la lista de usuarios &gt; </a:t>
                      </a:r>
                      <a:r>
                        <a:rPr lang="es-CO" sz="2400" dirty="0" err="1"/>
                        <a:t>logout</a:t>
                      </a:r>
                      <a:r>
                        <a:rPr lang="es-CO" sz="240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28955"/>
                  </a:ext>
                </a:extLst>
              </a:tr>
              <a:tr h="941794">
                <a:tc>
                  <a:txBody>
                    <a:bodyPr/>
                    <a:lstStyle/>
                    <a:p>
                      <a:r>
                        <a:rPr lang="es-CO" sz="2400" dirty="0"/>
                        <a:t>Manuales o automáticas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/>
                        <a:t>Manuales o automáticas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0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3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ACEPTACIÓN</a:t>
            </a:r>
          </a:p>
          <a:p>
            <a:pPr lvl="1"/>
            <a:r>
              <a:rPr lang="es-ES" dirty="0"/>
              <a:t>QUÉ: Funcionalidades del sistema como un todo, en ambiente real del usuario</a:t>
            </a:r>
          </a:p>
          <a:p>
            <a:pPr lvl="1"/>
            <a:r>
              <a:rPr lang="es-ES" dirty="0"/>
              <a:t>CUÁNDO: Luego de pruebas de sistemas</a:t>
            </a:r>
          </a:p>
          <a:p>
            <a:pPr lvl="2"/>
            <a:r>
              <a:rPr lang="es-ES" dirty="0"/>
              <a:t>Pruebas: Alfa, Equipo interno. Beta, grupo controlado</a:t>
            </a: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LAS MÁS COSTOSAS DE TODAS Y MÁS COMPLICADAS DE ENCONTRAR EL LUGAR DONDE SE ORIGINA EL ERROR EN EL CÓDIGO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EJECUTAN COMO FLUJOS COMPLETOS (E2E TESTING)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581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-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r>
              <a:rPr lang="es-CO" b="1" dirty="0"/>
              <a:t>Flujo clásico</a:t>
            </a:r>
            <a:r>
              <a:rPr lang="es-CO" dirty="0"/>
              <a:t> : El problema es  que la validación queda al final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3E7D398-ABA4-4CA5-83BC-BEB727EB3ACC}"/>
              </a:ext>
            </a:extLst>
          </p:cNvPr>
          <p:cNvSpPr/>
          <p:nvPr/>
        </p:nvSpPr>
        <p:spPr>
          <a:xfrm>
            <a:off x="891284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Unidad</a:t>
            </a:r>
            <a:endParaRPr lang="en-US" sz="24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EAE2D4E-7C1F-4934-9E40-B9474F539C20}"/>
              </a:ext>
            </a:extLst>
          </p:cNvPr>
          <p:cNvSpPr/>
          <p:nvPr/>
        </p:nvSpPr>
        <p:spPr>
          <a:xfrm>
            <a:off x="3206319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Integración</a:t>
            </a:r>
            <a:endParaRPr lang="en-US" sz="24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3C8D35A-7391-434E-B7B5-333AC26929CB}"/>
              </a:ext>
            </a:extLst>
          </p:cNvPr>
          <p:cNvSpPr/>
          <p:nvPr/>
        </p:nvSpPr>
        <p:spPr>
          <a:xfrm>
            <a:off x="5521354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Sistema</a:t>
            </a:r>
            <a:endParaRPr lang="en-US" sz="24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198BC38-D20A-444C-A2B8-56AF161C122B}"/>
              </a:ext>
            </a:extLst>
          </p:cNvPr>
          <p:cNvSpPr/>
          <p:nvPr/>
        </p:nvSpPr>
        <p:spPr>
          <a:xfrm>
            <a:off x="7836389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Aceptación</a:t>
            </a:r>
            <a:endParaRPr lang="en-US" sz="24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68A97C-403F-4251-9E73-1182B95BFCFA}"/>
              </a:ext>
            </a:extLst>
          </p:cNvPr>
          <p:cNvSpPr txBox="1">
            <a:spLocks/>
          </p:cNvSpPr>
          <p:nvPr/>
        </p:nvSpPr>
        <p:spPr>
          <a:xfrm>
            <a:off x="6459933" y="4912742"/>
            <a:ext cx="3133725" cy="69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Pruebas Manuales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5226F3-44B5-41FE-A8CD-0800733AFF6B}"/>
              </a:ext>
            </a:extLst>
          </p:cNvPr>
          <p:cNvSpPr/>
          <p:nvPr/>
        </p:nvSpPr>
        <p:spPr>
          <a:xfrm rot="8763157">
            <a:off x="6764304" y="3943323"/>
            <a:ext cx="530344" cy="1091953"/>
          </a:xfrm>
          <a:prstGeom prst="downArrow">
            <a:avLst>
              <a:gd name="adj1" fmla="val 35862"/>
              <a:gd name="adj2" fmla="val 32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183170-6B48-426A-AE74-D6A06AD2DDF1}"/>
              </a:ext>
            </a:extLst>
          </p:cNvPr>
          <p:cNvSpPr/>
          <p:nvPr/>
        </p:nvSpPr>
        <p:spPr>
          <a:xfrm rot="12713678">
            <a:off x="8195125" y="3924895"/>
            <a:ext cx="530344" cy="1091953"/>
          </a:xfrm>
          <a:prstGeom prst="downArrow">
            <a:avLst>
              <a:gd name="adj1" fmla="val 35862"/>
              <a:gd name="adj2" fmla="val 32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276348"/>
            <a:ext cx="11907915" cy="19341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5000" dirty="0"/>
              <a:t>¿CÓMO DEBE SER LA DISTRIBUCIÓN DE ESFUERZO PARA LOS NIVELES DE PRUEBAS?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3DD88-5A56-4C98-AE99-CB0A5E44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6" y="2134094"/>
            <a:ext cx="3571323" cy="4447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FFD2C-F653-4D27-B431-5356B8DE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4094"/>
            <a:ext cx="5449260" cy="4447558"/>
          </a:xfrm>
          <a:prstGeom prst="rect">
            <a:avLst/>
          </a:prstGeom>
        </p:spPr>
      </p:pic>
      <p:pic>
        <p:nvPicPr>
          <p:cNvPr id="14342" name="Picture 6" descr="Resultado de imagen para x red without background">
            <a:extLst>
              <a:ext uri="{FF2B5EF4-FFF2-40B4-BE49-F238E27FC236}">
                <a16:creationId xmlns:a16="http://schemas.microsoft.com/office/drawing/2014/main" id="{4A6DE920-CFD9-4028-A726-71C34E43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37" y="5459767"/>
            <a:ext cx="1244058" cy="12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Resultado de imagen para money without background">
            <a:extLst>
              <a:ext uri="{FF2B5EF4-FFF2-40B4-BE49-F238E27FC236}">
                <a16:creationId xmlns:a16="http://schemas.microsoft.com/office/drawing/2014/main" id="{48F7E377-CC08-4EC5-98A9-33421F23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95" y="3429000"/>
            <a:ext cx="2084007" cy="21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5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365125"/>
            <a:ext cx="1157056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O" sz="5000" b="1" dirty="0"/>
              <a:t>Problemas en la automatización de pruebas</a:t>
            </a:r>
            <a:endParaRPr lang="en-US" sz="5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5" y="1843381"/>
            <a:ext cx="11656380" cy="435133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s-CO" b="1" dirty="0"/>
              <a:t>Las pruebas pueden estar acopladas a la interfaz gráfica. Si cambia la UI =&gt; se debe ajustar la prueba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FLAKY TESTS</a:t>
            </a:r>
          </a:p>
          <a:p>
            <a:pPr lvl="1"/>
            <a:r>
              <a:rPr lang="es-ES" b="1" dirty="0"/>
              <a:t>Pruebas inestables</a:t>
            </a:r>
          </a:p>
          <a:p>
            <a:pPr lvl="1"/>
            <a:r>
              <a:rPr lang="es-ES" b="1" dirty="0"/>
              <a:t>Fallos comunes son dependencias/servicios requeridos, conectividad eventual, </a:t>
            </a:r>
            <a:r>
              <a:rPr lang="es-ES" b="1" dirty="0" err="1"/>
              <a:t>race</a:t>
            </a:r>
            <a:r>
              <a:rPr lang="es-ES" b="1" dirty="0"/>
              <a:t> </a:t>
            </a:r>
            <a:r>
              <a:rPr lang="es-ES" b="1" dirty="0" err="1"/>
              <a:t>conditions</a:t>
            </a:r>
            <a:r>
              <a:rPr lang="es-ES" b="1" dirty="0"/>
              <a:t> en el ambiente que ejecuta la prueba</a:t>
            </a:r>
          </a:p>
          <a:p>
            <a:pPr marL="457200" lvl="1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SLOW TESTS</a:t>
            </a:r>
          </a:p>
          <a:p>
            <a:pPr lvl="1"/>
            <a:r>
              <a:rPr lang="es-ES" b="1" dirty="0"/>
              <a:t>Pruebas que toman mucho tiempo (se pueden presentar sobre todo en E2E </a:t>
            </a:r>
            <a:r>
              <a:rPr lang="es-ES" b="1" dirty="0" err="1"/>
              <a:t>testing</a:t>
            </a:r>
            <a:r>
              <a:rPr lang="es-ES" b="1" dirty="0"/>
              <a:t>)</a:t>
            </a:r>
          </a:p>
          <a:p>
            <a:pPr marL="457200" lvl="1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GREEDY TESTS</a:t>
            </a:r>
          </a:p>
          <a:p>
            <a:pPr lvl="1"/>
            <a:r>
              <a:rPr lang="es-ES" b="1" dirty="0"/>
              <a:t>Requieren una cantidad excesiva de recursos para su ejecución</a:t>
            </a:r>
          </a:p>
          <a:p>
            <a:endParaRPr lang="es-CO" b="1" dirty="0"/>
          </a:p>
        </p:txBody>
      </p:sp>
      <p:pic>
        <p:nvPicPr>
          <p:cNvPr id="15370" name="Picture 10" descr="Imagen relacionada">
            <a:extLst>
              <a:ext uri="{FF2B5EF4-FFF2-40B4-BE49-F238E27FC236}">
                <a16:creationId xmlns:a16="http://schemas.microsoft.com/office/drawing/2014/main" id="{B88242B7-1BF3-4226-978B-1C1152DB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65" y="4746509"/>
            <a:ext cx="1949450" cy="18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2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42" y="107549"/>
            <a:ext cx="10807355" cy="1325563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INFRAESTRUCTURA DE PRUEBAS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 fontScale="92500"/>
          </a:bodyPr>
          <a:lstStyle/>
          <a:p>
            <a:endParaRPr lang="es-ES" b="1" dirty="0"/>
          </a:p>
          <a:p>
            <a:r>
              <a:rPr lang="es-ES" b="1" dirty="0"/>
              <a:t>Ambiente de pruebas:</a:t>
            </a:r>
          </a:p>
          <a:p>
            <a:pPr lvl="1"/>
            <a:r>
              <a:rPr lang="es-ES" dirty="0"/>
              <a:t>Servidores de pruebas, granjas de dispositivos, dispositivos móviles 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b="1" dirty="0"/>
              <a:t>Software de soporte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Frameworks</a:t>
            </a:r>
            <a:r>
              <a:rPr lang="es-ES" dirty="0"/>
              <a:t>, librerías, simuladores, emuladores  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b="1" dirty="0"/>
              <a:t>Software de gestión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Motores de integración continua, gestores de incidencias, repositorios de casos de prueba</a:t>
            </a:r>
          </a:p>
          <a:p>
            <a:r>
              <a:rPr lang="es-ES" b="1" dirty="0"/>
              <a:t>Equipo de pruebas:</a:t>
            </a:r>
          </a:p>
          <a:p>
            <a:pPr lvl="1"/>
            <a:r>
              <a:rPr lang="es-ES" dirty="0"/>
              <a:t>Personas con conocimiento especial? Automatización? Software financiero? (</a:t>
            </a:r>
            <a:r>
              <a:rPr lang="es-ES" dirty="0" err="1"/>
              <a:t>Calculations</a:t>
            </a:r>
            <a:r>
              <a:rPr lang="es-ES" dirty="0"/>
              <a:t>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792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Estrategia de Pruebas – CALENDARIO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635848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b="1" dirty="0"/>
              <a:t>CALENDARIO E INTEGRACIÓN CON DESARROLLO</a:t>
            </a:r>
          </a:p>
          <a:p>
            <a:pPr marL="0"/>
            <a:endParaRPr lang="es-CO" b="1" dirty="0"/>
          </a:p>
          <a:p>
            <a:pPr marL="0"/>
            <a:r>
              <a:rPr lang="es-CO" dirty="0"/>
              <a:t>Momentos en el proceso de desarrollo cuando se dispara algún nivel de pruebas</a:t>
            </a:r>
          </a:p>
          <a:p>
            <a:pPr lvl="1"/>
            <a:endParaRPr lang="es-CO" b="1" dirty="0"/>
          </a:p>
          <a:p>
            <a:pPr lvl="1"/>
            <a:endParaRPr lang="es-CO" dirty="0"/>
          </a:p>
        </p:txBody>
      </p:sp>
      <p:pic>
        <p:nvPicPr>
          <p:cNvPr id="9220" name="Picture 4" descr="Resultado de imagen para Calendario without background">
            <a:extLst>
              <a:ext uri="{FF2B5EF4-FFF2-40B4-BE49-F238E27FC236}">
                <a16:creationId xmlns:a16="http://schemas.microsoft.com/office/drawing/2014/main" id="{F3607650-55EF-44A8-A3FE-1E5272077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r="473" b="6"/>
          <a:stretch/>
        </p:blipFill>
        <p:spPr bwMode="auto">
          <a:xfrm>
            <a:off x="7922922" y="1924505"/>
            <a:ext cx="3354676" cy="33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0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/>
              <a:t>Estrategia</a:t>
            </a:r>
            <a:r>
              <a:rPr lang="en-US" sz="5000" dirty="0"/>
              <a:t> de </a:t>
            </a:r>
            <a:r>
              <a:rPr lang="en-US" sz="5000" dirty="0" err="1"/>
              <a:t>pruebas</a:t>
            </a:r>
            <a:r>
              <a:rPr lang="en-US" sz="5000" dirty="0"/>
              <a:t> – </a:t>
            </a:r>
            <a:r>
              <a:rPr lang="en-US" sz="5000" dirty="0" err="1"/>
              <a:t>Ejercicio</a:t>
            </a:r>
            <a:r>
              <a:rPr lang="en-US" sz="5000" dirty="0"/>
              <a:t> </a:t>
            </a:r>
          </a:p>
        </p:txBody>
      </p:sp>
      <p:pic>
        <p:nvPicPr>
          <p:cNvPr id="1026" name="Picture 2" descr="Resultado de imagen para spotify">
            <a:extLst>
              <a:ext uri="{FF2B5EF4-FFF2-40B4-BE49-F238E27FC236}">
                <a16:creationId xmlns:a16="http://schemas.microsoft.com/office/drawing/2014/main" id="{EF1A0B13-9D27-4188-A1F6-8AF50537F2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23" y="2315558"/>
            <a:ext cx="6357938" cy="333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049111"/>
            <a:ext cx="3473851" cy="462642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Qué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es Testing?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6C41B-5B87-4A1C-88F3-1E9A94DBC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130" y="1115786"/>
            <a:ext cx="7258044" cy="46264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La ejecución de un Objeto sobre Pruebas (OUT – </a:t>
            </a:r>
            <a:r>
              <a:rPr lang="es-CO" sz="1900" dirty="0" err="1">
                <a:solidFill>
                  <a:schemeClr val="tx1">
                    <a:lumMod val="95000"/>
                  </a:schemeClr>
                </a:solidFill>
              </a:rPr>
              <a:t>Object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tx1">
                    <a:lumMod val="95000"/>
                  </a:schemeClr>
                </a:solidFill>
              </a:rPr>
              <a:t>Under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 Test) sobre 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precondiciones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especificas con un 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estimulo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especifico de tal manera que el 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comportamiento actual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puede ser comparado uno esperado o requerido.</a:t>
            </a:r>
          </a:p>
          <a:p>
            <a:pPr lvl="1"/>
            <a:r>
              <a:rPr lang="es-CO" sz="1900" b="1" dirty="0" err="1">
                <a:solidFill>
                  <a:schemeClr val="tx1">
                    <a:lumMod val="95000"/>
                  </a:schemeClr>
                </a:solidFill>
              </a:rPr>
              <a:t>Pre-condición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Estados, datos o condiciones externas</a:t>
            </a:r>
          </a:p>
          <a:p>
            <a:pPr lvl="1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Estimulo: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Datos de entrada o flujos de datos, eventos sobre el estado de los objetos..</a:t>
            </a:r>
          </a:p>
          <a:p>
            <a:pPr lvl="1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Comportamiento actual: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Datos de salida, llamadas, comandos o mensajes (control de flujo)</a:t>
            </a:r>
          </a:p>
          <a:p>
            <a:pPr lvl="1"/>
            <a:r>
              <a:rPr lang="es-CO" sz="1900" b="1" dirty="0" err="1">
                <a:solidFill>
                  <a:schemeClr val="tx1">
                    <a:lumMod val="95000"/>
                  </a:schemeClr>
                </a:solidFill>
              </a:rPr>
              <a:t>Post-condición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Estados, datos o condiciones externas</a:t>
            </a:r>
            <a:endParaRPr lang="es-CO" sz="19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0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Verificación vs Validación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D9B815-7881-4608-B0DA-7A1A0410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4813" y="2559744"/>
            <a:ext cx="2464227" cy="37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Backlog del </a:t>
            </a:r>
            <a:r>
              <a:rPr lang="en-US" sz="2000" dirty="0" err="1"/>
              <a:t>producto</a:t>
            </a: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1344E-C512-4CB5-83B3-1C10121A61A9}"/>
              </a:ext>
            </a:extLst>
          </p:cNvPr>
          <p:cNvGrpSpPr/>
          <p:nvPr/>
        </p:nvGrpSpPr>
        <p:grpSpPr>
          <a:xfrm>
            <a:off x="2034729" y="1690688"/>
            <a:ext cx="667832" cy="650240"/>
            <a:chOff x="917128" y="1412240"/>
            <a:chExt cx="1514475" cy="6502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82404C-C985-4AA7-A3B7-0A9456CB0473}"/>
                </a:ext>
              </a:extLst>
            </p:cNvPr>
            <p:cNvSpPr/>
            <p:nvPr/>
          </p:nvSpPr>
          <p:spPr>
            <a:xfrm>
              <a:off x="917128" y="1412240"/>
              <a:ext cx="1514475" cy="6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E0AC0A-0B3C-458E-8F0F-D3153F383F01}"/>
                </a:ext>
              </a:extLst>
            </p:cNvPr>
            <p:cNvCxnSpPr/>
            <p:nvPr/>
          </p:nvCxnSpPr>
          <p:spPr>
            <a:xfrm>
              <a:off x="917128" y="1574800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98608F-7920-4DD3-8516-DD66FE1226BC}"/>
                </a:ext>
              </a:extLst>
            </p:cNvPr>
            <p:cNvCxnSpPr/>
            <p:nvPr/>
          </p:nvCxnSpPr>
          <p:spPr>
            <a:xfrm>
              <a:off x="917128" y="171100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6C1768-633B-4849-A72B-48CE33D0B93C}"/>
                </a:ext>
              </a:extLst>
            </p:cNvPr>
            <p:cNvCxnSpPr/>
            <p:nvPr/>
          </p:nvCxnSpPr>
          <p:spPr>
            <a:xfrm>
              <a:off x="917128" y="185324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B67921-F312-456E-9956-CB28C5B2F684}"/>
                </a:ext>
              </a:extLst>
            </p:cNvPr>
            <p:cNvCxnSpPr/>
            <p:nvPr/>
          </p:nvCxnSpPr>
          <p:spPr>
            <a:xfrm>
              <a:off x="917128" y="197516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D99B87-7B46-4752-9B62-220301C8AA33}"/>
                </a:ext>
              </a:extLst>
            </p:cNvPr>
            <p:cNvCxnSpPr/>
            <p:nvPr/>
          </p:nvCxnSpPr>
          <p:spPr>
            <a:xfrm>
              <a:off x="917128" y="148748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A4DC0C5F-9A59-4124-9DF8-9CA54CD6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12" y="4505326"/>
            <a:ext cx="1509222" cy="11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user testing app">
            <a:extLst>
              <a:ext uri="{FF2B5EF4-FFF2-40B4-BE49-F238E27FC236}">
                <a16:creationId xmlns:a16="http://schemas.microsoft.com/office/drawing/2014/main" id="{2E942A50-952D-432A-B73A-586362F2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799" y="4241801"/>
            <a:ext cx="1447482" cy="14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0D93F3A1-1A4C-4D5D-9C04-4E3FC9930213}"/>
              </a:ext>
            </a:extLst>
          </p:cNvPr>
          <p:cNvSpPr/>
          <p:nvPr/>
        </p:nvSpPr>
        <p:spPr>
          <a:xfrm rot="5400000">
            <a:off x="3236547" y="2169320"/>
            <a:ext cx="2275840" cy="1469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759AD0B-285D-4635-B641-9F31979EBCF4}"/>
              </a:ext>
            </a:extLst>
          </p:cNvPr>
          <p:cNvSpPr/>
          <p:nvPr/>
        </p:nvSpPr>
        <p:spPr>
          <a:xfrm>
            <a:off x="6062053" y="4505326"/>
            <a:ext cx="2722880" cy="845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22E98-135D-4D28-8AD1-CAC89F3A20DB}"/>
              </a:ext>
            </a:extLst>
          </p:cNvPr>
          <p:cNvSpPr txBox="1"/>
          <p:nvPr/>
        </p:nvSpPr>
        <p:spPr>
          <a:xfrm>
            <a:off x="4943567" y="1793885"/>
            <a:ext cx="7121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Verificación</a:t>
            </a:r>
            <a:r>
              <a:rPr lang="es-CO" sz="2800" dirty="0"/>
              <a:t>: ¿El producto está </a:t>
            </a:r>
          </a:p>
          <a:p>
            <a:r>
              <a:rPr lang="es-CO" sz="2800" dirty="0"/>
              <a:t>construido de forma correcta?</a:t>
            </a:r>
          </a:p>
          <a:p>
            <a:r>
              <a:rPr lang="es-CO" sz="2800" dirty="0"/>
              <a:t>(Calidad del producto desarrollado)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275A8-AFEB-4665-9BB0-080627D312E3}"/>
              </a:ext>
            </a:extLst>
          </p:cNvPr>
          <p:cNvSpPr txBox="1"/>
          <p:nvPr/>
        </p:nvSpPr>
        <p:spPr>
          <a:xfrm>
            <a:off x="967666" y="5562946"/>
            <a:ext cx="1178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Validación: </a:t>
            </a:r>
            <a:r>
              <a:rPr lang="es-CO" sz="2800" dirty="0"/>
              <a:t>¿El producto cumple con las expectativas del usuario y los requerimientos? (Valor de la entrega)</a:t>
            </a:r>
          </a:p>
        </p:txBody>
      </p:sp>
    </p:spTree>
    <p:extLst>
      <p:ext uri="{BB962C8B-B14F-4D97-AF65-F5344CB8AC3E}">
        <p14:creationId xmlns:p14="http://schemas.microsoft.com/office/powerpoint/2010/main" val="12156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losing my mind emoji">
            <a:extLst>
              <a:ext uri="{FF2B5EF4-FFF2-40B4-BE49-F238E27FC236}">
                <a16:creationId xmlns:a16="http://schemas.microsoft.com/office/drawing/2014/main" id="{C0C635F0-B93C-4B35-9057-564A11B3C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r="5695" b="1"/>
          <a:stretch/>
        </p:blipFill>
        <p:spPr bwMode="auto">
          <a:xfrm>
            <a:off x="1" y="10"/>
            <a:ext cx="609441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emoji thinking">
            <a:extLst>
              <a:ext uri="{FF2B5EF4-FFF2-40B4-BE49-F238E27FC236}">
                <a16:creationId xmlns:a16="http://schemas.microsoft.com/office/drawing/2014/main" id="{8FF2119C-E062-4225-BB6F-F802267ED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r="4910" b="-3"/>
          <a:stretch/>
        </p:blipFill>
        <p:spPr bwMode="auto">
          <a:xfrm>
            <a:off x="6094411" y="10"/>
            <a:ext cx="6097588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Estrategia</a:t>
            </a:r>
            <a:r>
              <a:rPr lang="en-US" dirty="0"/>
              <a:t> de </a:t>
            </a:r>
            <a:r>
              <a:rPr lang="en-US"/>
              <a:t>pruebas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233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Qué</a:t>
            </a:r>
            <a:r>
              <a:rPr lang="en-US" dirty="0"/>
              <a:t>? </a:t>
            </a:r>
          </a:p>
          <a:p>
            <a:r>
              <a:rPr lang="en-US"/>
              <a:t>Cómo</a:t>
            </a:r>
            <a:r>
              <a:rPr lang="en-US" dirty="0"/>
              <a:t>?, </a:t>
            </a:r>
            <a:r>
              <a:rPr lang="en-US"/>
              <a:t>necesito</a:t>
            </a:r>
            <a:r>
              <a:rPr lang="en-US" dirty="0"/>
              <a:t> </a:t>
            </a:r>
            <a:r>
              <a:rPr lang="en-US"/>
              <a:t>recursos</a:t>
            </a:r>
            <a:r>
              <a:rPr lang="en-US" dirty="0"/>
              <a:t> </a:t>
            </a:r>
            <a:r>
              <a:rPr lang="en-US"/>
              <a:t>adicionales</a:t>
            </a:r>
            <a:r>
              <a:rPr lang="en-US" dirty="0"/>
              <a:t>?</a:t>
            </a:r>
          </a:p>
          <a:p>
            <a:r>
              <a:rPr lang="en-US"/>
              <a:t>Cuando</a:t>
            </a:r>
            <a:r>
              <a:rPr lang="en-US" dirty="0"/>
              <a:t>?</a:t>
            </a:r>
          </a:p>
          <a:p>
            <a:r>
              <a:rPr lang="en-US"/>
              <a:t>Qué</a:t>
            </a:r>
            <a:r>
              <a:rPr lang="en-US" dirty="0"/>
              <a:t> </a:t>
            </a:r>
            <a:r>
              <a:rPr lang="en-US"/>
              <a:t>equipo</a:t>
            </a:r>
            <a:r>
              <a:rPr lang="en-US" dirty="0"/>
              <a:t> </a:t>
            </a:r>
            <a:r>
              <a:rPr lang="en-US"/>
              <a:t>necesito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20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Qué requiere una estrategia de pruebas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393" y="1724511"/>
            <a:ext cx="4570469" cy="4351338"/>
          </a:xfrm>
        </p:spPr>
        <p:txBody>
          <a:bodyPr>
            <a:normAutofit lnSpcReduction="10000"/>
          </a:bodyPr>
          <a:lstStyle/>
          <a:p>
            <a:r>
              <a:rPr lang="es-CO" b="1" dirty="0"/>
              <a:t>Características de la aplicación</a:t>
            </a:r>
          </a:p>
          <a:p>
            <a:pPr lvl="1"/>
            <a:r>
              <a:rPr lang="es-CO" dirty="0"/>
              <a:t>Web? </a:t>
            </a:r>
            <a:r>
              <a:rPr lang="es-CO" dirty="0" err="1"/>
              <a:t>Responsive</a:t>
            </a:r>
            <a:r>
              <a:rPr lang="es-CO" dirty="0"/>
              <a:t>? Nativa? Híbrida? </a:t>
            </a:r>
          </a:p>
          <a:p>
            <a:endParaRPr lang="es-CO" b="1" dirty="0"/>
          </a:p>
          <a:p>
            <a:r>
              <a:rPr lang="es-CO" b="1" dirty="0"/>
              <a:t>Contexto</a:t>
            </a:r>
          </a:p>
          <a:p>
            <a:pPr lvl="1"/>
            <a:r>
              <a:rPr lang="es-CO" dirty="0"/>
              <a:t>Presupuesto de pruebas</a:t>
            </a:r>
          </a:p>
          <a:p>
            <a:pPr lvl="1"/>
            <a:r>
              <a:rPr lang="es-CO" dirty="0"/>
              <a:t>Tiempo disponible</a:t>
            </a:r>
          </a:p>
          <a:p>
            <a:pPr lvl="1"/>
            <a:r>
              <a:rPr lang="es-CO" dirty="0"/>
              <a:t>Cobertura </a:t>
            </a:r>
          </a:p>
          <a:p>
            <a:pPr lvl="1"/>
            <a:r>
              <a:rPr lang="es-CO" dirty="0"/>
              <a:t>Funcional o no funcional</a:t>
            </a:r>
          </a:p>
          <a:p>
            <a:pPr lvl="1"/>
            <a:r>
              <a:rPr lang="es-CO" dirty="0"/>
              <a:t>Contexto de uso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1BA8949-3787-4F6B-B966-7813E553C4F4}"/>
              </a:ext>
            </a:extLst>
          </p:cNvPr>
          <p:cNvSpPr txBox="1">
            <a:spLocks/>
          </p:cNvSpPr>
          <p:nvPr/>
        </p:nvSpPr>
        <p:spPr>
          <a:xfrm>
            <a:off x="6737696" y="1724511"/>
            <a:ext cx="5454304" cy="521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/>
              <a:t>Estrategia de pruebas</a:t>
            </a:r>
          </a:p>
          <a:p>
            <a:pPr lvl="1"/>
            <a:r>
              <a:rPr lang="es-CO" dirty="0"/>
              <a:t>Objetivos</a:t>
            </a:r>
          </a:p>
          <a:p>
            <a:pPr lvl="1"/>
            <a:r>
              <a:rPr lang="es-CO" dirty="0"/>
              <a:t>Niveles y tipos de pruebas</a:t>
            </a:r>
          </a:p>
          <a:p>
            <a:pPr lvl="1"/>
            <a:r>
              <a:rPr lang="es-CO" dirty="0"/>
              <a:t>Infraestructura de pruebas (software, hardware, personas)</a:t>
            </a:r>
          </a:p>
          <a:p>
            <a:pPr lvl="1"/>
            <a:r>
              <a:rPr lang="es-CO" dirty="0"/>
              <a:t>Calendario e integración con desarrollo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5D7EBF4-16C3-4A15-A2AB-05E37326C84E}"/>
              </a:ext>
            </a:extLst>
          </p:cNvPr>
          <p:cNvSpPr/>
          <p:nvPr/>
        </p:nvSpPr>
        <p:spPr>
          <a:xfrm>
            <a:off x="4603621" y="2808673"/>
            <a:ext cx="2499115" cy="124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Derivan</a:t>
            </a:r>
          </a:p>
        </p:txBody>
      </p:sp>
    </p:spTree>
    <p:extLst>
      <p:ext uri="{BB962C8B-B14F-4D97-AF65-F5344CB8AC3E}">
        <p14:creationId xmlns:p14="http://schemas.microsoft.com/office/powerpoint/2010/main" val="354345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C5AD2C3A-EEDF-410C-849A-6D8FCEFC7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7" b="5728"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Estrategia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- OBJETIVOS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825625"/>
            <a:ext cx="1107757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b="1" dirty="0"/>
              <a:t>Objetivos</a:t>
            </a:r>
          </a:p>
          <a:p>
            <a:pPr lvl="1"/>
            <a:r>
              <a:rPr lang="es-CO" sz="2000" dirty="0"/>
              <a:t>Directriz principal de la estrategia de pruebas </a:t>
            </a:r>
          </a:p>
          <a:p>
            <a:pPr lvl="1"/>
            <a:r>
              <a:rPr lang="es-CO" sz="2000" dirty="0"/>
              <a:t>Dinámicos de acuerdo con las necesidades de cada iteración de desarrollo </a:t>
            </a:r>
          </a:p>
          <a:p>
            <a:pPr lvl="1"/>
            <a:r>
              <a:rPr lang="es-CO" sz="2000" dirty="0"/>
              <a:t>Permite articular niveles con tipos de pruebas </a:t>
            </a:r>
          </a:p>
          <a:p>
            <a:pPr marL="457200" lvl="1"/>
            <a:endParaRPr lang="es-CO" sz="2000" dirty="0"/>
          </a:p>
          <a:p>
            <a:r>
              <a:rPr lang="es-CO" sz="2000" b="1" dirty="0"/>
              <a:t>Ejemplos</a:t>
            </a:r>
          </a:p>
          <a:p>
            <a:pPr lvl="1"/>
            <a:r>
              <a:rPr lang="es-CO" sz="2000" dirty="0"/>
              <a:t>Regresión completa al Schedule debido al cambio completo que sufrió la interfaz gráfica</a:t>
            </a:r>
          </a:p>
          <a:p>
            <a:pPr lvl="1"/>
            <a:r>
              <a:rPr lang="es-CO" sz="2000" dirty="0"/>
              <a:t>Pruebas funcionales sobre los nuevos controles de preguntas de la </a:t>
            </a:r>
            <a:r>
              <a:rPr lang="es-CO" sz="2000" dirty="0" err="1"/>
              <a:t>survey</a:t>
            </a:r>
            <a:r>
              <a:rPr lang="es-CO" sz="2000" dirty="0"/>
              <a:t> </a:t>
            </a:r>
          </a:p>
          <a:p>
            <a:pPr lvl="1"/>
            <a:r>
              <a:rPr lang="es-CO" sz="2000" dirty="0"/>
              <a:t>Regresión de la versión anterior dados los nuevos cambios en los módulos de facturación </a:t>
            </a:r>
          </a:p>
          <a:p>
            <a:pPr lvl="1"/>
            <a:r>
              <a:rPr lang="es-CO" sz="2000" dirty="0"/>
              <a:t>Pruebas funcionales rápidas de flujos completos </a:t>
            </a:r>
          </a:p>
          <a:p>
            <a:pPr lvl="1"/>
            <a:r>
              <a:rPr lang="es-CO" sz="2000" dirty="0"/>
              <a:t>Pruebas no funcionales en ambiente similar al usuario </a:t>
            </a:r>
          </a:p>
          <a:p>
            <a:pPr lvl="1"/>
            <a:r>
              <a:rPr lang="es-CO" sz="2000" dirty="0"/>
              <a:t>Ciclo completo de pruebas empezando desde pruebas de unidad hasta aceptación </a:t>
            </a:r>
          </a:p>
          <a:p>
            <a:pPr lvl="1"/>
            <a:endParaRPr lang="es-CO" sz="2000" b="1" dirty="0"/>
          </a:p>
          <a:p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81093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qa engineer">
            <a:extLst>
              <a:ext uri="{FF2B5EF4-FFF2-40B4-BE49-F238E27FC236}">
                <a16:creationId xmlns:a16="http://schemas.microsoft.com/office/drawing/2014/main" id="{B4D6D096-14B9-4B70-9432-300B1D1E0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r="28246" b="-1"/>
          <a:stretch/>
        </p:blipFill>
        <p:spPr bwMode="auto">
          <a:xfrm>
            <a:off x="1" y="10"/>
            <a:ext cx="609441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Robot">
            <a:extLst>
              <a:ext uri="{FF2B5EF4-FFF2-40B4-BE49-F238E27FC236}">
                <a16:creationId xmlns:a16="http://schemas.microsoft.com/office/drawing/2014/main" id="{0BB4BC56-FE87-4DBA-A610-3D4AE562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r="33521" b="1"/>
          <a:stretch/>
        </p:blipFill>
        <p:spPr bwMode="auto">
          <a:xfrm>
            <a:off x="6094411" y="10"/>
            <a:ext cx="6097588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dirty="0"/>
              <a:t>Estrategia de Pruebas – NIVELES Y TIPOS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2338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b="1" dirty="0"/>
              <a:t>Niveles y tipos de pruebas</a:t>
            </a:r>
          </a:p>
          <a:p>
            <a:pPr marL="0" indent="0">
              <a:buNone/>
            </a:pPr>
            <a:r>
              <a:rPr lang="es-CO" dirty="0"/>
              <a:t>En este punto debo responder Qué, Cuándo, Cómo, Quién </a:t>
            </a:r>
          </a:p>
          <a:p>
            <a:pPr lvl="1"/>
            <a:endParaRPr lang="es-CO" dirty="0"/>
          </a:p>
          <a:p>
            <a:r>
              <a:rPr lang="es-CO" sz="2400" b="1" dirty="0"/>
              <a:t>Niveles</a:t>
            </a:r>
            <a:r>
              <a:rPr lang="es-CO" sz="2400" dirty="0"/>
              <a:t>: </a:t>
            </a:r>
          </a:p>
          <a:p>
            <a:pPr lvl="1"/>
            <a:r>
              <a:rPr lang="es-CO" dirty="0"/>
              <a:t>QUÉ se prueba y CUÁNDO se prueba</a:t>
            </a:r>
          </a:p>
          <a:p>
            <a:endParaRPr lang="es-CO" sz="2400" dirty="0"/>
          </a:p>
          <a:p>
            <a:r>
              <a:rPr lang="es-CO" sz="2400" b="1" dirty="0"/>
              <a:t>Tipos</a:t>
            </a:r>
            <a:r>
              <a:rPr lang="es-CO" sz="2400" dirty="0"/>
              <a:t>: </a:t>
            </a:r>
          </a:p>
          <a:p>
            <a:pPr lvl="1"/>
            <a:r>
              <a:rPr lang="es-CO" dirty="0"/>
              <a:t>QUÉ se prueba QUIÉN y CÓMO se prueba</a:t>
            </a:r>
          </a:p>
          <a:p>
            <a:pPr lvl="2"/>
            <a:r>
              <a:rPr lang="es-CO" sz="2400" dirty="0"/>
              <a:t>Manuales, automatizadas</a:t>
            </a:r>
          </a:p>
          <a:p>
            <a:endParaRPr lang="es-CO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34983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96449"/>
            <a:ext cx="11403351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Estrategia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/>
              <a:t>Pruebas</a:t>
            </a:r>
            <a:r>
              <a:rPr lang="en-US" dirty="0"/>
              <a:t> – NIVELES Y TIPOS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AA0E1F5-57DA-418A-B0FF-DB1508EA24C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482023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itle 3">
            <a:extLst>
              <a:ext uri="{FF2B5EF4-FFF2-40B4-BE49-F238E27FC236}">
                <a16:creationId xmlns:a16="http://schemas.microsoft.com/office/drawing/2014/main" id="{E458B11F-AEC4-4EFA-BD6A-8CDBE1EB9B52}"/>
              </a:ext>
            </a:extLst>
          </p:cNvPr>
          <p:cNvSpPr txBox="1">
            <a:spLocks/>
          </p:cNvSpPr>
          <p:nvPr/>
        </p:nvSpPr>
        <p:spPr>
          <a:xfrm>
            <a:off x="696912" y="1522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N</a:t>
            </a:r>
            <a:r>
              <a:rPr lang="en-US" sz="2400" dirty="0" err="1">
                <a:solidFill>
                  <a:schemeClr val="tx1"/>
                </a:solidFill>
              </a:rPr>
              <a:t>iveles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393" y="1433112"/>
            <a:ext cx="11273110" cy="5110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/>
              <a:t>UNIDAD</a:t>
            </a:r>
          </a:p>
          <a:p>
            <a:pPr marL="0" indent="0">
              <a:buNone/>
            </a:pPr>
            <a:r>
              <a:rPr lang="es-CO" dirty="0"/>
              <a:t>Son las más difíciles de lograr porque requiere un cambio organizacional y cambio de pensamiento del equipo de desarrollo (TDD)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QUÉ</a:t>
            </a:r>
            <a:r>
              <a:rPr lang="es-ES" dirty="0"/>
              <a:t>: Componentes de software de forma aislada</a:t>
            </a:r>
          </a:p>
          <a:p>
            <a:pPr lvl="1"/>
            <a:r>
              <a:rPr lang="es-ES" b="1" dirty="0"/>
              <a:t>CUÁNDO</a:t>
            </a:r>
            <a:r>
              <a:rPr lang="es-ES" dirty="0"/>
              <a:t>: Antes de hacer </a:t>
            </a:r>
            <a:r>
              <a:rPr lang="es-ES" dirty="0" err="1"/>
              <a:t>commit</a:t>
            </a:r>
            <a:r>
              <a:rPr lang="es-ES" dirty="0"/>
              <a:t> al repositorio; al hacer </a:t>
            </a:r>
            <a:r>
              <a:rPr lang="es-ES" dirty="0" err="1"/>
              <a:t>commit</a:t>
            </a:r>
            <a:r>
              <a:rPr lang="es-ES" dirty="0"/>
              <a:t> al repositorio (con motor de Integración Continua); al finalizar el día  (pruebas de regresión diarias)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SON LAS MÁS RÁPIDAS EN EL SENTIDO DE EJECUCIÓN Y OBTENCIÓN DE  FEEDBACK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LAS MAS EFICACES A LA HORA DE DETECTAR EL LUGAR DONDE HAY UN PROBLEMA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06438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993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Depth</vt:lpstr>
      <vt:lpstr>Estrategia  de Pruebas</vt:lpstr>
      <vt:lpstr>Qué es Testing?</vt:lpstr>
      <vt:lpstr>Verificación vs Validación</vt:lpstr>
      <vt:lpstr>Estrategia de pruebas</vt:lpstr>
      <vt:lpstr>Qué requiere una estrategia de pruebas</vt:lpstr>
      <vt:lpstr>Estrategia de Pruebas - OBJETIVOS</vt:lpstr>
      <vt:lpstr>Estrategia de Pruebas – NIVELES Y TIPOS</vt:lpstr>
      <vt:lpstr>Estrategia de Pruebas – NIVELES Y TIPOS</vt:lpstr>
      <vt:lpstr>Estrategia de Pruebas – Niveles</vt:lpstr>
      <vt:lpstr>Estrategia de Pruebas – Niveles</vt:lpstr>
      <vt:lpstr>Estrategia de Pruebas – Niveles</vt:lpstr>
      <vt:lpstr>Estrategia de Pruebas – Niveles</vt:lpstr>
      <vt:lpstr>Estrategia de Pruebas – Niveles</vt:lpstr>
      <vt:lpstr>Estrategia de Pruebas - Niveles</vt:lpstr>
      <vt:lpstr>¿CÓMO DEBE SER LA DISTRIBUCIÓN DE ESFUERZO PARA LOS NIVELES DE PRUEBAS?</vt:lpstr>
      <vt:lpstr>Problemas en la automatización de pruebas</vt:lpstr>
      <vt:lpstr>Estrategia de Pruebas – INFRAESTRUCTURA DE PRUEBAS</vt:lpstr>
      <vt:lpstr>Estrategia de Pruebas – CALENDARIO</vt:lpstr>
      <vt:lpstr>Estrategia de pruebas – Ejercicio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 de Pruebas</dc:title>
  <dc:creator>Paula Castellanos</dc:creator>
  <cp:lastModifiedBy>Paula Castellanos</cp:lastModifiedBy>
  <cp:revision>7</cp:revision>
  <dcterms:created xsi:type="dcterms:W3CDTF">2019-03-18T01:43:35Z</dcterms:created>
  <dcterms:modified xsi:type="dcterms:W3CDTF">2019-03-18T19:00:53Z</dcterms:modified>
</cp:coreProperties>
</file>