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3"/>
  </p:sldMasterIdLst>
  <p:notesMasterIdLst>
    <p:notesMasterId r:id="rId5"/>
  </p:notesMasterIdLst>
  <p:sldIdLst>
    <p:sldId id="256" r:id="rId4"/>
    <p:sldId id="260" r:id="rId6"/>
    <p:sldId id="261" r:id="rId7"/>
    <p:sldId id="257" r:id="rId8"/>
    <p:sldId id="258" r:id="rId9"/>
    <p:sldId id="259" r:id="rId10"/>
    <p:sldId id="262" r:id="rId11"/>
    <p:sldId id="265" r:id="rId12"/>
    <p:sldId id="266" r:id="rId13"/>
    <p:sldId id="263" r:id="rId14"/>
    <p:sldId id="267" r:id="rId15"/>
    <p:sldId id="271" r:id="rId16"/>
    <p:sldId id="269" r:id="rId17"/>
    <p:sldId id="272" r:id="rId18"/>
    <p:sldId id="270" r:id="rId19"/>
    <p:sldId id="273" r:id="rId20"/>
    <p:sldId id="274" r:id="rId21"/>
    <p:sldId id="275" r:id="rId22"/>
    <p:sldId id="276" r:id="rId23"/>
    <p:sldId id="277" r:id="rId24"/>
    <p:sldId id="278" r:id="rId25"/>
    <p:sldId id="279" r:id="rId26"/>
    <p:sldId id="280" r:id="rId27"/>
    <p:sldId id="281" r:id="rId28"/>
    <p:sldId id="283" r:id="rId29"/>
    <p:sldId id="284" r:id="rId30"/>
    <p:sldId id="287" r:id="rId31"/>
    <p:sldId id="289" r:id="rId32"/>
    <p:sldId id="290" r:id="rId33"/>
    <p:sldId id="291" r:id="rId34"/>
  </p:sldIdLst>
  <p:sldSz cx="9144000" cy="5143500" type="screen16x9"/>
  <p:notesSz cx="6858000" cy="9144000"/>
  <p:embeddedFontLst>
    <p:embeddedFont>
      <p:font typeface="Roboto Condensed" panose="02000000000000000000"/>
      <p:regular r:id="rId38"/>
      <p:bold r:id="rId39"/>
      <p:italic r:id="rId40"/>
      <p:boldItalic r:id="rId41"/>
    </p:embeddedFont>
    <p:embeddedFont>
      <p:font typeface="Calibri" panose="020F0502020204030204"/>
      <p:regular r:id="rId42"/>
    </p:embeddedFont>
    <p:embeddedFont>
      <p:font typeface="Montserrat" panose="00000500000000000000"/>
      <p:regular r:id="rId43"/>
      <p:bold r:id="rId44"/>
      <p:italic r:id="rId45"/>
      <p:boldItalic r:id="rId46"/>
    </p:embeddedFont>
    <p:embeddedFont>
      <p:font typeface="Nunito Sans" panose="0000050000000000000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33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4f71fa33a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f71fa33a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4f71fa33a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71fa33a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átulas">
  <p:cSld name="OBJECT_1_1">
    <p:bg>
      <p:bgPr>
        <a:solidFill>
          <a:srgbClr val="21212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8100" y="122675"/>
            <a:ext cx="5512200" cy="3864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2" name="Google Shape;52;p13"/>
          <p:cNvSpPr/>
          <p:nvPr/>
        </p:nvSpPr>
        <p:spPr>
          <a:xfrm>
            <a:off x="205569" y="4875706"/>
            <a:ext cx="3036852" cy="2478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00" tIns="91400" rIns="91400" bIns="91400" anchor="ctr" anchorCtr="0">
            <a:noAutofit/>
          </a:bodyPr>
          <a:lstStyle/>
          <a:p>
            <a:pPr marL="0" marR="0" lvl="0" indent="0" algn="l" rtl="0">
              <a:spcBef>
                <a:spcPts val="0"/>
              </a:spcBef>
              <a:spcAft>
                <a:spcPts val="0"/>
              </a:spcAft>
              <a:buNone/>
            </a:pPr>
            <a:r>
              <a:rPr lang="en-GB" sz="800" i="0" u="none" strike="noStrike" cap="none">
                <a:solidFill>
                  <a:schemeClr val="lt1"/>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rPr>
              <a:t>Globant</a:t>
            </a:r>
            <a:r>
              <a:rPr lang="en-GB" sz="800"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rPr>
              <a:t>  </a:t>
            </a:r>
            <a:r>
              <a:rPr lang="en-GB" sz="800" i="0" u="none" strike="noStrike" cap="none">
                <a:solidFill>
                  <a:srgbClr val="434343"/>
                </a:solidFill>
                <a:latin typeface="Roboto Condensed" panose="02000000000000000000"/>
                <a:ea typeface="Roboto Condensed" panose="02000000000000000000"/>
                <a:cs typeface="Roboto Condensed" panose="02000000000000000000"/>
                <a:sym typeface="Roboto Condensed" panose="02000000000000000000"/>
              </a:rPr>
              <a:t>Proprietary | Confidential Information</a:t>
            </a:r>
            <a:endParaRPr sz="800">
              <a:latin typeface="Roboto Condensed" panose="02000000000000000000"/>
              <a:ea typeface="Roboto Condensed" panose="02000000000000000000"/>
              <a:cs typeface="Roboto Condensed" panose="02000000000000000000"/>
              <a:sym typeface="Roboto Condensed" panose="02000000000000000000"/>
            </a:endParaRPr>
          </a:p>
        </p:txBody>
      </p:sp>
      <p:pic>
        <p:nvPicPr>
          <p:cNvPr id="53" name="Google Shape;53;p13"/>
          <p:cNvPicPr preferRelativeResize="0"/>
          <p:nvPr/>
        </p:nvPicPr>
        <p:blipFill rotWithShape="1">
          <a:blip r:embed="rId2"/>
          <a:srcRect r="88451" b="13269"/>
          <a:stretch>
            <a:fillRect/>
          </a:stretch>
        </p:blipFill>
        <p:spPr>
          <a:xfrm>
            <a:off x="85875" y="4895676"/>
            <a:ext cx="133426" cy="222000"/>
          </a:xfrm>
          <a:prstGeom prst="rect">
            <a:avLst/>
          </a:prstGeom>
          <a:noFill/>
          <a:ln>
            <a:noFill/>
          </a:ln>
        </p:spPr>
      </p:pic>
      <p:sp>
        <p:nvSpPr>
          <p:cNvPr id="54" name="Google Shape;54;p13"/>
          <p:cNvSpPr txBox="1">
            <a:spLocks noGrp="1"/>
          </p:cNvSpPr>
          <p:nvPr>
            <p:ph type="title" idx="2"/>
          </p:nvPr>
        </p:nvSpPr>
        <p:spPr>
          <a:xfrm>
            <a:off x="208100" y="981525"/>
            <a:ext cx="7416300" cy="540900"/>
          </a:xfrm>
          <a:prstGeom prst="rect">
            <a:avLst/>
          </a:prstGeom>
        </p:spPr>
        <p:txBody>
          <a:bodyPr spcFirstLastPara="1" wrap="square" lIns="91425" tIns="91425" rIns="91425" bIns="91425" anchor="ctr" anchorCtr="0"/>
          <a:lstStyle>
            <a:lvl1pPr lvl="0" rtl="0">
              <a:spcBef>
                <a:spcPts val="0"/>
              </a:spcBef>
              <a:spcAft>
                <a:spcPts val="0"/>
              </a:spcAft>
              <a:buNone/>
              <a:defRPr sz="3600">
                <a:solidFill>
                  <a:srgbClr val="FFFFFF"/>
                </a:solidFill>
                <a:highlight>
                  <a:srgbClr val="8BAB42"/>
                </a:highlight>
                <a:latin typeface="Dosis" panose="02010503020202060003"/>
                <a:ea typeface="Dosis" panose="02010503020202060003"/>
                <a:cs typeface="Dosis" panose="02010503020202060003"/>
                <a:sym typeface="Dosis" panose="02010503020202060003"/>
              </a:defRPr>
            </a:lvl1pPr>
            <a:lvl2pPr lvl="1"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2pPr>
            <a:lvl3pPr lvl="2"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3pPr>
            <a:lvl4pPr lvl="3"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4pPr>
            <a:lvl5pPr lvl="4"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5pPr>
            <a:lvl6pPr lvl="5"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6pPr>
            <a:lvl7pPr lvl="6"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7pPr>
            <a:lvl8pPr lvl="7"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8pPr>
            <a:lvl9pPr lvl="8"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9pPr>
          </a:lstStyle>
          <a:p/>
        </p:txBody>
      </p:sp>
      <p:sp>
        <p:nvSpPr>
          <p:cNvPr id="55" name="Google Shape;55;p13"/>
          <p:cNvSpPr txBox="1">
            <a:spLocks noGrp="1"/>
          </p:cNvSpPr>
          <p:nvPr>
            <p:ph type="subTitle" idx="1"/>
          </p:nvPr>
        </p:nvSpPr>
        <p:spPr>
          <a:xfrm>
            <a:off x="208100" y="1522425"/>
            <a:ext cx="7416300" cy="247800"/>
          </a:xfrm>
          <a:prstGeom prst="rect">
            <a:avLst/>
          </a:prstGeom>
        </p:spPr>
        <p:txBody>
          <a:bodyPr spcFirstLastPara="1" wrap="square" lIns="91425" tIns="91425" rIns="91425" bIns="91425" anchor="ctr" anchorCtr="0"/>
          <a:lstStyle>
            <a:lvl1pPr lvl="0" rtl="0">
              <a:spcBef>
                <a:spcPts val="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1600"/>
              </a:spcBef>
              <a:spcAft>
                <a:spcPts val="160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6" name="Google Shape;56;p13"/>
          <p:cNvSpPr/>
          <p:nvPr/>
        </p:nvSpPr>
        <p:spPr>
          <a:xfrm>
            <a:off x="100" y="0"/>
            <a:ext cx="9144000" cy="46500"/>
          </a:xfrm>
          <a:prstGeom prst="rect">
            <a:avLst/>
          </a:prstGeom>
          <a:solidFill>
            <a:srgbClr val="8B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p:cSld name="OBJECT_1_2">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2800"/>
              <a:buNone/>
              <a:defRPr sz="4400">
                <a:solidFill>
                  <a:schemeClr val="dk1"/>
                </a:solidFill>
              </a:defRPr>
            </a:lvl1pPr>
            <a:lvl2pPr marL="39370" lvl="1" algn="ctr" rtl="0">
              <a:spcBef>
                <a:spcPts val="0"/>
              </a:spcBef>
              <a:spcAft>
                <a:spcPts val="0"/>
              </a:spcAft>
              <a:buSzPts val="2800"/>
              <a:buNone/>
              <a:defRPr sz="4400">
                <a:solidFill>
                  <a:schemeClr val="dk1"/>
                </a:solidFill>
              </a:defRPr>
            </a:lvl2pPr>
            <a:lvl3pPr marL="39370" lvl="2" algn="ctr" rtl="0">
              <a:spcBef>
                <a:spcPts val="0"/>
              </a:spcBef>
              <a:spcAft>
                <a:spcPts val="0"/>
              </a:spcAft>
              <a:buSzPts val="2800"/>
              <a:buNone/>
              <a:defRPr sz="4400">
                <a:solidFill>
                  <a:schemeClr val="dk1"/>
                </a:solidFill>
              </a:defRPr>
            </a:lvl3pPr>
            <a:lvl4pPr marL="39370" lvl="3" algn="ctr" rtl="0">
              <a:spcBef>
                <a:spcPts val="0"/>
              </a:spcBef>
              <a:spcAft>
                <a:spcPts val="0"/>
              </a:spcAft>
              <a:buSzPts val="2800"/>
              <a:buNone/>
              <a:defRPr sz="4400">
                <a:solidFill>
                  <a:schemeClr val="dk1"/>
                </a:solidFill>
              </a:defRPr>
            </a:lvl4pPr>
            <a:lvl5pPr marL="39370" lvl="4" algn="ctr" rtl="0">
              <a:spcBef>
                <a:spcPts val="0"/>
              </a:spcBef>
              <a:spcAft>
                <a:spcPts val="0"/>
              </a:spcAft>
              <a:buSzPts val="2800"/>
              <a:buNone/>
              <a:defRPr sz="4400">
                <a:solidFill>
                  <a:schemeClr val="dk1"/>
                </a:solidFill>
              </a:defRPr>
            </a:lvl5pPr>
            <a:lvl6pPr marL="496570" lvl="5" algn="ctr" rtl="0">
              <a:spcBef>
                <a:spcPts val="0"/>
              </a:spcBef>
              <a:spcAft>
                <a:spcPts val="0"/>
              </a:spcAft>
              <a:buSzPts val="2800"/>
              <a:buNone/>
              <a:defRPr sz="4400">
                <a:solidFill>
                  <a:schemeClr val="dk1"/>
                </a:solidFill>
              </a:defRPr>
            </a:lvl6pPr>
            <a:lvl7pPr marL="953770" lvl="6" algn="ctr" rtl="0">
              <a:spcBef>
                <a:spcPts val="0"/>
              </a:spcBef>
              <a:spcAft>
                <a:spcPts val="0"/>
              </a:spcAft>
              <a:buSzPts val="2800"/>
              <a:buNone/>
              <a:defRPr sz="4400">
                <a:solidFill>
                  <a:schemeClr val="dk1"/>
                </a:solidFill>
              </a:defRPr>
            </a:lvl7pPr>
            <a:lvl8pPr marL="1410970" lvl="7" algn="ctr" rtl="0">
              <a:spcBef>
                <a:spcPts val="0"/>
              </a:spcBef>
              <a:spcAft>
                <a:spcPts val="0"/>
              </a:spcAft>
              <a:buSzPts val="2800"/>
              <a:buNone/>
              <a:defRPr sz="4400">
                <a:solidFill>
                  <a:schemeClr val="dk1"/>
                </a:solidFill>
              </a:defRPr>
            </a:lvl8pPr>
            <a:lvl9pPr marL="1868170" lvl="8" algn="ctr" rtl="0">
              <a:spcBef>
                <a:spcPts val="0"/>
              </a:spcBef>
              <a:spcAft>
                <a:spcPts val="0"/>
              </a:spcAft>
              <a:buSzPts val="2800"/>
              <a:buNone/>
              <a:defRPr sz="4400">
                <a:solidFill>
                  <a:schemeClr val="dk1"/>
                </a:solidFill>
              </a:defRPr>
            </a:lvl9pPr>
          </a:lstStyle>
          <a:p/>
        </p:txBody>
      </p:sp>
      <p:sp>
        <p:nvSpPr>
          <p:cNvPr id="60" name="Google Shape;60;p15"/>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42900" algn="l" rtl="0">
              <a:spcBef>
                <a:spcPts val="800"/>
              </a:spcBef>
              <a:spcAft>
                <a:spcPts val="0"/>
              </a:spcAft>
              <a:buClr>
                <a:srgbClr val="000000"/>
              </a:buClr>
              <a:buSzPts val="1800"/>
              <a:buFont typeface="Arial" panose="020B0604020202020204"/>
              <a:buChar char="●"/>
              <a:defRPr sz="3200">
                <a:solidFill>
                  <a:schemeClr val="dk1"/>
                </a:solidFill>
              </a:defRPr>
            </a:lvl1pPr>
            <a:lvl2pPr marL="914400" lvl="1" indent="-317500" algn="l" rtl="0">
              <a:spcBef>
                <a:spcPts val="70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60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50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50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50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50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50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500"/>
              </a:spcBef>
              <a:spcAft>
                <a:spcPts val="0"/>
              </a:spcAft>
              <a:buClr>
                <a:srgbClr val="000000"/>
              </a:buClr>
              <a:buSzPts val="1400"/>
              <a:buFont typeface="Arial" panose="020B0604020202020204"/>
              <a:buChar char="●"/>
              <a:defRPr sz="2000">
                <a:solidFill>
                  <a:schemeClr val="dk1"/>
                </a:solidFill>
              </a:defRPr>
            </a:lvl9pPr>
          </a:lstStyle>
          <a:p/>
        </p:txBody>
      </p:sp>
      <p:sp>
        <p:nvSpPr>
          <p:cNvPr id="61" name="Google Shape;61;p15"/>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lstStyle>
            <a:lvl1pPr marL="0" marR="0" lvl="0"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7" name="Google Shape;67;p17"/>
          <p:cNvSpPr txBox="1">
            <a:spLocks noGrp="1"/>
          </p:cNvSpPr>
          <p:nvPr>
            <p:ph type="subTitle" idx="1"/>
          </p:nvPr>
        </p:nvSpPr>
        <p:spPr>
          <a:xfrm>
            <a:off x="685800" y="3786737"/>
            <a:ext cx="7772400" cy="1046400"/>
          </a:xfrm>
          <a:prstGeom prst="rect">
            <a:avLst/>
          </a:prstGeom>
          <a:noFill/>
          <a:ln>
            <a:noFill/>
          </a:ln>
        </p:spPr>
        <p:txBody>
          <a:bodyPr spcFirstLastPara="1" wrap="square" lIns="91425" tIns="91425" rIns="91425" bIns="91425" anchor="t" anchorCtr="0"/>
          <a:lstStyle>
            <a:lvl1pPr marL="0" marR="0" lvl="0"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0" name="Google Shape;70;p1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Google Shape;73;p19"/>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
        <p:nvSpPr>
          <p:cNvPr id="74" name="Google Shape;74;p19"/>
          <p:cNvSpPr txBox="1">
            <a:spLocks noGrp="1"/>
          </p:cNvSpPr>
          <p:nvPr>
            <p:ph type="body" idx="2"/>
          </p:nvPr>
        </p:nvSpPr>
        <p:spPr>
          <a:xfrm>
            <a:off x="4692273"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21"/>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lstStyle>
            <a:lvl1pPr marL="457200" lvl="0" indent="-317500" algn="ctr" rtl="0">
              <a:lnSpc>
                <a:spcPct val="100000"/>
              </a:lnSpc>
              <a:spcBef>
                <a:spcPts val="360"/>
              </a:spcBef>
              <a:spcAft>
                <a:spcPts val="0"/>
              </a:spcAft>
              <a:buClr>
                <a:schemeClr val="dk1"/>
              </a:buClr>
              <a:buSzPts val="1400"/>
              <a:buFont typeface="Arial" panose="020B0604020202020204"/>
              <a:buChar char="●"/>
              <a:defRPr sz="1800">
                <a:solidFill>
                  <a:schemeClr val="dk1"/>
                </a:solidFill>
              </a:defRPr>
            </a:lvl1pPr>
            <a:lvl2pPr marL="914400" lvl="1"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2pPr>
            <a:lvl3pPr marL="1371600" lvl="2"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3pPr>
            <a:lvl4pPr marL="1828800" lvl="3"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4pPr>
            <a:lvl5pPr marL="2286000" lvl="4"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5pPr>
            <a:lvl6pPr marL="2743200" lvl="5"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6pPr>
            <a:lvl7pPr marL="3200400" lvl="6"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7pPr>
            <a:lvl8pPr marL="3657600" lvl="7"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8pPr>
            <a:lvl9pPr marL="4114800" lvl="8"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1400"/>
              <a:buNone/>
              <a:defRPr sz="4400">
                <a:solidFill>
                  <a:schemeClr val="dk1"/>
                </a:solidFill>
              </a:defRPr>
            </a:lvl1pPr>
            <a:lvl2pPr marL="39370" lvl="1" algn="ctr" rtl="0">
              <a:spcBef>
                <a:spcPts val="0"/>
              </a:spcBef>
              <a:spcAft>
                <a:spcPts val="0"/>
              </a:spcAft>
              <a:buSzPts val="1400"/>
              <a:buNone/>
              <a:defRPr sz="4400">
                <a:solidFill>
                  <a:schemeClr val="dk1"/>
                </a:solidFill>
              </a:defRPr>
            </a:lvl2pPr>
            <a:lvl3pPr marL="39370" lvl="2" algn="ctr" rtl="0">
              <a:spcBef>
                <a:spcPts val="0"/>
              </a:spcBef>
              <a:spcAft>
                <a:spcPts val="0"/>
              </a:spcAft>
              <a:buSzPts val="1400"/>
              <a:buNone/>
              <a:defRPr sz="4400">
                <a:solidFill>
                  <a:schemeClr val="dk1"/>
                </a:solidFill>
              </a:defRPr>
            </a:lvl3pPr>
            <a:lvl4pPr marL="39370" lvl="3" algn="ctr" rtl="0">
              <a:spcBef>
                <a:spcPts val="0"/>
              </a:spcBef>
              <a:spcAft>
                <a:spcPts val="0"/>
              </a:spcAft>
              <a:buSzPts val="1400"/>
              <a:buNone/>
              <a:defRPr sz="4400">
                <a:solidFill>
                  <a:schemeClr val="dk1"/>
                </a:solidFill>
              </a:defRPr>
            </a:lvl4pPr>
            <a:lvl5pPr marL="39370" lvl="4" algn="ctr" rtl="0">
              <a:spcBef>
                <a:spcPts val="0"/>
              </a:spcBef>
              <a:spcAft>
                <a:spcPts val="0"/>
              </a:spcAft>
              <a:buSzPts val="1400"/>
              <a:buNone/>
              <a:defRPr sz="4400">
                <a:solidFill>
                  <a:schemeClr val="dk1"/>
                </a:solidFill>
              </a:defRPr>
            </a:lvl5pPr>
            <a:lvl6pPr marL="496570" lvl="5" algn="ctr" rtl="0">
              <a:spcBef>
                <a:spcPts val="0"/>
              </a:spcBef>
              <a:spcAft>
                <a:spcPts val="0"/>
              </a:spcAft>
              <a:buSzPts val="1400"/>
              <a:buNone/>
              <a:defRPr sz="4400">
                <a:solidFill>
                  <a:schemeClr val="dk1"/>
                </a:solidFill>
              </a:defRPr>
            </a:lvl6pPr>
            <a:lvl7pPr marL="953770" lvl="6" algn="ctr" rtl="0">
              <a:spcBef>
                <a:spcPts val="0"/>
              </a:spcBef>
              <a:spcAft>
                <a:spcPts val="0"/>
              </a:spcAft>
              <a:buSzPts val="1400"/>
              <a:buNone/>
              <a:defRPr sz="4400">
                <a:solidFill>
                  <a:schemeClr val="dk1"/>
                </a:solidFill>
              </a:defRPr>
            </a:lvl7pPr>
            <a:lvl8pPr marL="1410970" lvl="7" algn="ctr" rtl="0">
              <a:spcBef>
                <a:spcPts val="0"/>
              </a:spcBef>
              <a:spcAft>
                <a:spcPts val="0"/>
              </a:spcAft>
              <a:buSzPts val="1400"/>
              <a:buNone/>
              <a:defRPr sz="4400">
                <a:solidFill>
                  <a:schemeClr val="dk1"/>
                </a:solidFill>
              </a:defRPr>
            </a:lvl8pPr>
            <a:lvl9pPr marL="1868170" lvl="8" algn="ctr" rtl="0">
              <a:spcBef>
                <a:spcPts val="0"/>
              </a:spcBef>
              <a:spcAft>
                <a:spcPts val="0"/>
              </a:spcAft>
              <a:buSzPts val="1400"/>
              <a:buNone/>
              <a:defRPr sz="4400">
                <a:solidFill>
                  <a:schemeClr val="dk1"/>
                </a:solidFill>
              </a:defRPr>
            </a:lvl9pPr>
          </a:lstStyle>
          <a:p/>
        </p:txBody>
      </p:sp>
      <p:sp>
        <p:nvSpPr>
          <p:cNvPr id="82" name="Google Shape;82;p23"/>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17500" algn="l" rtl="0">
              <a:spcBef>
                <a:spcPts val="800"/>
              </a:spcBef>
              <a:spcAft>
                <a:spcPts val="0"/>
              </a:spcAft>
              <a:buClr>
                <a:srgbClr val="000000"/>
              </a:buClr>
              <a:buSzPts val="1400"/>
              <a:buFont typeface="Arial" panose="020B0604020202020204"/>
              <a:buChar char="●"/>
              <a:defRPr sz="3200">
                <a:solidFill>
                  <a:schemeClr val="dk1"/>
                </a:solidFill>
              </a:defRPr>
            </a:lvl1pPr>
            <a:lvl2pPr marL="914400" lvl="1" indent="-317500" algn="l" rtl="0">
              <a:spcBef>
                <a:spcPts val="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0"/>
              </a:spcBef>
              <a:spcAft>
                <a:spcPts val="0"/>
              </a:spcAft>
              <a:buClr>
                <a:srgbClr val="000000"/>
              </a:buClr>
              <a:buSzPts val="1400"/>
              <a:buFont typeface="Arial" panose="020B0604020202020204"/>
              <a:buChar char="●"/>
              <a:defRPr sz="2000">
                <a:solidFill>
                  <a:schemeClr val="dk1"/>
                </a:solidFill>
              </a:defRPr>
            </a:lvl9pPr>
          </a:lstStyle>
          <a:p/>
        </p:txBody>
      </p:sp>
      <p:sp>
        <p:nvSpPr>
          <p:cNvPr id="83" name="Google Shape;83;p23"/>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4"/>
        <p:cNvGrpSpPr/>
        <p:nvPr/>
      </p:nvGrpSpPr>
      <p:grpSpPr>
        <a:xfrm>
          <a:off x="0" y="0"/>
          <a:ext cx="0" cy="0"/>
          <a:chOff x="0" y="0"/>
          <a:chExt cx="0" cy="0"/>
        </a:xfrm>
      </p:grpSpPr>
      <p:pic>
        <p:nvPicPr>
          <p:cNvPr id="85" name="Google Shape;85;p24"/>
          <p:cNvPicPr preferRelativeResize="0"/>
          <p:nvPr/>
        </p:nvPicPr>
        <p:blipFill>
          <a:blip r:embed="rId2"/>
          <a:stretch>
            <a:fillRect/>
          </a:stretch>
        </p:blipFill>
        <p:spPr>
          <a:xfrm>
            <a:off x="7722875" y="0"/>
            <a:ext cx="575180" cy="365119"/>
          </a:xfrm>
          <a:prstGeom prst="rect">
            <a:avLst/>
          </a:prstGeom>
          <a:noFill/>
          <a:ln>
            <a:noFill/>
          </a:ln>
        </p:spPr>
      </p:pic>
      <p:sp>
        <p:nvSpPr>
          <p:cNvPr id="86" name="Google Shape;86;p24"/>
          <p:cNvSpPr txBox="1">
            <a:spLocks noGrp="1"/>
          </p:cNvSpPr>
          <p:nvPr>
            <p:ph type="title"/>
          </p:nvPr>
        </p:nvSpPr>
        <p:spPr>
          <a:xfrm>
            <a:off x="456689" y="205970"/>
            <a:ext cx="8230500" cy="857100"/>
          </a:xfrm>
          <a:prstGeom prst="rect">
            <a:avLst/>
          </a:prstGeom>
          <a:noFill/>
          <a:ln>
            <a:noFill/>
          </a:ln>
        </p:spPr>
        <p:txBody>
          <a:bodyPr spcFirstLastPara="1" wrap="square" lIns="78100" tIns="78100" rIns="78100" bIns="78100" anchor="ctr" anchorCtr="0"/>
          <a:lstStyle>
            <a:lvl1pPr lvl="0"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1pPr>
            <a:lvl2pPr lvl="1"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2pPr>
            <a:lvl3pPr lvl="2"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3pPr>
            <a:lvl4pPr lvl="3"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4pPr>
            <a:lvl5pPr lvl="4"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5pPr>
            <a:lvl6pPr marL="393700" lvl="5"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6pPr>
            <a:lvl7pPr marL="787400" lvl="6"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7pPr>
            <a:lvl8pPr marL="1168400" lvl="7"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8pPr>
            <a:lvl9pPr marL="1562100" lvl="8"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24"/>
          <p:cNvSpPr txBox="1">
            <a:spLocks noGrp="1"/>
          </p:cNvSpPr>
          <p:nvPr>
            <p:ph type="dt" idx="10"/>
          </p:nvPr>
        </p:nvSpPr>
        <p:spPr>
          <a:xfrm>
            <a:off x="456689" y="4767231"/>
            <a:ext cx="2134500" cy="273900"/>
          </a:xfrm>
          <a:prstGeom prst="rect">
            <a:avLst/>
          </a:prstGeom>
          <a:noFill/>
          <a:ln>
            <a:noFill/>
          </a:ln>
        </p:spPr>
        <p:txBody>
          <a:bodyPr spcFirstLastPara="1" wrap="square" lIns="78100" tIns="78100" rIns="78100" bIns="78100" anchor="ctr" anchorCtr="0"/>
          <a:lstStyle>
            <a:lvl1pPr marL="0" marR="0" lvl="0" indent="0" algn="l"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4"/>
          <p:cNvSpPr txBox="1">
            <a:spLocks noGrp="1"/>
          </p:cNvSpPr>
          <p:nvPr>
            <p:ph type="ftr" idx="11"/>
          </p:nvPr>
        </p:nvSpPr>
        <p:spPr>
          <a:xfrm>
            <a:off x="3123875" y="4767231"/>
            <a:ext cx="2896200" cy="273900"/>
          </a:xfrm>
          <a:prstGeom prst="rect">
            <a:avLst/>
          </a:prstGeom>
          <a:noFill/>
          <a:ln>
            <a:noFill/>
          </a:ln>
        </p:spPr>
        <p:txBody>
          <a:bodyPr spcFirstLastPara="1" wrap="square" lIns="78100" tIns="78100" rIns="78100" bIns="78100" anchor="ctr" anchorCtr="0"/>
          <a:lstStyle>
            <a:lvl1pPr marL="0" marR="0" lvl="0" indent="0" algn="ctr"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4"/>
          <p:cNvSpPr txBox="1">
            <a:spLocks noGrp="1"/>
          </p:cNvSpPr>
          <p:nvPr>
            <p:ph type="sldNum" idx="12"/>
          </p:nvPr>
        </p:nvSpPr>
        <p:spPr>
          <a:xfrm>
            <a:off x="6552698" y="4767231"/>
            <a:ext cx="2134500" cy="273900"/>
          </a:xfrm>
          <a:prstGeom prst="rect">
            <a:avLst/>
          </a:prstGeom>
          <a:noFill/>
          <a:ln>
            <a:noFill/>
          </a:ln>
        </p:spPr>
        <p:txBody>
          <a:bodyPr spcFirstLastPara="1" wrap="square" lIns="78100" tIns="78100" rIns="78100" bIns="78100" anchor="ctr" anchorCtr="0">
            <a:noAutofit/>
          </a:bodyPr>
          <a:lstStyle>
            <a:lvl1pPr marL="0" marR="0" lvl="0"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Clr>
                <a:srgbClr val="888888"/>
              </a:buClr>
              <a:buSzPts val="1200"/>
              <a:buFont typeface="Calibri" panose="020F0502020204030204"/>
              <a:buNone/>
            </a:pPr>
          </a:p>
          <a:p>
            <a:pPr marL="419100" lvl="1"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838200" lvl="2"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1244600" lvl="3" indent="0" algn="l" rtl="0">
              <a:spcBef>
                <a:spcPts val="0"/>
              </a:spcBef>
              <a:spcAft>
                <a:spcPts val="0"/>
              </a:spcAft>
              <a:buClr>
                <a:schemeClr val="dk1"/>
              </a:buClr>
              <a:buSzPts val="1200"/>
              <a:buFont typeface="Calibri" panose="020F0502020204030204"/>
              <a:buNone/>
            </a:pPr>
            <a:endParaRPr sz="1600">
              <a:solidFill>
                <a:schemeClr val="dk1"/>
              </a:solidFill>
            </a:endParaRPr>
          </a:p>
          <a:p>
            <a:pPr marL="1663700" lvl="4" indent="0" algn="l" rtl="0">
              <a:spcBef>
                <a:spcPts val="0"/>
              </a:spcBef>
              <a:spcAft>
                <a:spcPts val="0"/>
              </a:spcAft>
              <a:buClr>
                <a:schemeClr val="dk1"/>
              </a:buClr>
              <a:buSzPts val="1200"/>
              <a:buFont typeface="Calibri" panose="020F0502020204030204"/>
              <a:buNone/>
            </a:pPr>
            <a:endParaRPr sz="1600">
              <a:solidFill>
                <a:schemeClr val="dk1"/>
              </a:solidFill>
            </a:endParaRPr>
          </a:p>
          <a:p>
            <a:pPr marL="2082800" lvl="5"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501900" lvl="6"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908300" lvl="7" indent="0" algn="l" rtl="0">
              <a:spcBef>
                <a:spcPts val="0"/>
              </a:spcBef>
              <a:spcAft>
                <a:spcPts val="0"/>
              </a:spcAft>
              <a:buClr>
                <a:schemeClr val="dk1"/>
              </a:buClr>
              <a:buSzPts val="1200"/>
              <a:buFont typeface="Calibri" panose="020F0502020204030204"/>
              <a:buNone/>
            </a:pPr>
            <a:endParaRPr sz="1600">
              <a:solidFill>
                <a:schemeClr val="dk1"/>
              </a:solidFill>
            </a:endParaRPr>
          </a:p>
          <a:p>
            <a:pPr marL="3327400" lvl="8" indent="-12700" algn="l" rtl="0">
              <a:spcBef>
                <a:spcPts val="0"/>
              </a:spcBef>
              <a:spcAft>
                <a:spcPts val="0"/>
              </a:spcAft>
              <a:buClr>
                <a:schemeClr val="dk1"/>
              </a:buClr>
              <a:buSzPts val="1200"/>
              <a:buFont typeface="Calibri" panose="020F0502020204030204"/>
              <a:buNone/>
            </a:pPr>
            <a:endParaRPr sz="1600">
              <a:solidFill>
                <a:schemeClr val="dk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0"/>
        <p:cNvGrpSpPr/>
        <p:nvPr/>
      </p:nvGrpSpPr>
      <p:grpSpPr>
        <a:xfrm>
          <a:off x="0" y="0"/>
          <a:ext cx="0" cy="0"/>
          <a:chOff x="0" y="0"/>
          <a:chExt cx="0" cy="0"/>
        </a:xfrm>
      </p:grpSpPr>
      <p:sp>
        <p:nvSpPr>
          <p:cNvPr id="91" name="Google Shape;91;p25"/>
          <p:cNvSpPr/>
          <p:nvPr/>
        </p:nvSpPr>
        <p:spPr>
          <a:xfrm>
            <a:off x="251521" y="123479"/>
            <a:ext cx="8658900" cy="4680600"/>
          </a:xfrm>
          <a:prstGeom prst="roundRect">
            <a:avLst>
              <a:gd name="adj" fmla="val 2078"/>
            </a:avLst>
          </a:prstGeom>
          <a:solidFill>
            <a:schemeClr val="lt1">
              <a:alpha val="756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2" name="Google Shape;92;p25"/>
          <p:cNvSpPr txBox="1">
            <a:spLocks noGrp="1"/>
          </p:cNvSpPr>
          <p:nvPr>
            <p:ph type="title"/>
          </p:nvPr>
        </p:nvSpPr>
        <p:spPr>
          <a:xfrm>
            <a:off x="395538" y="150782"/>
            <a:ext cx="6919800" cy="5307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25"/>
          <p:cNvSpPr txBox="1">
            <a:spLocks noGrp="1"/>
          </p:cNvSpPr>
          <p:nvPr>
            <p:ph type="body" idx="1"/>
          </p:nvPr>
        </p:nvSpPr>
        <p:spPr>
          <a:xfrm>
            <a:off x="405258" y="987574"/>
            <a:ext cx="8343300" cy="36723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48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p:txBody>
      </p:sp>
      <p:sp>
        <p:nvSpPr>
          <p:cNvPr id="94" name="Google Shape;94;p25"/>
          <p:cNvSpPr txBox="1">
            <a:spLocks noGrp="1"/>
          </p:cNvSpPr>
          <p:nvPr>
            <p:ph type="ftr" idx="11"/>
          </p:nvPr>
        </p:nvSpPr>
        <p:spPr>
          <a:xfrm>
            <a:off x="3131840" y="4789886"/>
            <a:ext cx="2897100" cy="3537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6565" marR="0" lvl="1" indent="-100965" algn="l" rtl="0">
              <a:spcBef>
                <a:spcPts val="0"/>
              </a:spcBef>
              <a:spcAft>
                <a:spcPts val="0"/>
              </a:spcAft>
              <a:buSzPts val="1400"/>
              <a:buChar char="○"/>
              <a:defRPr/>
            </a:lvl2pPr>
            <a:lvl3pPr marL="912495" marR="0" lvl="2" indent="-99695" algn="l" rtl="0">
              <a:spcBef>
                <a:spcPts val="0"/>
              </a:spcBef>
              <a:spcAft>
                <a:spcPts val="0"/>
              </a:spcAft>
              <a:buSzPts val="1400"/>
              <a:buChar char="■"/>
              <a:defRPr/>
            </a:lvl3pPr>
            <a:lvl4pPr marL="1369060" marR="0" lvl="3" indent="-99060" algn="l" rtl="0">
              <a:spcBef>
                <a:spcPts val="0"/>
              </a:spcBef>
              <a:spcAft>
                <a:spcPts val="0"/>
              </a:spcAft>
              <a:buSzPts val="1400"/>
              <a:buChar char="●"/>
              <a:defRPr/>
            </a:lvl4pPr>
            <a:lvl5pPr marL="1825625" marR="0" lvl="4" indent="-98425" algn="l" rtl="0">
              <a:spcBef>
                <a:spcPts val="0"/>
              </a:spcBef>
              <a:spcAft>
                <a:spcPts val="0"/>
              </a:spcAft>
              <a:buSzPts val="1400"/>
              <a:buChar char="○"/>
              <a:defRPr/>
            </a:lvl5pPr>
            <a:lvl6pPr marL="2281555" marR="0" lvl="5" indent="-97155" algn="l" rtl="0">
              <a:spcBef>
                <a:spcPts val="0"/>
              </a:spcBef>
              <a:spcAft>
                <a:spcPts val="0"/>
              </a:spcAft>
              <a:buSzPts val="1400"/>
              <a:buChar char="■"/>
              <a:defRPr/>
            </a:lvl6pPr>
            <a:lvl7pPr marL="2738120" marR="0" lvl="6" indent="-96520" algn="l" rtl="0">
              <a:spcBef>
                <a:spcPts val="0"/>
              </a:spcBef>
              <a:spcAft>
                <a:spcPts val="0"/>
              </a:spcAft>
              <a:buSzPts val="1400"/>
              <a:buChar char="●"/>
              <a:defRPr/>
            </a:lvl7pPr>
            <a:lvl8pPr marL="3194685" marR="0" lvl="7" indent="-95885" algn="l" rtl="0">
              <a:spcBef>
                <a:spcPts val="0"/>
              </a:spcBef>
              <a:spcAft>
                <a:spcPts val="0"/>
              </a:spcAft>
              <a:buSzPts val="1400"/>
              <a:buChar char="○"/>
              <a:defRPr/>
            </a:lvl8pPr>
            <a:lvl9pPr marL="3650615" marR="0" lvl="8" indent="-94615" algn="l" rtl="0">
              <a:spcBef>
                <a:spcPts val="0"/>
              </a:spcBef>
              <a:spcAft>
                <a:spcPts val="0"/>
              </a:spcAft>
              <a:buSzPts val="1400"/>
              <a:buChar char="■"/>
              <a:defRPr/>
            </a:lvl9pPr>
          </a:lstStyle>
          <a:p/>
        </p:txBody>
      </p:sp>
      <p:sp>
        <p:nvSpPr>
          <p:cNvPr id="95" name="Google Shape;95;p25"/>
          <p:cNvSpPr/>
          <p:nvPr/>
        </p:nvSpPr>
        <p:spPr>
          <a:xfrm>
            <a:off x="0" y="4840003"/>
            <a:ext cx="9144000" cy="323700"/>
          </a:xfrm>
          <a:prstGeom prst="rect">
            <a:avLst/>
          </a:prstGeom>
          <a:solidFill>
            <a:srgbClr val="000000">
              <a:alpha val="30590"/>
            </a:srgbClr>
          </a:solidFill>
          <a:ln>
            <a:noFill/>
          </a:ln>
        </p:spPr>
        <p:txBody>
          <a:bodyPr spcFirstLastPara="1" wrap="square" lIns="91400" tIns="45700" rIns="91400" bIns="45700" anchor="ctr" anchorCtr="0">
            <a:noAutofit/>
          </a:bodyPr>
          <a:lstStyle/>
          <a:p>
            <a:pPr marL="0" marR="0" lvl="0" indent="0" algn="l"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25"/>
          <p:cNvSpPr/>
          <p:nvPr/>
        </p:nvSpPr>
        <p:spPr>
          <a:xfrm>
            <a:off x="7884368" y="4891587"/>
            <a:ext cx="585869" cy="129448"/>
          </a:xfrm>
          <a:prstGeom prst="rect">
            <a:avLst/>
          </a:prstGeom>
          <a:noFill/>
          <a:ln>
            <a:noFill/>
          </a:ln>
        </p:spPr>
      </p:sp>
      <p:grpSp>
        <p:nvGrpSpPr>
          <p:cNvPr id="97" name="Google Shape;97;p25"/>
          <p:cNvGrpSpPr/>
          <p:nvPr/>
        </p:nvGrpSpPr>
        <p:grpSpPr>
          <a:xfrm>
            <a:off x="7541996" y="267495"/>
            <a:ext cx="1512300" cy="801775"/>
            <a:chOff x="7541996" y="267494"/>
            <a:chExt cx="1512300" cy="801775"/>
          </a:xfrm>
        </p:grpSpPr>
        <p:grpSp>
          <p:nvGrpSpPr>
            <p:cNvPr id="98" name="Google Shape;98;p25"/>
            <p:cNvGrpSpPr/>
            <p:nvPr/>
          </p:nvGrpSpPr>
          <p:grpSpPr>
            <a:xfrm>
              <a:off x="7541996" y="277181"/>
              <a:ext cx="1512300" cy="792088"/>
              <a:chOff x="7596202" y="267494"/>
              <a:chExt cx="1512300" cy="792088"/>
            </a:xfrm>
          </p:grpSpPr>
          <p:sp>
            <p:nvSpPr>
              <p:cNvPr id="99" name="Google Shape;99;p25"/>
              <p:cNvSpPr/>
              <p:nvPr/>
            </p:nvSpPr>
            <p:spPr>
              <a:xfrm rot="10800000" flipH="1">
                <a:off x="8964737" y="703482"/>
                <a:ext cx="143700" cy="356100"/>
              </a:xfrm>
              <a:prstGeom prst="rtTriangle">
                <a:avLst/>
              </a:prstGeom>
              <a:solidFill>
                <a:srgbClr val="93B3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flipH="1">
                <a:off x="7596202" y="267494"/>
                <a:ext cx="1512300" cy="436200"/>
              </a:xfrm>
              <a:prstGeom prst="snip1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grpSp>
        <p:sp>
          <p:nvSpPr>
            <p:cNvPr id="101" name="Google Shape;101;p25"/>
            <p:cNvSpPr/>
            <p:nvPr/>
          </p:nvSpPr>
          <p:spPr>
            <a:xfrm>
              <a:off x="7616407" y="267494"/>
              <a:ext cx="1172481" cy="402340"/>
            </a:xfrm>
            <a:prstGeom prst="rect">
              <a:avLst/>
            </a:prstGeom>
            <a:noFill/>
            <a:ln>
              <a:noFill/>
            </a:ln>
          </p:spPr>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145745" y="10916"/>
            <a:ext cx="7998300" cy="63180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2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5" name="Google Shape;105;p2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6" name="Google Shape;106;p26"/>
          <p:cNvSpPr txBox="1">
            <a:spLocks noGrp="1"/>
          </p:cNvSpPr>
          <p:nvPr>
            <p:ph type="sldNum" idx="12"/>
          </p:nvPr>
        </p:nvSpPr>
        <p:spPr>
          <a:xfrm>
            <a:off x="6553200" y="4767263"/>
            <a:ext cx="2133600" cy="273900"/>
          </a:xfrm>
          <a:prstGeom prst="rect">
            <a:avLst/>
          </a:prstGeom>
          <a:noFill/>
          <a:ln>
            <a:noFill/>
          </a:ln>
        </p:spPr>
        <p:txBody>
          <a:bodyPr spcFirstLastPara="1" wrap="square" lIns="91425" tIns="91425" rIns="91425" bIns="91425" anchor="t" anchorCtr="0">
            <a:noAutofit/>
          </a:bodyPr>
          <a:lstStyle>
            <a:lvl1pPr marL="0" marR="0" lvl="0" indent="0" algn="l" rtl="0">
              <a:buNone/>
              <a:defRPr/>
            </a:lvl1pPr>
            <a:lvl2pPr marL="0" marR="0" lvl="1" indent="0" algn="l" rtl="0">
              <a:buNone/>
              <a:defRPr/>
            </a:lvl2pPr>
            <a:lvl3pPr marL="0" marR="0" lvl="2" indent="0" algn="l" rtl="0">
              <a:buNone/>
              <a:defRPr/>
            </a:lvl3pPr>
            <a:lvl4pPr marL="0" marR="0" lvl="3" indent="0" algn="l" rtl="0">
              <a:buNone/>
              <a:defRPr/>
            </a:lvl4pPr>
            <a:lvl5pPr marL="0" marR="0" lvl="4" indent="0" algn="l" rtl="0">
              <a:buNone/>
              <a:defRPr/>
            </a:lvl5pPr>
            <a:lvl6pPr marL="0" marR="0" lvl="5" indent="0" algn="l" rtl="0">
              <a:buNone/>
              <a:defRPr/>
            </a:lvl6pPr>
            <a:lvl7pPr marL="0" marR="0" lvl="6" indent="0" algn="l" rtl="0">
              <a:buNone/>
              <a:defRPr/>
            </a:lvl7pPr>
            <a:lvl8pPr marL="0" marR="0" lvl="7" indent="0" algn="l" rtl="0">
              <a:buNone/>
              <a:defRPr/>
            </a:lvl8pPr>
            <a:lvl9pPr marL="0" marR="0" lvl="8" indent="0" algn="l" rtl="0">
              <a:buNone/>
              <a:defRPr/>
            </a:lvl9pPr>
          </a:lstStyle>
          <a:p>
            <a:pPr marL="0" lvl="0" indent="-88900" algn="l" rtl="0">
              <a:spcBef>
                <a:spcPts val="0"/>
              </a:spcBef>
              <a:spcAft>
                <a:spcPts val="0"/>
              </a:spcAft>
              <a:buSzPts val="1400"/>
              <a:buChar char="●"/>
            </a:pPr>
          </a:p>
          <a:p>
            <a:pPr marL="457200" lvl="1" indent="-88900" algn="l" rtl="0">
              <a:spcBef>
                <a:spcPts val="0"/>
              </a:spcBef>
              <a:spcAft>
                <a:spcPts val="0"/>
              </a:spcAft>
              <a:buSzPts val="1400"/>
              <a:buChar char="○"/>
            </a:pPr>
          </a:p>
          <a:p>
            <a:pPr marL="914400" lvl="2" indent="-88900" algn="l" rtl="0">
              <a:spcBef>
                <a:spcPts val="0"/>
              </a:spcBef>
              <a:spcAft>
                <a:spcPts val="0"/>
              </a:spcAft>
              <a:buSzPts val="1400"/>
              <a:buChar char="■"/>
            </a:pPr>
          </a:p>
          <a:p>
            <a:pPr marL="1371600" lvl="3" indent="-88900" algn="l" rtl="0">
              <a:spcBef>
                <a:spcPts val="0"/>
              </a:spcBef>
              <a:spcAft>
                <a:spcPts val="0"/>
              </a:spcAft>
              <a:buSzPts val="1400"/>
              <a:buChar char="●"/>
            </a:pPr>
          </a:p>
          <a:p>
            <a:pPr marL="1828800" lvl="4" indent="-88900" algn="l" rtl="0">
              <a:spcBef>
                <a:spcPts val="0"/>
              </a:spcBef>
              <a:spcAft>
                <a:spcPts val="0"/>
              </a:spcAft>
              <a:buSzPts val="1400"/>
              <a:buChar char="○"/>
            </a:pPr>
          </a:p>
          <a:p>
            <a:pPr marL="2286000" lvl="5" indent="-88900" algn="l" rtl="0">
              <a:spcBef>
                <a:spcPts val="0"/>
              </a:spcBef>
              <a:spcAft>
                <a:spcPts val="0"/>
              </a:spcAft>
              <a:buSzPts val="1400"/>
              <a:buChar char="■"/>
            </a:pPr>
          </a:p>
          <a:p>
            <a:pPr marL="2743200" lvl="6" indent="-88900" algn="l" rtl="0">
              <a:spcBef>
                <a:spcPts val="0"/>
              </a:spcBef>
              <a:spcAft>
                <a:spcPts val="0"/>
              </a:spcAft>
              <a:buSzPts val="1400"/>
              <a:buChar char="●"/>
            </a:pPr>
          </a:p>
          <a:p>
            <a:pPr marL="3200400" lvl="7" indent="-88900" algn="l" rtl="0">
              <a:spcBef>
                <a:spcPts val="0"/>
              </a:spcBef>
              <a:spcAft>
                <a:spcPts val="0"/>
              </a:spcAft>
              <a:buSzPts val="1400"/>
              <a:buChar char="○"/>
            </a:pPr>
          </a:p>
          <a:p>
            <a:pPr marL="3657600" lvl="8" indent="-88900" algn="l" rtl="0">
              <a:spcBef>
                <a:spcPts val="0"/>
              </a:spcBef>
              <a:spcAft>
                <a:spcPts val="0"/>
              </a:spcAft>
              <a:buSzPts val="1400"/>
              <a:buChar char="■"/>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2.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marL="0" marR="0" lvl="0"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4" name="Google Shape;64;p1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1"/>
              </a:buClr>
              <a:buSzPts val="1400"/>
              <a:buFont typeface="Arial" panose="020B0604020202020204"/>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6.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6.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6.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6.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22.png"/><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6.xml"/><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5621975" y="1213800"/>
            <a:ext cx="3201900"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GB" sz="3400">
                <a:solidFill>
                  <a:srgbClr val="96B51A"/>
                </a:solidFill>
                <a:latin typeface="Droid Sans"/>
                <a:ea typeface="Droid Sans"/>
                <a:cs typeface="Droid Sans"/>
                <a:sym typeface="Droid Sans"/>
              </a:rPr>
              <a:t>SOLID</a:t>
            </a:r>
            <a:endParaRPr sz="3400" dirty="0">
              <a:solidFill>
                <a:srgbClr val="96B51A"/>
              </a:solidFill>
              <a:latin typeface="Droid Sans"/>
              <a:ea typeface="Droid Sans"/>
              <a:cs typeface="Droid Sans"/>
              <a:sym typeface="Droid Sans"/>
            </a:endParaRPr>
          </a:p>
          <a:p>
            <a:pPr marL="0" lvl="0" indent="0" algn="r" rtl="0">
              <a:spcBef>
                <a:spcPts val="0"/>
              </a:spcBef>
              <a:spcAft>
                <a:spcPts val="0"/>
              </a:spcAft>
              <a:buNone/>
            </a:pPr>
            <a:r>
              <a:rPr lang="en-GB" i="1" dirty="0">
                <a:solidFill>
                  <a:srgbClr val="FFFFFF"/>
                </a:solidFill>
                <a:latin typeface="Montserrat" panose="00000500000000000000"/>
                <a:ea typeface="Montserrat" panose="00000500000000000000"/>
                <a:cs typeface="Montserrat" panose="00000500000000000000"/>
                <a:sym typeface="Montserrat" panose="00000500000000000000"/>
              </a:rPr>
              <a:t>Principles which help to create good software architecture</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00023" y="955868"/>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Robert C. Martin (1996) </a:t>
            </a:r>
            <a:r>
              <a:rPr lang="en-US" dirty="0">
                <a:solidFill>
                  <a:schemeClr val="bg1"/>
                </a:solidFill>
              </a:rPr>
              <a:t>and others redefined the Open/Closed Principle base on polymorphism. Keep the concepts:</a:t>
            </a:r>
            <a:endParaRPr lang="en-US" dirty="0"/>
          </a:p>
          <a:p>
            <a:pPr marL="431800" lvl="0" indent="-285750" algn="just">
              <a:buClr>
                <a:srgbClr val="FFFFFF"/>
              </a:buClr>
              <a:buSzPts val="1300"/>
              <a:buFont typeface="Arial" panose="020B0604020202020204" pitchFamily="34" charset="0"/>
              <a:buChar char="•"/>
            </a:pPr>
            <a:endParaRPr lang="en-US" dirty="0">
              <a:solidFill>
                <a:schemeClr val="bg1"/>
              </a:solidFill>
            </a:endParaRPr>
          </a:p>
          <a:p>
            <a:pPr marL="431800" lvl="0" indent="-285750" algn="just">
              <a:buClr>
                <a:srgbClr val="FFFFFF"/>
              </a:buClr>
              <a:buSzPts val="1300"/>
              <a:buFont typeface="Arial" panose="020B0604020202020204" pitchFamily="34" charset="0"/>
              <a:buChar char="•"/>
            </a:pPr>
            <a:r>
              <a:rPr lang="en-US" dirty="0">
                <a:solidFill>
                  <a:schemeClr val="bg1"/>
                </a:solidFill>
              </a:rPr>
              <a:t>you will be able to add new functionality without changing the existing code</a:t>
            </a:r>
            <a:endParaRPr lang="en-US" dirty="0">
              <a:solidFill>
                <a:schemeClr val="bg1"/>
              </a:solidFill>
            </a:endParaRPr>
          </a:p>
          <a:p>
            <a:pPr marL="146050" lvl="0" algn="just">
              <a:buClr>
                <a:srgbClr val="FFFFFF"/>
              </a:buClr>
              <a:buSzPts val="1300"/>
            </a:pPr>
            <a:endParaRPr lang="en-US" dirty="0">
              <a:solidFill>
                <a:schemeClr val="bg1"/>
              </a:solidFill>
              <a:sym typeface="Nunito Sans" panose="00000500000000000000"/>
            </a:endParaRPr>
          </a:p>
          <a:p>
            <a:pPr marL="431800" lvl="0" indent="-285750" algn="just">
              <a:buClr>
                <a:srgbClr val="FFFFFF"/>
              </a:buClr>
              <a:buSzPts val="1300"/>
              <a:buFont typeface="Arial" panose="020B0604020202020204" pitchFamily="34" charset="0"/>
              <a:buChar char="•"/>
            </a:pPr>
            <a:r>
              <a:rPr lang="en-US" dirty="0">
                <a:solidFill>
                  <a:schemeClr val="bg1"/>
                </a:solidFill>
                <a:sym typeface="Nunito Sans" panose="00000500000000000000"/>
              </a:rPr>
              <a:t>Change one class doesn’t mean change the classes that depends on it </a:t>
            </a:r>
            <a:endParaRPr lang="en-US" dirty="0">
              <a:solidFill>
                <a:schemeClr val="bg1"/>
              </a:solidFill>
              <a:sym typeface="Nunito Sans" panose="00000500000000000000"/>
            </a:endParaRPr>
          </a:p>
          <a:p>
            <a:pPr marL="431800" lvl="0" indent="-285750" algn="just">
              <a:buClr>
                <a:srgbClr val="FFFFFF"/>
              </a:buClr>
              <a:buSzPts val="1300"/>
              <a:buFont typeface="Arial" panose="020B0604020202020204" pitchFamily="34" charset="0"/>
              <a:buChar char="•"/>
            </a:pPr>
            <a:endParaRPr lang="en-US" dirty="0">
              <a:solidFill>
                <a:schemeClr val="bg1"/>
              </a:solidFill>
            </a:endParaRPr>
          </a:p>
          <a:p>
            <a:pPr marL="146050" lvl="0" algn="just">
              <a:buClr>
                <a:srgbClr val="FFFFFF"/>
              </a:buClr>
              <a:buSzPts val="1300"/>
            </a:pPr>
            <a:r>
              <a:rPr lang="en-US" dirty="0">
                <a:solidFill>
                  <a:schemeClr val="bg1"/>
                </a:solidFill>
              </a:rPr>
              <a:t>BUT The interfaces are closed for modifications, and you can provide new implementations to extend the functionality of the software.</a:t>
            </a:r>
            <a:endParaRPr lang="en-US" dirty="0">
              <a:solidFill>
                <a:schemeClr val="bg1"/>
              </a:solidFill>
              <a:sym typeface="Nunito Sans" panose="00000500000000000000"/>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r>
              <a:rPr lang="en-US" sz="900" dirty="0">
                <a:solidFill>
                  <a:schemeClr val="bg1"/>
                </a:solidFill>
              </a:rPr>
              <a:t>Polymorphic : the ability of a variable, function or object to take on multiple forms</a:t>
            </a:r>
            <a:endParaRPr lang="en-US" sz="900" dirty="0">
              <a:solidFill>
                <a:schemeClr val="bg1"/>
              </a:solidFill>
              <a:sym typeface="Nunito Sans" panose="00000500000000000000"/>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50" name="Picture 2" descr="Resultado de imagen para open closed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6276" y="771360"/>
            <a:ext cx="4250532" cy="42505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forgot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0" y="1250156"/>
            <a:ext cx="4605339" cy="2136497"/>
          </a:xfrm>
          <a:prstGeom prst="rect">
            <a:avLst/>
          </a:prstGeom>
        </p:spPr>
      </p:pic>
      <p:pic>
        <p:nvPicPr>
          <p:cNvPr id="3" name="Picture 2"/>
          <p:cNvPicPr>
            <a:picLocks noChangeAspect="1"/>
          </p:cNvPicPr>
          <p:nvPr/>
        </p:nvPicPr>
        <p:blipFill>
          <a:blip r:embed="rId2"/>
          <a:stretch>
            <a:fillRect/>
          </a:stretch>
        </p:blipFill>
        <p:spPr>
          <a:xfrm>
            <a:off x="3495951" y="1769505"/>
            <a:ext cx="5509938" cy="32342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forgot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Picture 3"/>
          <p:cNvPicPr>
            <a:picLocks noChangeAspect="1"/>
          </p:cNvPicPr>
          <p:nvPr/>
        </p:nvPicPr>
        <p:blipFill>
          <a:blip r:embed="rId1"/>
          <a:stretch>
            <a:fillRect/>
          </a:stretch>
        </p:blipFill>
        <p:spPr>
          <a:xfrm>
            <a:off x="-21431" y="824157"/>
            <a:ext cx="9144000" cy="3986205"/>
          </a:xfrm>
          <a:prstGeom prst="rect">
            <a:avLst/>
          </a:prstGeom>
        </p:spPr>
      </p:pic>
      <p:sp>
        <p:nvSpPr>
          <p:cNvPr id="5" name="Arrow: Right 4"/>
          <p:cNvSpPr/>
          <p:nvPr/>
        </p:nvSpPr>
        <p:spPr>
          <a:xfrm>
            <a:off x="3378994" y="2450306"/>
            <a:ext cx="1250156" cy="209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remember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0" y="1276590"/>
            <a:ext cx="9144000" cy="25903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remember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Picture 2"/>
          <p:cNvPicPr>
            <a:picLocks noChangeAspect="1"/>
          </p:cNvPicPr>
          <p:nvPr/>
        </p:nvPicPr>
        <p:blipFill>
          <a:blip r:embed="rId1"/>
          <a:stretch>
            <a:fillRect/>
          </a:stretch>
        </p:blipFill>
        <p:spPr>
          <a:xfrm>
            <a:off x="476249" y="1454944"/>
            <a:ext cx="8334375" cy="3190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146" name="Picture 2" descr="Imagen relacionada"/>
          <p:cNvPicPr>
            <a:picLocks noChangeAspect="1" noChangeArrowheads="1"/>
          </p:cNvPicPr>
          <p:nvPr/>
        </p:nvPicPr>
        <p:blipFill rotWithShape="1">
          <a:blip r:embed="rId1">
            <a:extLst>
              <a:ext uri="{28A0092B-C50C-407E-A947-70E740481C1C}">
                <a14:useLocalDpi xmlns:a14="http://schemas.microsoft.com/office/drawing/2010/main" val="0"/>
              </a:ext>
            </a:extLst>
          </a:blip>
          <a:srcRect l="29760" t="33216" r="30706" b="-2983"/>
          <a:stretch>
            <a:fillRect/>
          </a:stretch>
        </p:blipFill>
        <p:spPr bwMode="auto">
          <a:xfrm>
            <a:off x="2115104" y="490775"/>
            <a:ext cx="1664780" cy="20809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sultado de imagen para it's time to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17" y="425589"/>
            <a:ext cx="3120501" cy="233736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65" y="314564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19;p28"/>
          <p:cNvSpPr txBox="1"/>
          <p:nvPr/>
        </p:nvSpPr>
        <p:spPr>
          <a:xfrm>
            <a:off x="3550065" y="3536341"/>
            <a:ext cx="4738529" cy="12787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Let’s check </a:t>
            </a:r>
            <a:endPar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an example </a:t>
            </a: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  </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File Printer Sample</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4" name="Picture 3" descr="A close up of a antenna&#10;&#10;Description automatically generated"/>
          <p:cNvPicPr>
            <a:picLocks noChangeAspect="1"/>
          </p:cNvPicPr>
          <p:nvPr/>
        </p:nvPicPr>
        <p:blipFill>
          <a:blip r:embed="rId1"/>
          <a:stretch>
            <a:fillRect/>
          </a:stretch>
        </p:blipFill>
        <p:spPr>
          <a:xfrm>
            <a:off x="539012" y="1456365"/>
            <a:ext cx="8294564" cy="946020"/>
          </a:xfrm>
          <a:prstGeom prst="rect">
            <a:avLst/>
          </a:prstGeom>
        </p:spPr>
      </p:pic>
      <p:sp>
        <p:nvSpPr>
          <p:cNvPr id="10" name="Google Shape;118;p28"/>
          <p:cNvSpPr txBox="1"/>
          <p:nvPr/>
        </p:nvSpPr>
        <p:spPr>
          <a:xfrm>
            <a:off x="200023" y="955869"/>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Simple program that allows to “print” a PDF file </a:t>
            </a:r>
            <a:endParaRPr lang="en-US" sz="900" dirty="0">
              <a:solidFill>
                <a:schemeClr val="bg1"/>
              </a:solidFill>
              <a:sym typeface="Nunito Sans" panose="000005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File Printer Sample</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4" name="Picture 3" descr="A close up of a antenna&#10;&#10;Description automatically generated"/>
          <p:cNvPicPr>
            <a:picLocks noChangeAspect="1"/>
          </p:cNvPicPr>
          <p:nvPr/>
        </p:nvPicPr>
        <p:blipFill>
          <a:blip r:embed="rId1"/>
          <a:stretch>
            <a:fillRect/>
          </a:stretch>
        </p:blipFill>
        <p:spPr>
          <a:xfrm>
            <a:off x="539012" y="1456365"/>
            <a:ext cx="8294564" cy="946020"/>
          </a:xfrm>
          <a:prstGeom prst="rect">
            <a:avLst/>
          </a:prstGeom>
        </p:spPr>
      </p:pic>
      <p:sp>
        <p:nvSpPr>
          <p:cNvPr id="10" name="Google Shape;118;p28"/>
          <p:cNvSpPr txBox="1"/>
          <p:nvPr/>
        </p:nvSpPr>
        <p:spPr>
          <a:xfrm>
            <a:off x="200023" y="955869"/>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Simple program that allows to “print” a PDF file </a:t>
            </a:r>
            <a:endParaRPr lang="en-US" sz="900" dirty="0">
              <a:solidFill>
                <a:schemeClr val="bg1"/>
              </a:solidFill>
              <a:sym typeface="Nunito Sans" panose="00000500000000000000"/>
            </a:endParaRPr>
          </a:p>
        </p:txBody>
      </p:sp>
      <p:sp>
        <p:nvSpPr>
          <p:cNvPr id="12" name="Google Shape;118;p28"/>
          <p:cNvSpPr txBox="1"/>
          <p:nvPr/>
        </p:nvSpPr>
        <p:spPr>
          <a:xfrm>
            <a:off x="200023" y="2594824"/>
            <a:ext cx="874395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Now the client wants to “print” a friendly message while the PDF is been generating</a:t>
            </a:r>
            <a:endParaRPr lang="en-US" sz="900" dirty="0">
              <a:solidFill>
                <a:schemeClr val="bg1"/>
              </a:solidFill>
              <a:sym typeface="Nunito Sans" panose="00000500000000000000"/>
            </a:endParaRPr>
          </a:p>
        </p:txBody>
      </p:sp>
      <p:sp>
        <p:nvSpPr>
          <p:cNvPr id="15" name="Google Shape;118;p28"/>
          <p:cNvSpPr txBox="1"/>
          <p:nvPr/>
        </p:nvSpPr>
        <p:spPr>
          <a:xfrm>
            <a:off x="5356620" y="3033355"/>
            <a:ext cx="3555210" cy="1407986"/>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Single responsibility AWESOME!!!</a:t>
            </a:r>
            <a:endParaRPr lang="en-US" b="1" dirty="0">
              <a:solidFill>
                <a:schemeClr val="bg1"/>
              </a:solidFill>
            </a:endParaRPr>
          </a:p>
          <a:p>
            <a:pPr marL="146050" lvl="0" algn="just">
              <a:buClr>
                <a:srgbClr val="FFFFFF"/>
              </a:buClr>
              <a:buSzPts val="1300"/>
            </a:pPr>
            <a:endParaRPr lang="en-US" b="1" dirty="0">
              <a:solidFill>
                <a:schemeClr val="bg1"/>
              </a:solidFill>
            </a:endParaRPr>
          </a:p>
          <a:p>
            <a:pPr marL="146050" lvl="0" algn="just">
              <a:buClr>
                <a:srgbClr val="FFFFFF"/>
              </a:buClr>
              <a:buSzPts val="1300"/>
            </a:pPr>
            <a:r>
              <a:rPr lang="en-US" b="1" dirty="0">
                <a:solidFill>
                  <a:schemeClr val="bg1"/>
                </a:solidFill>
              </a:rPr>
              <a:t>But what happens with the Open/Closed principle? </a:t>
            </a:r>
            <a:endParaRPr lang="en-US" sz="900" b="1" dirty="0">
              <a:solidFill>
                <a:schemeClr val="bg1"/>
              </a:solidFill>
              <a:sym typeface="Nunito Sans" panose="00000500000000000000"/>
            </a:endParaRPr>
          </a:p>
        </p:txBody>
      </p:sp>
      <p:pic>
        <p:nvPicPr>
          <p:cNvPr id="1026" name="Picture 2" descr="Image result for emoji thi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2408" y="3863888"/>
            <a:ext cx="1073893" cy="10738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close up of a antenna&#10;&#10;Description automatically generated"/>
          <p:cNvPicPr>
            <a:picLocks noChangeAspect="1"/>
          </p:cNvPicPr>
          <p:nvPr/>
        </p:nvPicPr>
        <p:blipFill>
          <a:blip r:embed="rId1"/>
          <a:stretch>
            <a:fillRect/>
          </a:stretch>
        </p:blipFill>
        <p:spPr>
          <a:xfrm>
            <a:off x="647699" y="4129285"/>
            <a:ext cx="5472115" cy="6241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File Printer Sample</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 name="Google Shape;118;p28"/>
          <p:cNvSpPr txBox="1"/>
          <p:nvPr/>
        </p:nvSpPr>
        <p:spPr>
          <a:xfrm>
            <a:off x="89622" y="779620"/>
            <a:ext cx="874395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Now the client wants both message and they are thinking about the third one</a:t>
            </a:r>
            <a:endParaRPr lang="en-US" sz="900" dirty="0">
              <a:solidFill>
                <a:schemeClr val="bg1"/>
              </a:solidFill>
              <a:sym typeface="Nunito Sans" panose="00000500000000000000"/>
            </a:endParaRPr>
          </a:p>
        </p:txBody>
      </p:sp>
      <p:sp>
        <p:nvSpPr>
          <p:cNvPr id="15" name="Google Shape;118;p28"/>
          <p:cNvSpPr txBox="1"/>
          <p:nvPr/>
        </p:nvSpPr>
        <p:spPr>
          <a:xfrm>
            <a:off x="5076822" y="4382396"/>
            <a:ext cx="3555210" cy="744397"/>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Let’s keep Single responsibility and Open/closed principles</a:t>
            </a:r>
            <a:endParaRPr lang="en-US" b="1" dirty="0">
              <a:solidFill>
                <a:schemeClr val="bg1"/>
              </a:solidFill>
            </a:endParaRPr>
          </a:p>
        </p:txBody>
      </p:sp>
      <p:pic>
        <p:nvPicPr>
          <p:cNvPr id="1026" name="Picture 2" descr="Image result for emoji think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6702" y="1175643"/>
            <a:ext cx="1073893" cy="10738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409575" y="1977940"/>
            <a:ext cx="6880175" cy="20363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err="1">
                <a:solidFill>
                  <a:srgbClr val="96B51A"/>
                </a:solidFill>
                <a:latin typeface="Droid Sans"/>
                <a:ea typeface="Droid Sans"/>
                <a:cs typeface="Droid Sans"/>
                <a:sym typeface="Droid Sans"/>
              </a:rPr>
              <a:t>Liskov</a:t>
            </a:r>
            <a:r>
              <a:rPr lang="en-US" sz="3400" dirty="0">
                <a:solidFill>
                  <a:srgbClr val="96B51A"/>
                </a:solidFill>
                <a:latin typeface="Droid Sans"/>
                <a:ea typeface="Droid Sans"/>
                <a:cs typeface="Droid Sans"/>
                <a:sym typeface="Droid Sans"/>
              </a:rPr>
              <a:t> Substitution Principle</a:t>
            </a:r>
            <a:endParaRPr lang="en-US" sz="3400" dirty="0">
              <a:solidFill>
                <a:srgbClr val="96B51A"/>
              </a:solidFill>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1" y="420844"/>
            <a:ext cx="9144000" cy="69358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400" dirty="0">
                <a:solidFill>
                  <a:srgbClr val="96B51A"/>
                </a:solidFill>
                <a:latin typeface="Droid Sans"/>
                <a:ea typeface="Droid Sans"/>
                <a:cs typeface="Droid Sans"/>
                <a:sym typeface="Droid Sans"/>
              </a:rPr>
              <a:t>SOLID </a:t>
            </a:r>
            <a:r>
              <a:rPr lang="en-US" sz="3400" dirty="0">
                <a:solidFill>
                  <a:srgbClr val="96B51A"/>
                </a:solidFill>
                <a:latin typeface="Droid Sans"/>
                <a:ea typeface="Droid Sans"/>
                <a:cs typeface="Droid Sans"/>
                <a:sym typeface="Droid Sans"/>
              </a:rPr>
              <a:t>Principles</a:t>
            </a:r>
            <a:endParaRPr sz="3400" dirty="0">
              <a:solidFill>
                <a:srgbClr val="96B51A"/>
              </a:solidFill>
              <a:latin typeface="Droid Sans"/>
              <a:ea typeface="Droid Sans"/>
              <a:cs typeface="Droid Sans"/>
              <a:sym typeface="Droid Sans"/>
            </a:endParaRPr>
          </a:p>
        </p:txBody>
      </p:sp>
      <p:pic>
        <p:nvPicPr>
          <p:cNvPr id="4" name="Google Shape;122;p28"/>
          <p:cNvPicPr preferRelativeResize="0"/>
          <p:nvPr/>
        </p:nvPicPr>
        <p:blipFill>
          <a:blip r:embed="rId2"/>
          <a:stretch>
            <a:fillRect/>
          </a:stretch>
        </p:blipFill>
        <p:spPr>
          <a:xfrm>
            <a:off x="77682" y="1525483"/>
            <a:ext cx="4671699" cy="3206963"/>
          </a:xfrm>
          <a:prstGeom prst="rect">
            <a:avLst/>
          </a:prstGeom>
          <a:noFill/>
          <a:ln>
            <a:noFill/>
          </a:ln>
        </p:spPr>
      </p:pic>
      <p:sp>
        <p:nvSpPr>
          <p:cNvPr id="5" name="Google Shape;123;p28"/>
          <p:cNvSpPr txBox="1"/>
          <p:nvPr/>
        </p:nvSpPr>
        <p:spPr>
          <a:xfrm>
            <a:off x="4622007" y="2020950"/>
            <a:ext cx="4193382" cy="55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i="1" dirty="0">
                <a:solidFill>
                  <a:schemeClr val="lt1"/>
                </a:solidFill>
                <a:latin typeface="Montserrat" panose="00000500000000000000"/>
                <a:ea typeface="Montserrat" panose="00000500000000000000"/>
                <a:cs typeface="Montserrat" panose="00000500000000000000"/>
                <a:sym typeface="Montserrat" panose="00000500000000000000"/>
              </a:rPr>
              <a:t>Make software more understandable, extendable, maintainable and testable.</a:t>
            </a:r>
            <a:endParaRPr sz="1200" i="1" dirty="0">
              <a:solidFill>
                <a:srgbClr val="C1D82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What</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is</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LSP?</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0" name="Google Shape;118;p28"/>
          <p:cNvSpPr txBox="1"/>
          <p:nvPr/>
        </p:nvSpPr>
        <p:spPr>
          <a:xfrm>
            <a:off x="226337" y="1186103"/>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Named for Barbara </a:t>
            </a:r>
            <a:r>
              <a:rPr lang="en-US" b="1" dirty="0" err="1">
                <a:solidFill>
                  <a:schemeClr val="bg1"/>
                </a:solidFill>
              </a:rPr>
              <a:t>Liskov</a:t>
            </a:r>
            <a:r>
              <a:rPr lang="en-US" b="1" dirty="0">
                <a:solidFill>
                  <a:schemeClr val="bg1"/>
                </a:solidFill>
              </a:rPr>
              <a:t>, who first described the principle in 1988.</a:t>
            </a:r>
            <a:endParaRPr lang="en-US" b="1" dirty="0">
              <a:solidFill>
                <a:schemeClr val="bg1"/>
              </a:solidFill>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just">
              <a:buClr>
                <a:srgbClr val="FFFFFF"/>
              </a:buClr>
              <a:buSzPts val="1300"/>
            </a:pPr>
            <a:r>
              <a:rPr lang="es-CO" sz="2400" b="1" i="1" dirty="0">
                <a:solidFill>
                  <a:schemeClr val="bg1"/>
                </a:solidFill>
                <a:sym typeface="Nunito Sans" panose="00000500000000000000"/>
              </a:rPr>
              <a:t>“</a:t>
            </a:r>
            <a:r>
              <a:rPr lang="es-CO" sz="2400" b="1" i="1" dirty="0" err="1">
                <a:solidFill>
                  <a:schemeClr val="bg1"/>
                </a:solidFill>
                <a:sym typeface="Nunito Sans" panose="00000500000000000000"/>
              </a:rPr>
              <a:t>Subtypes</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must</a:t>
            </a:r>
            <a:r>
              <a:rPr lang="es-CO" sz="2400" b="1" i="1" dirty="0">
                <a:solidFill>
                  <a:schemeClr val="bg1"/>
                </a:solidFill>
                <a:sym typeface="Nunito Sans" panose="00000500000000000000"/>
              </a:rPr>
              <a:t> be </a:t>
            </a:r>
            <a:r>
              <a:rPr lang="es-CO" sz="2400" b="1" i="1" dirty="0" err="1">
                <a:solidFill>
                  <a:schemeClr val="bg1"/>
                </a:solidFill>
                <a:sym typeface="Nunito Sans" panose="00000500000000000000"/>
              </a:rPr>
              <a:t>substitable</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for</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their</a:t>
            </a:r>
            <a:r>
              <a:rPr lang="es-CO" sz="2400" b="1" i="1" dirty="0">
                <a:solidFill>
                  <a:schemeClr val="bg1"/>
                </a:solidFill>
                <a:sym typeface="Nunito Sans" panose="00000500000000000000"/>
              </a:rPr>
              <a:t> base </a:t>
            </a:r>
            <a:r>
              <a:rPr lang="es-CO" sz="2400" b="1" i="1" dirty="0" err="1">
                <a:solidFill>
                  <a:schemeClr val="bg1"/>
                </a:solidFill>
                <a:sym typeface="Nunito Sans" panose="00000500000000000000"/>
              </a:rPr>
              <a:t>types</a:t>
            </a:r>
            <a:r>
              <a:rPr lang="es-CO" sz="2400" b="1" i="1" dirty="0">
                <a:solidFill>
                  <a:schemeClr val="bg1"/>
                </a:solidFill>
                <a:sym typeface="Nunito Sans" panose="00000500000000000000"/>
              </a:rPr>
              <a:t>”</a:t>
            </a:r>
            <a:endParaRPr lang="en-US" sz="2400" i="1" dirty="0">
              <a:solidFill>
                <a:schemeClr val="bg1"/>
              </a:solidFill>
              <a:sym typeface="Nunito Sans" panose="0000050000000000000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9380" y="1186103"/>
            <a:ext cx="4264615" cy="32017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What</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is</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LSP?</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0" name="Google Shape;118;p28"/>
          <p:cNvSpPr txBox="1"/>
          <p:nvPr/>
        </p:nvSpPr>
        <p:spPr>
          <a:xfrm>
            <a:off x="226338" y="1186103"/>
            <a:ext cx="429961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Always for inheritance we read and use the IS-A to describe child classes.</a:t>
            </a:r>
            <a:endParaRPr lang="en-US" b="1" dirty="0">
              <a:solidFill>
                <a:schemeClr val="bg1"/>
              </a:solidFill>
            </a:endParaRPr>
          </a:p>
          <a:p>
            <a:pPr marL="146050" lvl="0" algn="just">
              <a:buClr>
                <a:srgbClr val="FFFFFF"/>
              </a:buClr>
              <a:buSzPts val="1300"/>
            </a:pPr>
            <a:endParaRPr lang="es-CO" b="1" dirty="0">
              <a:solidFill>
                <a:schemeClr val="bg1"/>
              </a:solidFill>
            </a:endParaRPr>
          </a:p>
          <a:p>
            <a:pPr marL="146050" lvl="0" algn="just">
              <a:buClr>
                <a:srgbClr val="FFFFFF"/>
              </a:buClr>
              <a:buSzPts val="1300"/>
            </a:pPr>
            <a:r>
              <a:rPr lang="es-CO" b="1" dirty="0">
                <a:solidFill>
                  <a:schemeClr val="bg1"/>
                </a:solidFill>
              </a:rPr>
              <a:t>LSP </a:t>
            </a:r>
            <a:r>
              <a:rPr lang="es-CO" b="1" dirty="0" err="1">
                <a:solidFill>
                  <a:schemeClr val="bg1"/>
                </a:solidFill>
              </a:rPr>
              <a:t>suggest</a:t>
            </a:r>
            <a:r>
              <a:rPr lang="es-CO" b="1" dirty="0">
                <a:solidFill>
                  <a:schemeClr val="bg1"/>
                </a:solidFill>
              </a:rPr>
              <a:t> </a:t>
            </a:r>
            <a:r>
              <a:rPr lang="es-CO" b="1" dirty="0" err="1">
                <a:solidFill>
                  <a:schemeClr val="bg1"/>
                </a:solidFill>
              </a:rPr>
              <a:t>that</a:t>
            </a:r>
            <a:r>
              <a:rPr lang="es-CO" b="1" dirty="0">
                <a:solidFill>
                  <a:schemeClr val="bg1"/>
                </a:solidFill>
              </a:rPr>
              <a:t> </a:t>
            </a:r>
            <a:r>
              <a:rPr lang="es-CO" b="1" dirty="0" err="1">
                <a:solidFill>
                  <a:schemeClr val="bg1"/>
                </a:solidFill>
              </a:rPr>
              <a:t>we</a:t>
            </a:r>
            <a:r>
              <a:rPr lang="es-CO" b="1" dirty="0">
                <a:solidFill>
                  <a:schemeClr val="bg1"/>
                </a:solidFill>
              </a:rPr>
              <a:t> </a:t>
            </a:r>
            <a:r>
              <a:rPr lang="es-CO" b="1" dirty="0" err="1">
                <a:solidFill>
                  <a:schemeClr val="bg1"/>
                </a:solidFill>
              </a:rPr>
              <a:t>should</a:t>
            </a:r>
            <a:r>
              <a:rPr lang="es-CO" b="1" dirty="0">
                <a:solidFill>
                  <a:schemeClr val="bg1"/>
                </a:solidFill>
              </a:rPr>
              <a:t> </a:t>
            </a:r>
            <a:r>
              <a:rPr lang="es-CO" b="1" dirty="0" err="1">
                <a:solidFill>
                  <a:schemeClr val="bg1"/>
                </a:solidFill>
              </a:rPr>
              <a:t>replace</a:t>
            </a:r>
            <a:r>
              <a:rPr lang="es-CO" b="1" dirty="0">
                <a:solidFill>
                  <a:schemeClr val="bg1"/>
                </a:solidFill>
              </a:rPr>
              <a:t> </a:t>
            </a:r>
            <a:r>
              <a:rPr lang="es-CO" b="1" dirty="0" err="1">
                <a:solidFill>
                  <a:schemeClr val="bg1"/>
                </a:solidFill>
              </a:rPr>
              <a:t>this</a:t>
            </a:r>
            <a:r>
              <a:rPr lang="es-CO" b="1" dirty="0">
                <a:solidFill>
                  <a:schemeClr val="bg1"/>
                </a:solidFill>
              </a:rPr>
              <a:t> </a:t>
            </a:r>
            <a:r>
              <a:rPr lang="es-CO" b="1" dirty="0" err="1">
                <a:solidFill>
                  <a:schemeClr val="bg1"/>
                </a:solidFill>
              </a:rPr>
              <a:t>with</a:t>
            </a:r>
            <a:r>
              <a:rPr lang="es-CO" b="1" dirty="0">
                <a:solidFill>
                  <a:schemeClr val="bg1"/>
                </a:solidFill>
              </a:rPr>
              <a:t> IS-SUBSTITABLE-FOR</a:t>
            </a:r>
            <a:endParaRPr lang="en-US" b="1" dirty="0">
              <a:solidFill>
                <a:schemeClr val="bg1"/>
              </a:solidFill>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just">
              <a:buClr>
                <a:srgbClr val="FFFFFF"/>
              </a:buClr>
              <a:buSzPts val="1300"/>
            </a:pPr>
            <a:r>
              <a:rPr lang="es-CO" sz="2400" b="1" i="1" dirty="0" err="1">
                <a:solidFill>
                  <a:schemeClr val="bg1"/>
                </a:solidFill>
                <a:sym typeface="Nunito Sans" panose="00000500000000000000"/>
              </a:rPr>
              <a:t>Also</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frequently</a:t>
            </a:r>
            <a:r>
              <a:rPr lang="es-CO" sz="2400" b="1" i="1" dirty="0">
                <a:solidFill>
                  <a:schemeClr val="bg1"/>
                </a:solidFill>
                <a:sym typeface="Nunito Sans" panose="00000500000000000000"/>
              </a:rPr>
              <a:t> uses </a:t>
            </a:r>
            <a:r>
              <a:rPr lang="es-CO" sz="2400" b="1" i="1" dirty="0" err="1">
                <a:solidFill>
                  <a:schemeClr val="bg1"/>
                </a:solidFill>
                <a:sym typeface="Nunito Sans" panose="00000500000000000000"/>
              </a:rPr>
              <a:t>unit</a:t>
            </a:r>
            <a:r>
              <a:rPr lang="es-CO" sz="2400" b="1" i="1" dirty="0">
                <a:solidFill>
                  <a:schemeClr val="bg1"/>
                </a:solidFill>
                <a:sym typeface="Nunito Sans" panose="00000500000000000000"/>
              </a:rPr>
              <a:t> test to </a:t>
            </a:r>
            <a:r>
              <a:rPr lang="es-CO" sz="2400" b="1" i="1" dirty="0" err="1">
                <a:solidFill>
                  <a:schemeClr val="bg1"/>
                </a:solidFill>
                <a:sym typeface="Nunito Sans" panose="00000500000000000000"/>
              </a:rPr>
              <a:t>specify</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expected</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behaviour</a:t>
            </a:r>
            <a:r>
              <a:rPr lang="es-CO" sz="2400" b="1" i="1" dirty="0">
                <a:solidFill>
                  <a:schemeClr val="bg1"/>
                </a:solidFill>
                <a:sym typeface="Nunito Sans" panose="00000500000000000000"/>
              </a:rPr>
              <a:t> of a </a:t>
            </a:r>
            <a:r>
              <a:rPr lang="es-CO" sz="2400" b="1" i="1" dirty="0" err="1">
                <a:solidFill>
                  <a:schemeClr val="bg1"/>
                </a:solidFill>
                <a:sym typeface="Nunito Sans" panose="00000500000000000000"/>
              </a:rPr>
              <a:t>method</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or</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class</a:t>
            </a:r>
            <a:r>
              <a:rPr lang="es-CO" sz="2400" b="1" i="1" dirty="0">
                <a:solidFill>
                  <a:schemeClr val="bg1"/>
                </a:solidFill>
                <a:sym typeface="Nunito Sans" panose="00000500000000000000"/>
              </a:rPr>
              <a:t>.</a:t>
            </a:r>
            <a:endParaRPr lang="es-CO" sz="2400" b="1" i="1" dirty="0">
              <a:solidFill>
                <a:schemeClr val="bg1"/>
              </a:solidFill>
              <a:sym typeface="Nunito Sans" panose="00000500000000000000"/>
            </a:endParaRPr>
          </a:p>
        </p:txBody>
      </p:sp>
      <p:sp>
        <p:nvSpPr>
          <p:cNvPr id="3" name="TextBox 2"/>
          <p:cNvSpPr txBox="1"/>
          <p:nvPr/>
        </p:nvSpPr>
        <p:spPr>
          <a:xfrm>
            <a:off x="5900840" y="1401203"/>
            <a:ext cx="2720617" cy="2462213"/>
          </a:xfrm>
          <a:prstGeom prst="rect">
            <a:avLst/>
          </a:prstGeom>
          <a:noFill/>
        </p:spPr>
        <p:txBody>
          <a:bodyPr wrap="none" rtlCol="0">
            <a:spAutoFit/>
          </a:bodyPr>
          <a:lstStyle/>
          <a:p>
            <a:r>
              <a:rPr lang="es-CO" dirty="0" err="1">
                <a:solidFill>
                  <a:schemeClr val="bg1"/>
                </a:solidFill>
              </a:rPr>
              <a:t>foreach</a:t>
            </a:r>
            <a:r>
              <a:rPr lang="es-CO" dirty="0">
                <a:solidFill>
                  <a:schemeClr val="bg1"/>
                </a:solidFill>
              </a:rPr>
              <a:t> (</a:t>
            </a:r>
            <a:r>
              <a:rPr lang="es-CO" dirty="0" err="1">
                <a:solidFill>
                  <a:schemeClr val="bg1"/>
                </a:solidFill>
              </a:rPr>
              <a:t>var</a:t>
            </a:r>
            <a:r>
              <a:rPr lang="es-CO" dirty="0">
                <a:solidFill>
                  <a:schemeClr val="bg1"/>
                </a:solidFill>
              </a:rPr>
              <a:t> </a:t>
            </a:r>
            <a:r>
              <a:rPr lang="es-CO" dirty="0" err="1">
                <a:solidFill>
                  <a:schemeClr val="bg1"/>
                </a:solidFill>
              </a:rPr>
              <a:t>emp</a:t>
            </a:r>
            <a:r>
              <a:rPr lang="es-CO" dirty="0">
                <a:solidFill>
                  <a:schemeClr val="bg1"/>
                </a:solidFill>
              </a:rPr>
              <a:t> in </a:t>
            </a:r>
            <a:r>
              <a:rPr lang="es-CO" dirty="0" err="1">
                <a:solidFill>
                  <a:schemeClr val="bg1"/>
                </a:solidFill>
              </a:rPr>
              <a:t>Employees</a:t>
            </a:r>
            <a:r>
              <a:rPr lang="es-CO" dirty="0">
                <a:solidFill>
                  <a:schemeClr val="bg1"/>
                </a:solidFill>
              </a:rPr>
              <a:t>)</a:t>
            </a:r>
            <a:endParaRPr lang="es-CO" dirty="0">
              <a:solidFill>
                <a:schemeClr val="bg1"/>
              </a:solidFill>
            </a:endParaRPr>
          </a:p>
          <a:p>
            <a:r>
              <a:rPr lang="es-CO" dirty="0">
                <a:solidFill>
                  <a:schemeClr val="bg1"/>
                </a:solidFill>
              </a:rPr>
              <a:t>{</a:t>
            </a:r>
            <a:endParaRPr lang="es-CO" dirty="0">
              <a:solidFill>
                <a:schemeClr val="bg1"/>
              </a:solidFill>
            </a:endParaRPr>
          </a:p>
          <a:p>
            <a:r>
              <a:rPr lang="es-CO" dirty="0">
                <a:solidFill>
                  <a:schemeClr val="bg1"/>
                </a:solidFill>
              </a:rPr>
              <a:t>     </a:t>
            </a:r>
            <a:r>
              <a:rPr lang="es-CO" dirty="0" err="1">
                <a:solidFill>
                  <a:schemeClr val="bg1"/>
                </a:solidFill>
              </a:rPr>
              <a:t>if</a:t>
            </a:r>
            <a:r>
              <a:rPr lang="es-CO" dirty="0">
                <a:solidFill>
                  <a:schemeClr val="bg1"/>
                </a:solidFill>
              </a:rPr>
              <a:t> (</a:t>
            </a:r>
            <a:r>
              <a:rPr lang="es-CO" dirty="0" err="1">
                <a:solidFill>
                  <a:schemeClr val="bg1"/>
                </a:solidFill>
              </a:rPr>
              <a:t>emp</a:t>
            </a:r>
            <a:r>
              <a:rPr lang="es-CO" dirty="0">
                <a:solidFill>
                  <a:schemeClr val="bg1"/>
                </a:solidFill>
              </a:rPr>
              <a:t> </a:t>
            </a:r>
            <a:r>
              <a:rPr lang="es-CO" dirty="0" err="1">
                <a:solidFill>
                  <a:schemeClr val="bg1"/>
                </a:solidFill>
              </a:rPr>
              <a:t>is</a:t>
            </a:r>
            <a:r>
              <a:rPr lang="es-CO" dirty="0">
                <a:solidFill>
                  <a:schemeClr val="bg1"/>
                </a:solidFill>
              </a:rPr>
              <a:t> Manager)</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r>
              <a:rPr lang="es-CO" dirty="0" err="1">
                <a:solidFill>
                  <a:schemeClr val="bg1"/>
                </a:solidFill>
              </a:rPr>
              <a:t>if</a:t>
            </a:r>
            <a:r>
              <a:rPr lang="es-CO" dirty="0">
                <a:solidFill>
                  <a:schemeClr val="bg1"/>
                </a:solidFill>
              </a:rPr>
              <a:t> (</a:t>
            </a:r>
            <a:r>
              <a:rPr lang="es-CO" dirty="0" err="1">
                <a:solidFill>
                  <a:schemeClr val="bg1"/>
                </a:solidFill>
              </a:rPr>
              <a:t>emp</a:t>
            </a:r>
            <a:r>
              <a:rPr lang="es-CO" dirty="0">
                <a:solidFill>
                  <a:schemeClr val="bg1"/>
                </a:solidFill>
              </a:rPr>
              <a:t> </a:t>
            </a:r>
            <a:r>
              <a:rPr lang="es-CO" dirty="0" err="1">
                <a:solidFill>
                  <a:schemeClr val="bg1"/>
                </a:solidFill>
              </a:rPr>
              <a:t>is</a:t>
            </a:r>
            <a:r>
              <a:rPr lang="es-CO" dirty="0">
                <a:solidFill>
                  <a:schemeClr val="bg1"/>
                </a:solidFill>
              </a:rPr>
              <a:t> </a:t>
            </a:r>
            <a:r>
              <a:rPr lang="es-CO" dirty="0" err="1">
                <a:solidFill>
                  <a:schemeClr val="bg1"/>
                </a:solidFill>
              </a:rPr>
              <a:t>External</a:t>
            </a:r>
            <a:r>
              <a:rPr lang="es-CO" dirty="0">
                <a:solidFill>
                  <a:schemeClr val="bg1"/>
                </a:solidFill>
              </a:rPr>
              <a:t>)</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n-US" dirty="0">
              <a:solidFill>
                <a:schemeClr val="bg1"/>
              </a:solidFill>
            </a:endParaRPr>
          </a:p>
          <a:p>
            <a:r>
              <a:rPr lang="es-CO" dirty="0">
                <a:solidFill>
                  <a:schemeClr val="bg1"/>
                </a:solidFill>
              </a:rPr>
              <a:t>}</a:t>
            </a:r>
            <a:endParaRPr 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a:solidFill>
                  <a:srgbClr val="96B51A"/>
                </a:solidFill>
                <a:latin typeface="Droid Sans"/>
                <a:ea typeface="Droid Sans"/>
                <a:cs typeface="Droid Sans"/>
                <a:sym typeface="Droid Sans"/>
              </a:rPr>
              <a:t>Interface Segrega</a:t>
            </a:r>
            <a:r>
              <a:rPr lang="es-CO" altLang="en-US" sz="3400">
                <a:solidFill>
                  <a:srgbClr val="96B51A"/>
                </a:solidFill>
                <a:latin typeface="Droid Sans"/>
                <a:ea typeface="Droid Sans"/>
                <a:cs typeface="Droid Sans"/>
                <a:sym typeface="Droid Sans"/>
              </a:rPr>
              <a:t>t</a:t>
            </a:r>
            <a:r>
              <a:rPr lang="en-US" sz="3400">
                <a:solidFill>
                  <a:srgbClr val="96B51A"/>
                </a:solidFill>
                <a:latin typeface="Droid Sans"/>
                <a:ea typeface="Droid Sans"/>
                <a:cs typeface="Droid Sans"/>
                <a:sym typeface="Droid Sans"/>
              </a:rPr>
              <a:t>i</a:t>
            </a:r>
            <a:r>
              <a:rPr lang="es-CO" altLang="en-US" sz="3400">
                <a:solidFill>
                  <a:srgbClr val="96B51A"/>
                </a:solidFill>
                <a:latin typeface="Droid Sans"/>
                <a:ea typeface="Droid Sans"/>
                <a:cs typeface="Droid Sans"/>
                <a:sym typeface="Droid Sans"/>
              </a:rPr>
              <a:t>on</a:t>
            </a:r>
            <a:r>
              <a:rPr lang="en-US" sz="3400">
                <a:solidFill>
                  <a:srgbClr val="96B51A"/>
                </a:solidFill>
                <a:latin typeface="Droid Sans"/>
                <a:ea typeface="Droid Sans"/>
                <a:cs typeface="Droid Sans"/>
                <a:sym typeface="Droid Sans"/>
              </a:rPr>
              <a:t> </a:t>
            </a:r>
            <a:r>
              <a:rPr lang="en-US" sz="3400" dirty="0">
                <a:solidFill>
                  <a:srgbClr val="96B51A"/>
                </a:solidFill>
                <a:latin typeface="Droid Sans"/>
                <a:ea typeface="Droid Sans"/>
                <a:cs typeface="Droid Sans"/>
                <a:sym typeface="Droid Sans"/>
              </a:rPr>
              <a:t>Principle</a:t>
            </a:r>
            <a:endParaRPr lang="en-US" sz="3400" dirty="0">
              <a:solidFill>
                <a:srgbClr val="96B51A"/>
              </a:solidFill>
              <a:latin typeface="Droid Sans"/>
              <a:ea typeface="Droid Sans"/>
              <a:cs typeface="Droid Sans"/>
              <a:sym typeface="Droid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00023" y="955868"/>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s-CO" altLang="en-US" dirty="0">
                <a:solidFill>
                  <a:schemeClr val="bg1"/>
                </a:solidFill>
              </a:rPr>
              <a:t>A class </a:t>
            </a:r>
            <a:r>
              <a:rPr lang="en-US" dirty="0">
                <a:solidFill>
                  <a:schemeClr val="bg1"/>
                </a:solidFill>
              </a:rPr>
              <a:t>should </a:t>
            </a:r>
            <a:r>
              <a:rPr lang="es-CO" altLang="en-US" dirty="0">
                <a:solidFill>
                  <a:schemeClr val="bg1"/>
                </a:solidFill>
              </a:rPr>
              <a:t>not </a:t>
            </a:r>
            <a:r>
              <a:rPr lang="en-US" dirty="0">
                <a:solidFill>
                  <a:schemeClr val="bg1"/>
                </a:solidFill>
              </a:rPr>
              <a:t>be forced to depend on methods it does not use.</a:t>
            </a:r>
            <a:endParaRPr lang="en-US" dirty="0">
              <a:solidFill>
                <a:schemeClr val="bg1"/>
              </a:solidFill>
            </a:endParaRPr>
          </a:p>
          <a:p>
            <a:pPr marL="146050" lvl="0" algn="just">
              <a:buClr>
                <a:srgbClr val="FFFFFF"/>
              </a:buClr>
              <a:buSzPts val="1300"/>
            </a:pPr>
            <a:endParaRPr lang="en-US" dirty="0">
              <a:solidFill>
                <a:schemeClr val="bg1"/>
              </a:solidFill>
            </a:endParaRPr>
          </a:p>
          <a:p>
            <a:pPr marL="146050" lvl="0" algn="just">
              <a:buClr>
                <a:srgbClr val="FFFFFF"/>
              </a:buClr>
              <a:buSzPts val="1300"/>
            </a:pPr>
            <a:endParaRPr lang="en-US" dirty="0">
              <a:solidFill>
                <a:schemeClr val="bg1"/>
              </a:solidFill>
            </a:endParaRPr>
          </a:p>
          <a:p>
            <a:pPr marL="431800" indent="-285750" algn="just">
              <a:buClr>
                <a:srgbClr val="FFFFFF"/>
              </a:buClr>
              <a:buSzPts val="1300"/>
              <a:buFontTx/>
              <a:buChar char="-"/>
            </a:pPr>
            <a:r>
              <a:rPr lang="en-US" dirty="0">
                <a:solidFill>
                  <a:schemeClr val="bg1"/>
                </a:solidFill>
              </a:rPr>
              <a:t>Correct abstraction is the key to Interface Segregation Principle</a:t>
            </a:r>
            <a:endParaRPr lang="en-US" b="1" dirty="0">
              <a:solidFill>
                <a:schemeClr val="bg1"/>
              </a:solidFill>
            </a:endParaRPr>
          </a:p>
          <a:p>
            <a:pPr marL="146050" lvl="0" algn="just">
              <a:buClr>
                <a:srgbClr val="FFFFFF"/>
              </a:buClr>
              <a:buSzPts val="1300"/>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Keep cohesion </a:t>
            </a:r>
            <a:endParaRPr lang="en-US" dirty="0">
              <a:solidFill>
                <a:schemeClr val="bg1"/>
              </a:solidFill>
            </a:endParaRPr>
          </a:p>
          <a:p>
            <a:pPr marL="146050" lvl="0" algn="just">
              <a:buClr>
                <a:srgbClr val="FFFFFF"/>
              </a:buClr>
              <a:buSzPts val="1300"/>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It’s important  to </a:t>
            </a:r>
            <a:r>
              <a:rPr lang="es-CO" altLang="en-US" dirty="0">
                <a:solidFill>
                  <a:schemeClr val="bg1"/>
                </a:solidFill>
              </a:rPr>
              <a:t>know</a:t>
            </a:r>
            <a:r>
              <a:rPr lang="en-US" dirty="0">
                <a:solidFill>
                  <a:schemeClr val="bg1"/>
                </a:solidFill>
              </a:rPr>
              <a:t> the business domain </a:t>
            </a:r>
            <a:endParaRPr lang="en-US" dirty="0">
              <a:solidFill>
                <a:schemeClr val="bg1"/>
              </a:solidFill>
            </a:endParaRPr>
          </a:p>
          <a:p>
            <a:pPr marL="431800" lvl="0" indent="-285750" algn="just">
              <a:buClr>
                <a:srgbClr val="FFFFFF"/>
              </a:buClr>
              <a:buSzPts val="1300"/>
              <a:buFontTx/>
              <a:buChar char="-"/>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This principle is easy to violate</a:t>
            </a:r>
            <a:endParaRPr lang="en-US" dirty="0">
              <a:solidFill>
                <a:schemeClr val="bg1"/>
              </a:solidFill>
            </a:endParaRPr>
          </a:p>
          <a:p>
            <a:pPr marL="146050" lvl="0" algn="just">
              <a:buClr>
                <a:srgbClr val="FFFFFF"/>
              </a:buClr>
              <a:buSzPts val="1300"/>
            </a:pPr>
            <a:endParaRPr lang="en-US" b="1" dirty="0">
              <a:solidFill>
                <a:schemeClr val="bg1"/>
              </a:solidFill>
            </a:endParaRPr>
          </a:p>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 name="Picture 2" descr="Image result for interface segregation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7709" y="755586"/>
            <a:ext cx="4241348" cy="42413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37806" y="504631"/>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 name="Picture 2" descr="Image result for abstraction everywhere me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57748" y="985157"/>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2"/>
          <a:stretch>
            <a:fillRect/>
          </a:stretch>
        </p:blipFill>
        <p:spPr>
          <a:xfrm>
            <a:off x="430313" y="1942411"/>
            <a:ext cx="4130971" cy="227647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37806" y="504631"/>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8;p28"/>
          <p:cNvSpPr txBox="1"/>
          <p:nvPr/>
        </p:nvSpPr>
        <p:spPr>
          <a:xfrm>
            <a:off x="250028" y="910325"/>
            <a:ext cx="8679665"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dirty="0">
                <a:solidFill>
                  <a:schemeClr val="bg1"/>
                </a:solidFill>
              </a:rPr>
              <a:t>“</a:t>
            </a:r>
            <a:r>
              <a:rPr lang="en-US" b="1" dirty="0">
                <a:solidFill>
                  <a:schemeClr val="bg1"/>
                </a:solidFill>
              </a:rPr>
              <a:t>Do really</a:t>
            </a:r>
            <a:r>
              <a:rPr lang="en-US" dirty="0">
                <a:solidFill>
                  <a:schemeClr val="bg1"/>
                </a:solidFill>
              </a:rPr>
              <a:t> </a:t>
            </a:r>
            <a:r>
              <a:rPr lang="en-US" b="1" i="1" dirty="0">
                <a:solidFill>
                  <a:schemeClr val="bg1"/>
                </a:solidFill>
              </a:rPr>
              <a:t>need all the methods on this interface I’m using? If not, how can I break them into smaller interfaces?</a:t>
            </a:r>
            <a:r>
              <a:rPr lang="en-US" dirty="0">
                <a:solidFill>
                  <a:schemeClr val="bg1"/>
                </a:solidFill>
              </a:rPr>
              <a:t>”.</a:t>
            </a:r>
            <a:endParaRPr lang="en-US" b="1" dirty="0">
              <a:solidFill>
                <a:schemeClr val="bg1"/>
              </a:solidFill>
            </a:endParaRPr>
          </a:p>
        </p:txBody>
      </p:sp>
      <p:pic>
        <p:nvPicPr>
          <p:cNvPr id="9" name="Picture 8"/>
          <p:cNvPicPr>
            <a:picLocks noChangeAspect="1"/>
          </p:cNvPicPr>
          <p:nvPr/>
        </p:nvPicPr>
        <p:blipFill>
          <a:blip r:embed="rId1"/>
          <a:stretch>
            <a:fillRect/>
          </a:stretch>
        </p:blipFill>
        <p:spPr>
          <a:xfrm>
            <a:off x="1357313" y="1773345"/>
            <a:ext cx="6112669" cy="28195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37806" y="504631"/>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18;p28"/>
          <p:cNvSpPr txBox="1"/>
          <p:nvPr/>
        </p:nvSpPr>
        <p:spPr>
          <a:xfrm>
            <a:off x="250028" y="910325"/>
            <a:ext cx="8679665"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dirty="0">
                <a:solidFill>
                  <a:schemeClr val="bg1"/>
                </a:solidFill>
              </a:rPr>
              <a:t>“</a:t>
            </a:r>
            <a:r>
              <a:rPr lang="en-US" b="1" dirty="0">
                <a:solidFill>
                  <a:schemeClr val="bg1"/>
                </a:solidFill>
              </a:rPr>
              <a:t>Do really</a:t>
            </a:r>
            <a:r>
              <a:rPr lang="en-US" dirty="0">
                <a:solidFill>
                  <a:schemeClr val="bg1"/>
                </a:solidFill>
              </a:rPr>
              <a:t> </a:t>
            </a:r>
            <a:r>
              <a:rPr lang="en-US" b="1" i="1" dirty="0">
                <a:solidFill>
                  <a:schemeClr val="bg1"/>
                </a:solidFill>
              </a:rPr>
              <a:t>need all the methods on this interface I’m using? If not, how can I break them into smaller interfaces?</a:t>
            </a:r>
            <a:r>
              <a:rPr lang="en-US" dirty="0">
                <a:solidFill>
                  <a:schemeClr val="bg1"/>
                </a:solidFill>
              </a:rPr>
              <a:t>”.</a:t>
            </a:r>
            <a:endParaRPr lang="en-US" b="1" dirty="0">
              <a:solidFill>
                <a:schemeClr val="bg1"/>
              </a:solidFill>
            </a:endParaRPr>
          </a:p>
        </p:txBody>
      </p:sp>
      <p:pic>
        <p:nvPicPr>
          <p:cNvPr id="10" name="Picture 9"/>
          <p:cNvPicPr>
            <a:picLocks noChangeAspect="1"/>
          </p:cNvPicPr>
          <p:nvPr/>
        </p:nvPicPr>
        <p:blipFill>
          <a:blip r:embed="rId1"/>
          <a:stretch>
            <a:fillRect/>
          </a:stretch>
        </p:blipFill>
        <p:spPr>
          <a:xfrm>
            <a:off x="876299" y="1493044"/>
            <a:ext cx="7625076" cy="326945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s-CO" altLang="en-US" sz="3400">
                <a:solidFill>
                  <a:srgbClr val="96B51A"/>
                </a:solidFill>
                <a:latin typeface="Droid Sans"/>
                <a:ea typeface="Droid Sans"/>
                <a:cs typeface="Droid Sans"/>
                <a:sym typeface="Droid Sans"/>
              </a:rPr>
              <a:t>Dependency Inversion</a:t>
            </a:r>
            <a:endParaRPr lang="es-CO" altLang="en-US" sz="3400" dirty="0">
              <a:solidFill>
                <a:srgbClr val="96B51A"/>
              </a:solidFill>
              <a:latin typeface="Droid Sans"/>
              <a:ea typeface="Droid Sans"/>
              <a:cs typeface="Droid Sans"/>
              <a:sym typeface="Droid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357505" y="1492885"/>
            <a:ext cx="4947920" cy="295719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s-CO" altLang="en-US" b="1" dirty="0">
                <a:solidFill>
                  <a:schemeClr val="bg1"/>
                </a:solidFill>
              </a:rPr>
              <a:t>DIP S</a:t>
            </a:r>
            <a:r>
              <a:rPr lang="en-US" b="1" dirty="0">
                <a:solidFill>
                  <a:schemeClr val="bg1"/>
                </a:solidFill>
              </a:rPr>
              <a:t>tates:  </a:t>
            </a:r>
            <a:endParaRPr lang="en-US" b="1" dirty="0">
              <a:solidFill>
                <a:schemeClr val="bg1"/>
              </a:solidFill>
            </a:endParaRPr>
          </a:p>
          <a:p>
            <a:pPr marL="146050" lvl="0" algn="just">
              <a:buClr>
                <a:srgbClr val="FFFFFF"/>
              </a:buClr>
              <a:buSzPts val="1300"/>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n-US" b="1" dirty="0">
                <a:solidFill>
                  <a:schemeClr val="bg1"/>
                </a:solidFill>
              </a:rPr>
              <a:t>High level modules should not depend upon low level modules. Both should depend upon abstractions.</a:t>
            </a: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n-US" b="1" dirty="0">
                <a:solidFill>
                  <a:schemeClr val="bg1"/>
                </a:solidFill>
              </a:rPr>
              <a:t>Abstractions should not depend upon details. Details should depend upon abstractions.</a:t>
            </a: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146050" lvl="0" indent="0" algn="just">
              <a:buClr>
                <a:srgbClr val="FFFFFF"/>
              </a:buClr>
              <a:buSzPts val="1300"/>
              <a:buFont typeface="Arial" panose="020B0604020202020204" pitchFamily="34" charset="0"/>
              <a:buNone/>
            </a:pPr>
            <a:r>
              <a:rPr lang="es-CO" altLang="en-US" b="1" dirty="0">
                <a:solidFill>
                  <a:schemeClr val="bg1"/>
                </a:solidFill>
              </a:rPr>
              <a:t>By Robert C. Martin 1995</a:t>
            </a:r>
            <a:endParaRPr lang="es-CO" alt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Dependency Inversion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5765800" y="1068070"/>
            <a:ext cx="1855470" cy="2244090"/>
          </a:xfrm>
          <a:prstGeom prst="rect">
            <a:avLst/>
          </a:prstGeom>
        </p:spPr>
      </p:pic>
      <p:pic>
        <p:nvPicPr>
          <p:cNvPr id="3" name="Picture 2"/>
          <p:cNvPicPr>
            <a:picLocks noChangeAspect="1"/>
          </p:cNvPicPr>
          <p:nvPr/>
        </p:nvPicPr>
        <p:blipFill>
          <a:blip r:embed="rId2"/>
          <a:stretch>
            <a:fillRect/>
          </a:stretch>
        </p:blipFill>
        <p:spPr>
          <a:xfrm flipH="1">
            <a:off x="7439660" y="2379980"/>
            <a:ext cx="1451610" cy="20701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Normal Implementation (Not good)</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Picture 3"/>
          <p:cNvPicPr>
            <a:picLocks noChangeAspect="1"/>
          </p:cNvPicPr>
          <p:nvPr/>
        </p:nvPicPr>
        <p:blipFill>
          <a:blip r:embed="rId1"/>
          <a:srcRect b="34637"/>
          <a:stretch>
            <a:fillRect/>
          </a:stretch>
        </p:blipFill>
        <p:spPr>
          <a:xfrm>
            <a:off x="2641600" y="824230"/>
            <a:ext cx="6092825" cy="1743075"/>
          </a:xfrm>
          <a:prstGeom prst="rect">
            <a:avLst/>
          </a:prstGeom>
        </p:spPr>
      </p:pic>
      <p:sp>
        <p:nvSpPr>
          <p:cNvPr id="5" name="Google Shape;118;p28"/>
          <p:cNvSpPr txBox="1"/>
          <p:nvPr/>
        </p:nvSpPr>
        <p:spPr>
          <a:xfrm>
            <a:off x="357505" y="2450465"/>
            <a:ext cx="7706995" cy="2430780"/>
          </a:xfrm>
          <a:prstGeom prst="rect">
            <a:avLst/>
          </a:prstGeom>
          <a:noFill/>
          <a:ln>
            <a:noFill/>
          </a:ln>
        </p:spPr>
        <p:txBody>
          <a:bodyPr spcFirstLastPara="1" wrap="square" lIns="91425" tIns="91425" rIns="91425" bIns="91425" anchor="t" anchorCtr="0">
            <a:noAutofit/>
          </a:bodyPr>
          <a:p>
            <a:pPr marL="146050" lvl="0" algn="just">
              <a:buClr>
                <a:srgbClr val="FFFFFF"/>
              </a:buClr>
              <a:buSzPts val="1300"/>
            </a:pPr>
            <a:r>
              <a:rPr lang="es-CO" b="1" dirty="0">
                <a:solidFill>
                  <a:schemeClr val="bg1"/>
                </a:solidFill>
              </a:rPr>
              <a:t>Some issues:</a:t>
            </a:r>
            <a:endParaRPr lang="en-US" b="1" dirty="0">
              <a:solidFill>
                <a:schemeClr val="bg1"/>
              </a:solidFill>
            </a:endParaRPr>
          </a:p>
          <a:p>
            <a:pPr marL="146050" lvl="0" algn="just">
              <a:buClr>
                <a:srgbClr val="FFFFFF"/>
              </a:buClr>
              <a:buSzPts val="1300"/>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s-CO" altLang="en-US" b="1" dirty="0">
                <a:solidFill>
                  <a:schemeClr val="bg1"/>
                </a:solidFill>
              </a:rPr>
              <a:t>The classes are strongly coupled. If you want to store the data in an Oracle or MySQL database, you have to modify the code of the Logic class. It means you are forced to make changes in an important and stable class (Logic), it just to modify the way of storing that data.</a:t>
            </a:r>
            <a:endParaRPr lang="es-CO" altLang="en-US" b="1" dirty="0">
              <a:solidFill>
                <a:schemeClr val="bg1"/>
              </a:solidFill>
            </a:endParaRPr>
          </a:p>
          <a:p>
            <a:pPr marL="431800" lvl="0" indent="-285750" algn="just">
              <a:buClr>
                <a:srgbClr val="FFFFFF"/>
              </a:buClr>
              <a:buSzPts val="1300"/>
              <a:buFont typeface="Arial" panose="020B0604020202020204" pitchFamily="34" charset="0"/>
              <a:buChar char="•"/>
            </a:pPr>
            <a:endParaRPr lang="es-CO" altLang="en-US" b="1" dirty="0">
              <a:solidFill>
                <a:schemeClr val="bg1"/>
              </a:solidFill>
            </a:endParaRPr>
          </a:p>
          <a:p>
            <a:pPr marL="431800" lvl="0" indent="-285750" algn="just">
              <a:buClr>
                <a:srgbClr val="FFFFFF"/>
              </a:buClr>
              <a:buSzPts val="1300"/>
              <a:buFont typeface="Arial" panose="020B0604020202020204" pitchFamily="34" charset="0"/>
              <a:buChar char="•"/>
            </a:pPr>
            <a:r>
              <a:rPr lang="es-CO" altLang="en-US" b="1" dirty="0">
                <a:solidFill>
                  <a:schemeClr val="bg1"/>
                </a:solidFill>
              </a:rPr>
              <a:t>Difficulty to work with unit tests. You can not easily test the 'operation' method of the 'Logic' class without using the database.</a:t>
            </a:r>
            <a:endParaRPr lang="es-CO" altLang="en-US"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a:solidFill>
                  <a:srgbClr val="96B51A"/>
                </a:solidFill>
                <a:latin typeface="Droid Sans"/>
                <a:ea typeface="Droid Sans"/>
                <a:cs typeface="Droid Sans"/>
                <a:sym typeface="Droid Sans"/>
              </a:rPr>
              <a:t>Single Responsibility Principle</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Good Implementation </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18;p28"/>
          <p:cNvSpPr txBox="1"/>
          <p:nvPr/>
        </p:nvSpPr>
        <p:spPr>
          <a:xfrm>
            <a:off x="357505" y="2450465"/>
            <a:ext cx="7706995" cy="2430780"/>
          </a:xfrm>
          <a:prstGeom prst="rect">
            <a:avLst/>
          </a:prstGeom>
          <a:noFill/>
          <a:ln>
            <a:noFill/>
          </a:ln>
        </p:spPr>
        <p:txBody>
          <a:bodyPr spcFirstLastPara="1" wrap="square" lIns="91425" tIns="91425" rIns="91425" bIns="91425" anchor="t" anchorCtr="0">
            <a:noAutofit/>
          </a:bodyPr>
          <a:p>
            <a:pPr marL="146050" lvl="0" algn="just">
              <a:buClr>
                <a:srgbClr val="FFFFFF"/>
              </a:buClr>
              <a:buSzPts val="1300"/>
            </a:pPr>
            <a:endParaRPr lang="es-CO" altLang="en-US" b="1" dirty="0">
              <a:solidFill>
                <a:schemeClr val="bg1"/>
              </a:solidFill>
            </a:endParaRPr>
          </a:p>
        </p:txBody>
      </p:sp>
      <p:pic>
        <p:nvPicPr>
          <p:cNvPr id="2" name="Picture 1"/>
          <p:cNvPicPr>
            <a:picLocks noChangeAspect="1"/>
          </p:cNvPicPr>
          <p:nvPr/>
        </p:nvPicPr>
        <p:blipFill>
          <a:blip r:embed="rId1"/>
          <a:stretch>
            <a:fillRect/>
          </a:stretch>
        </p:blipFill>
        <p:spPr>
          <a:xfrm>
            <a:off x="1150620" y="943610"/>
            <a:ext cx="6590665" cy="32569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21450" y="940950"/>
            <a:ext cx="3577800" cy="3428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Every module or class should have one, and only one responsibility in the software.</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This responsibility should be fully encapsulated. </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When you have more than one responsibility in a class, it will generate a coupled code in your application.</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Use simple naming, long function names imply that there is something fishy.</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Big is bad, small is good…. </a:t>
            </a:r>
            <a:endParaRPr sz="12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26" name="Picture 2" descr="Imagen relacionad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7640" y="824158"/>
            <a:ext cx="5014910" cy="401032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Single Responsibility Principl</a:t>
            </a: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7"/>
        <p:cNvGrpSpPr/>
        <p:nvPr/>
      </p:nvGrpSpPr>
      <p:grpSpPr>
        <a:xfrm>
          <a:off x="0" y="0"/>
          <a:ext cx="0" cy="0"/>
          <a:chOff x="0" y="0"/>
          <a:chExt cx="0" cy="0"/>
        </a:xfrm>
      </p:grpSpPr>
      <p:sp>
        <p:nvSpPr>
          <p:cNvPr id="128" name="Google Shape;128;p29"/>
          <p:cNvSpPr txBox="1"/>
          <p:nvPr/>
        </p:nvSpPr>
        <p:spPr>
          <a:xfrm>
            <a:off x="221450" y="940950"/>
            <a:ext cx="3577800" cy="3428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Low coupling.</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When it’s necessary to change a class, this will not impact any other classes.</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Maintainable software.</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If your class implements multiple responsibilities, they are no longer independent of each other. With this principle you avoid it. </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Save time doing a refactor. if you have a coupled code and it’s necessary to do a big change,  it will be necessary to test all the app again.</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30" name="Google Shape;130;p29"/>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9"/>
          <p:cNvSpPr txBox="1"/>
          <p:nvPr/>
        </p:nvSpPr>
        <p:spPr>
          <a:xfrm>
            <a:off x="4274700" y="4369650"/>
            <a:ext cx="4869300" cy="5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Montserrat" panose="00000500000000000000"/>
                <a:ea typeface="Montserrat" panose="00000500000000000000"/>
                <a:cs typeface="Montserrat" panose="00000500000000000000"/>
                <a:sym typeface="Montserrat" panose="00000500000000000000"/>
              </a:rPr>
              <a:t>What is the responsibility of your class/component/?</a:t>
            </a:r>
            <a:endParaRPr>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33" name="Google Shape;133;p29"/>
          <p:cNvSpPr txBox="1"/>
          <p:nvPr/>
        </p:nvSpPr>
        <p:spPr>
          <a:xfrm>
            <a:off x="4798775" y="928900"/>
            <a:ext cx="3849300" cy="3428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Classes that have only one responsibility are much easier to explain, understand and implement than the ones that provide a solution for everything.</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Writing tests for code with single responsibility is easier.</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7" name="Google Shape;139;p30"/>
          <p:cNvSpPr txBox="1"/>
          <p:nvPr/>
        </p:nvSpPr>
        <p:spPr>
          <a:xfrm>
            <a:off x="-5" y="81791"/>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Single Responsibility Principle - </a:t>
            </a: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Benefits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7"/>
        <p:cNvGrpSpPr/>
        <p:nvPr/>
      </p:nvGrpSpPr>
      <p:grpSpPr>
        <a:xfrm>
          <a:off x="0" y="0"/>
          <a:ext cx="0" cy="0"/>
          <a:chOff x="0" y="0"/>
          <a:chExt cx="0" cy="0"/>
        </a:xfrm>
      </p:grpSpPr>
      <p:sp>
        <p:nvSpPr>
          <p:cNvPr id="138" name="Google Shape;138;p30"/>
          <p:cNvSpPr txBox="1"/>
          <p:nvPr/>
        </p:nvSpPr>
        <p:spPr>
          <a:xfrm>
            <a:off x="1077075" y="1606800"/>
            <a:ext cx="1955700" cy="2234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Class User {</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lvl="0" algn="just"/>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   Public Id;</a:t>
            </a: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Public Name;</a:t>
            </a:r>
            <a:endParaRPr lang="en-GB"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a:t>
            </a: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 Public Age;</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Public Email;</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ValidateEmail();</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ValidateUser();</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SaveUser();</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39"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Single Responsibility Principle - Examples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40" name="Google Shape;140;p30"/>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0"/>
          <p:cNvSpPr txBox="1"/>
          <p:nvPr/>
        </p:nvSpPr>
        <p:spPr>
          <a:xfrm>
            <a:off x="4307125" y="1507950"/>
            <a:ext cx="4078500" cy="3384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IEmailValidator {</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Validate (string email);</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IUserValidator {</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 Business Rules</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Validate (User userInfo);</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IUserCreateService {</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 The strategy to save the user can be changed</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Save (User userInfo);</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43" name="Google Shape;143;p30"/>
          <p:cNvSpPr txBox="1"/>
          <p:nvPr/>
        </p:nvSpPr>
        <p:spPr>
          <a:xfrm>
            <a:off x="729900" y="940650"/>
            <a:ext cx="2364300"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a:solidFill>
                  <a:srgbClr val="FF0000"/>
                </a:solidFill>
                <a:latin typeface="Montserrat" panose="00000500000000000000"/>
                <a:ea typeface="Montserrat" panose="00000500000000000000"/>
                <a:cs typeface="Montserrat" panose="00000500000000000000"/>
                <a:sym typeface="Montserrat" panose="00000500000000000000"/>
              </a:rPr>
              <a:t>Wrong Practice</a:t>
            </a:r>
            <a:endParaRPr sz="1300" i="1">
              <a:solidFill>
                <a:srgbClr val="FF0000"/>
              </a:solidFill>
              <a:latin typeface="Montserrat" panose="00000500000000000000"/>
              <a:ea typeface="Montserrat" panose="00000500000000000000"/>
              <a:cs typeface="Montserrat" panose="00000500000000000000"/>
              <a:sym typeface="Montserrat" panose="00000500000000000000"/>
            </a:endParaRPr>
          </a:p>
        </p:txBody>
      </p:sp>
      <p:sp>
        <p:nvSpPr>
          <p:cNvPr id="144" name="Google Shape;144;p30"/>
          <p:cNvSpPr txBox="1"/>
          <p:nvPr/>
        </p:nvSpPr>
        <p:spPr>
          <a:xfrm>
            <a:off x="4473225" y="940650"/>
            <a:ext cx="2364300"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a:solidFill>
                  <a:srgbClr val="00FF00"/>
                </a:solidFill>
                <a:latin typeface="Montserrat" panose="00000500000000000000"/>
                <a:ea typeface="Montserrat" panose="00000500000000000000"/>
                <a:cs typeface="Montserrat" panose="00000500000000000000"/>
                <a:sym typeface="Montserrat" panose="00000500000000000000"/>
              </a:rPr>
              <a:t>Implement SRP</a:t>
            </a:r>
            <a:endParaRPr sz="1300" i="1">
              <a:solidFill>
                <a:srgbClr val="00FF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a:solidFill>
                  <a:srgbClr val="96B51A"/>
                </a:solidFill>
                <a:latin typeface="Droid Sans"/>
                <a:ea typeface="Droid Sans"/>
                <a:cs typeface="Droid Sans"/>
                <a:sym typeface="Droid Sans"/>
              </a:rPr>
              <a:t>Open/Closed Principle</a:t>
            </a:r>
            <a:endParaRPr lang="en-US" sz="3400" dirty="0">
              <a:solidFill>
                <a:srgbClr val="96B51A"/>
              </a:solidFill>
              <a:latin typeface="Droid Sans"/>
              <a:ea typeface="Droid Sans"/>
              <a:cs typeface="Droid Sans"/>
              <a:sym typeface="Droid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85725" y="948725"/>
            <a:ext cx="4700587" cy="34788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Bertrand Meyer </a:t>
            </a:r>
            <a:r>
              <a:rPr lang="en-US" dirty="0">
                <a:solidFill>
                  <a:schemeClr val="bg1"/>
                </a:solidFill>
              </a:rPr>
              <a:t>wrote about Open/Closed in 1988 in his book Object-Oriented Software Construction.  </a:t>
            </a:r>
            <a:endParaRPr lang="en-US" dirty="0">
              <a:solidFill>
                <a:schemeClr val="bg1"/>
              </a:solidFill>
            </a:endParaRPr>
          </a:p>
          <a:p>
            <a:pPr marL="146050" algn="just">
              <a:buClr>
                <a:srgbClr val="FFFFFF"/>
              </a:buClr>
              <a:buSzPts val="1300"/>
            </a:pPr>
            <a:endParaRPr lang="en-US" dirty="0">
              <a:solidFill>
                <a:schemeClr val="bg1"/>
              </a:solidFill>
            </a:endParaRPr>
          </a:p>
          <a:p>
            <a:pPr marL="146050" algn="just">
              <a:buClr>
                <a:srgbClr val="FFFFFF"/>
              </a:buClr>
              <a:buSzPts val="1300"/>
            </a:pPr>
            <a:r>
              <a:rPr lang="en-US" i="1" dirty="0">
                <a:solidFill>
                  <a:schemeClr val="bg1"/>
                </a:solidFill>
              </a:rPr>
              <a:t>“Software entities (classes, modules, functions, etc.) should be open for extension, but closed for modification.”</a:t>
            </a:r>
            <a:endParaRPr lang="en-US" i="1" dirty="0">
              <a:solidFill>
                <a:schemeClr val="bg1"/>
              </a:solidFill>
            </a:endParaRPr>
          </a:p>
          <a:p>
            <a:pPr marL="146050" lvl="0" algn="just">
              <a:buClr>
                <a:srgbClr val="FFFFFF"/>
              </a:buClr>
              <a:buSzPts val="1300"/>
            </a:pPr>
            <a:endParaRPr lang="en-US" dirty="0">
              <a:solidFill>
                <a:schemeClr val="bg1"/>
              </a:solidFill>
            </a:endParaRPr>
          </a:p>
          <a:p>
            <a:pPr marL="146050" lvl="0" algn="just">
              <a:buClr>
                <a:srgbClr val="FFFFFF"/>
              </a:buClr>
              <a:buSzPts val="1300"/>
            </a:pPr>
            <a:r>
              <a:rPr lang="en-US" dirty="0">
                <a:solidFill>
                  <a:schemeClr val="bg1"/>
                </a:solidFill>
              </a:rPr>
              <a:t>BUT He proposes to use inheritance:</a:t>
            </a:r>
            <a:endParaRPr lang="en-US" dirty="0">
              <a:solidFill>
                <a:schemeClr val="bg1"/>
              </a:solidFill>
            </a:endParaRPr>
          </a:p>
          <a:p>
            <a:pPr marL="146050" lvl="0" algn="just">
              <a:buClr>
                <a:srgbClr val="FFFFFF"/>
              </a:buClr>
              <a:buSzPts val="1300"/>
            </a:pPr>
            <a:endParaRPr lang="en-US" i="1" dirty="0">
              <a:solidFill>
                <a:schemeClr val="bg1"/>
              </a:solidFill>
            </a:endParaRPr>
          </a:p>
          <a:p>
            <a:pPr marL="146050" lvl="0" algn="just">
              <a:buClr>
                <a:srgbClr val="FFFFFF"/>
              </a:buClr>
              <a:buSzPts val="1300"/>
            </a:pPr>
            <a:r>
              <a:rPr lang="en-US" i="1" dirty="0">
                <a:solidFill>
                  <a:schemeClr val="bg1"/>
                </a:solidFill>
              </a:rPr>
              <a:t>“A class is closed, since it may be compiled, stored in a library, baselined, and used by client classes. But it is also open, since any new class may use it as parent, adding new features. When a descendant class is defined, there is no need to change the original or to disturb its clients.”</a:t>
            </a:r>
            <a:endParaRPr lang="en-US" i="1" dirty="0">
              <a:solidFill>
                <a:schemeClr val="bg1"/>
              </a:solidFill>
            </a:endParaRPr>
          </a:p>
          <a:p>
            <a:pPr marL="146050" lvl="0" algn="just">
              <a:buClr>
                <a:srgbClr val="FFFFFF"/>
              </a:buClr>
              <a:buSzPts val="1300"/>
            </a:pPr>
            <a:endParaRPr lang="en-US" dirty="0">
              <a:solidFill>
                <a:schemeClr val="bg1"/>
              </a:solidFill>
              <a:sym typeface="Nunito Sans" panose="00000500000000000000"/>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50" name="Picture 2" descr="Resultado de imagen para open closed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7743" y="715950"/>
            <a:ext cx="4250532" cy="42505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448" y="4839429"/>
            <a:ext cx="7908134" cy="230832"/>
          </a:xfrm>
          <a:prstGeom prst="rect">
            <a:avLst/>
          </a:prstGeom>
          <a:noFill/>
        </p:spPr>
        <p:txBody>
          <a:bodyPr wrap="square" rtlCol="0">
            <a:spAutoFit/>
          </a:bodyPr>
          <a:lstStyle/>
          <a:p>
            <a:r>
              <a:rPr lang="en-US" sz="900" dirty="0">
                <a:solidFill>
                  <a:schemeClr val="bg1"/>
                </a:solidFill>
              </a:rPr>
              <a:t>Object Oriented Software Construction: https://www.amazon.es/Object-Oriented-Software-Construction-Prentice-Hall-Resource/dp/0136291554</a:t>
            </a:r>
            <a:endParaRPr lang="en-US" sz="9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21454" y="948725"/>
            <a:ext cx="4471990" cy="34788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Bertrand Meyer </a:t>
            </a:r>
            <a:r>
              <a:rPr lang="en-US" dirty="0">
                <a:solidFill>
                  <a:schemeClr val="bg1"/>
                </a:solidFill>
              </a:rPr>
              <a:t>wrote about Open/Closed in 1988 in his book Object-Oriented Software Construction.  </a:t>
            </a:r>
            <a:endParaRPr lang="en-US" dirty="0">
              <a:solidFill>
                <a:schemeClr val="bg1"/>
              </a:solidFill>
            </a:endParaRPr>
          </a:p>
          <a:p>
            <a:pPr marL="146050" algn="just">
              <a:buClr>
                <a:srgbClr val="FFFFFF"/>
              </a:buClr>
              <a:buSzPts val="1300"/>
            </a:pPr>
            <a:endParaRPr lang="en-US" dirty="0">
              <a:solidFill>
                <a:schemeClr val="bg1"/>
              </a:solidFill>
            </a:endParaRPr>
          </a:p>
          <a:p>
            <a:pPr marL="146050" algn="just">
              <a:buClr>
                <a:srgbClr val="FFFFFF"/>
              </a:buClr>
              <a:buSzPts val="1300"/>
            </a:pPr>
            <a:r>
              <a:rPr lang="en-US" i="1" dirty="0">
                <a:solidFill>
                  <a:schemeClr val="bg1"/>
                </a:solidFill>
              </a:rPr>
              <a:t>“Software entities (classes, modules, functions, etc.) should be open for extension, but closed for modification.”</a:t>
            </a:r>
            <a:endParaRPr lang="en-US" i="1" dirty="0">
              <a:solidFill>
                <a:schemeClr val="bg1"/>
              </a:solidFill>
            </a:endParaRPr>
          </a:p>
          <a:p>
            <a:pPr marL="146050" lvl="0" algn="just">
              <a:buClr>
                <a:srgbClr val="FFFFFF"/>
              </a:buClr>
              <a:buSzPts val="1300"/>
            </a:pPr>
            <a:endParaRPr lang="en-US" dirty="0">
              <a:solidFill>
                <a:schemeClr val="bg1"/>
              </a:solidFill>
            </a:endParaRPr>
          </a:p>
          <a:p>
            <a:pPr marL="146050" lvl="0" algn="just">
              <a:buClr>
                <a:srgbClr val="FFFFFF"/>
              </a:buClr>
              <a:buSzPts val="1300"/>
            </a:pPr>
            <a:r>
              <a:rPr lang="en-US" dirty="0">
                <a:solidFill>
                  <a:schemeClr val="bg1"/>
                </a:solidFill>
              </a:rPr>
              <a:t>BUT He proposes to use inheritance:</a:t>
            </a:r>
            <a:endParaRPr lang="en-US" dirty="0">
              <a:solidFill>
                <a:schemeClr val="bg1"/>
              </a:solidFill>
            </a:endParaRPr>
          </a:p>
          <a:p>
            <a:pPr marL="146050" lvl="0" algn="just">
              <a:buClr>
                <a:srgbClr val="FFFFFF"/>
              </a:buClr>
              <a:buSzPts val="1300"/>
            </a:pPr>
            <a:endParaRPr lang="en-US" i="1" dirty="0">
              <a:solidFill>
                <a:schemeClr val="bg1"/>
              </a:solidFill>
            </a:endParaRPr>
          </a:p>
          <a:p>
            <a:pPr marL="146050" lvl="0" algn="just">
              <a:buClr>
                <a:srgbClr val="FFFFFF"/>
              </a:buClr>
              <a:buSzPts val="1300"/>
            </a:pPr>
            <a:r>
              <a:rPr lang="en-US" i="1" dirty="0">
                <a:solidFill>
                  <a:schemeClr val="bg1"/>
                </a:solidFill>
              </a:rPr>
              <a:t>“A class is closed, since it may be compiled, stored in a library, baselined, and used by client classes. But it is also open, since any new class may use it as parent, adding new features. When a descendant class is defined, there is no need to change the original or to disturb its clients.”</a:t>
            </a:r>
            <a:endParaRPr lang="en-US" i="1" dirty="0">
              <a:solidFill>
                <a:schemeClr val="bg1"/>
              </a:solidFill>
            </a:endParaRPr>
          </a:p>
          <a:p>
            <a:pPr marL="146050" lvl="0" algn="just">
              <a:buClr>
                <a:srgbClr val="FFFFFF"/>
              </a:buClr>
              <a:buSzPts val="1300"/>
            </a:pPr>
            <a:endParaRPr lang="en-US" dirty="0">
              <a:solidFill>
                <a:schemeClr val="bg1"/>
              </a:solidFill>
              <a:sym typeface="Nunito Sans" panose="00000500000000000000"/>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50" name="Picture 2" descr="Resultado de imagen para open closed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6276" y="771360"/>
            <a:ext cx="4250532" cy="42505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448" y="4839429"/>
            <a:ext cx="7908134" cy="230832"/>
          </a:xfrm>
          <a:prstGeom prst="rect">
            <a:avLst/>
          </a:prstGeom>
          <a:noFill/>
        </p:spPr>
        <p:txBody>
          <a:bodyPr wrap="square" rtlCol="0">
            <a:spAutoFit/>
          </a:bodyPr>
          <a:lstStyle/>
          <a:p>
            <a:r>
              <a:rPr lang="en-US" sz="900" dirty="0">
                <a:solidFill>
                  <a:schemeClr val="bg1"/>
                </a:solidFill>
              </a:rPr>
              <a:t>Object Oriented Software Construction: https://www.amazon.es/Object-Oriented-Software-Construction-Prentice-Hall-Resource/dp/0136291554</a:t>
            </a:r>
            <a:endParaRPr lang="en-US" sz="900" dirty="0">
              <a:solidFill>
                <a:schemeClr val="bg1"/>
              </a:solidFill>
            </a:endParaRPr>
          </a:p>
        </p:txBody>
      </p:sp>
      <p:pic>
        <p:nvPicPr>
          <p:cNvPr id="3074" name="Picture 2" descr="Resultado de imagen para sad 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033" y="3119602"/>
            <a:ext cx="1519251" cy="1252538"/>
          </a:xfrm>
          <a:prstGeom prst="rect">
            <a:avLst/>
          </a:prstGeom>
          <a:noFill/>
          <a:extLst>
            <a:ext uri="{909E8E84-426E-40DD-AFC4-6F175D3DCCD1}">
              <a14:hiddenFill xmlns:a14="http://schemas.microsoft.com/office/drawing/2010/main">
                <a:solidFill>
                  <a:srgbClr val="FFFFFF"/>
                </a:solidFill>
              </a14:hiddenFill>
            </a:ext>
          </a:extLst>
        </p:spPr>
      </p:pic>
      <p:sp>
        <p:nvSpPr>
          <p:cNvPr id="4" name="Thought Bubble: Cloud 3"/>
          <p:cNvSpPr/>
          <p:nvPr/>
        </p:nvSpPr>
        <p:spPr>
          <a:xfrm>
            <a:off x="310752" y="1410411"/>
            <a:ext cx="4250532" cy="1873712"/>
          </a:xfrm>
          <a:prstGeom prst="cloudCallout">
            <a:avLst>
              <a:gd name="adj1" fmla="val 20533"/>
              <a:gd name="adj2" fmla="val 68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it generates coupling issues, if the subclasses depends on details of the superclass</a:t>
            </a:r>
            <a:endParaRPr lang="en-US" b="1"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6185</Words>
  <Application>WPS Presentation</Application>
  <PresentationFormat>On-screen Show (16:9)</PresentationFormat>
  <Paragraphs>241</Paragraphs>
  <Slides>30</Slides>
  <Notes>27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30</vt:i4>
      </vt:variant>
    </vt:vector>
  </HeadingPairs>
  <TitlesOfParts>
    <vt:vector size="47" baseType="lpstr">
      <vt:lpstr>Arial</vt:lpstr>
      <vt:lpstr>SimSun</vt:lpstr>
      <vt:lpstr>Wingdings</vt:lpstr>
      <vt:lpstr>Arial</vt:lpstr>
      <vt:lpstr>Roboto Condensed</vt:lpstr>
      <vt:lpstr>Dosis</vt:lpstr>
      <vt:lpstr>Calibri</vt:lpstr>
      <vt:lpstr>Montserrat</vt:lpstr>
      <vt:lpstr>Nunito Sans</vt:lpstr>
      <vt:lpstr>Droid Sans</vt:lpstr>
      <vt:lpstr>Segoe Print</vt:lpstr>
      <vt:lpstr>Microsoft YaHei</vt:lpstr>
      <vt:lpstr/>
      <vt:lpstr>Arial Unicode MS</vt:lpstr>
      <vt:lpstr>Yu Gothic UI</vt:lpstr>
      <vt:lpstr>Simple Light</vt:lpstr>
      <vt:lpstr>Custom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luis.mora</cp:lastModifiedBy>
  <cp:revision>40</cp:revision>
  <dcterms:created xsi:type="dcterms:W3CDTF">2019-03-20T14:42:00Z</dcterms:created>
  <dcterms:modified xsi:type="dcterms:W3CDTF">2020-03-24T22:34:36Z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