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3"/>
  </p:sldMasterIdLst>
  <p:notesMasterIdLst>
    <p:notesMasterId r:id="rId5"/>
  </p:notesMasterIdLst>
  <p:sldIdLst>
    <p:sldId id="256" r:id="rId4"/>
    <p:sldId id="260" r:id="rId6"/>
    <p:sldId id="261" r:id="rId7"/>
    <p:sldId id="257" r:id="rId8"/>
    <p:sldId id="258" r:id="rId9"/>
    <p:sldId id="259" r:id="rId10"/>
    <p:sldId id="262" r:id="rId11"/>
    <p:sldId id="265" r:id="rId12"/>
    <p:sldId id="266" r:id="rId13"/>
    <p:sldId id="263" r:id="rId14"/>
    <p:sldId id="267" r:id="rId15"/>
    <p:sldId id="271" r:id="rId16"/>
    <p:sldId id="269" r:id="rId17"/>
    <p:sldId id="272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9" r:id="rId33"/>
    <p:sldId id="290" r:id="rId34"/>
    <p:sldId id="291" r:id="rId35"/>
    <p:sldId id="292" r:id="rId36"/>
  </p:sldIdLst>
  <p:sldSz cx="9144000" cy="5143500" type="screen16x9"/>
  <p:notesSz cx="6858000" cy="9144000"/>
  <p:embeddedFontLst>
    <p:embeddedFont>
      <p:font typeface="Roboto Condensed" panose="02000000000000000000"/>
      <p:regular r:id="rId40"/>
      <p:bold r:id="rId41"/>
      <p:italic r:id="rId42"/>
      <p:boldItalic r:id="rId43"/>
    </p:embeddedFont>
    <p:embeddedFont>
      <p:font typeface="Calibri" panose="020F0502020204030204"/>
      <p:regular r:id="rId44"/>
    </p:embeddedFont>
    <p:embeddedFont>
      <p:font typeface="Montserrat" panose="00000500000000000000"/>
      <p:regular r:id="rId45"/>
      <p:bold r:id="rId46"/>
      <p:italic r:id="rId47"/>
      <p:boldItalic r:id="rId48"/>
    </p:embeddedFont>
    <p:embeddedFont>
      <p:font typeface="Nunito Sans" panose="0000050000000000000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9" Type="http://schemas.openxmlformats.org/officeDocument/2006/relationships/font" Target="fonts/font10.fntdata"/><Relationship Id="rId48" Type="http://schemas.openxmlformats.org/officeDocument/2006/relationships/font" Target="fonts/font9.fntdata"/><Relationship Id="rId47" Type="http://schemas.openxmlformats.org/officeDocument/2006/relationships/font" Target="fonts/font8.fntdata"/><Relationship Id="rId46" Type="http://schemas.openxmlformats.org/officeDocument/2006/relationships/font" Target="fonts/font7.fntdata"/><Relationship Id="rId45" Type="http://schemas.openxmlformats.org/officeDocument/2006/relationships/font" Target="fonts/font6.fntdata"/><Relationship Id="rId44" Type="http://schemas.openxmlformats.org/officeDocument/2006/relationships/font" Target="fonts/font5.fntdata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71fa33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71fa33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71fa33a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71fa33a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Globant</a:t>
            </a:r>
            <a:r>
              <a:rPr lang="en-GB" sz="80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  </a:t>
            </a:r>
            <a:r>
              <a:rPr lang="en-GB" sz="800" i="0" u="none" strike="noStrike" cap="none">
                <a:solidFill>
                  <a:srgbClr val="43434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Proprietary | Confidential Information</a:t>
            </a:r>
            <a:endParaRPr sz="800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/>
          <a:srcRect r="88451" b="13269"/>
          <a:stretch>
            <a:fillRect/>
          </a:stretch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OBJECT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OBJECT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565" marR="0" lvl="1" indent="-10096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495" marR="0" lvl="2" indent="-9969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60" marR="0" lvl="3" indent="-9906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625" marR="0" lvl="4" indent="-9842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555" marR="0" lvl="5" indent="-9715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20" marR="0" lvl="6" indent="-9652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685" marR="0" lvl="7" indent="-9588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615" marR="0" lvl="8" indent="-9461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Principles which help to create good software architecture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Robert C. Martin (1996) </a:t>
            </a:r>
            <a:r>
              <a:rPr lang="en-US" dirty="0">
                <a:solidFill>
                  <a:schemeClr val="bg1"/>
                </a:solidFill>
              </a:rPr>
              <a:t>and others redefined the Open/Closed Principle base on polymorphism. Keep the concepts:</a:t>
            </a:r>
            <a:endParaRPr lang="en-US" dirty="0"/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be able to add new functionality without changing the existing code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Nunito Sans" panose="00000500000000000000"/>
              </a:rPr>
              <a:t>Change one class doesn’t mean change the classes that depends on it </a:t>
            </a: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The interfaces are closed for modifications, and you can provide new implementations to extend the functionality of the software.</a:t>
            </a: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sz="900" dirty="0">
                <a:solidFill>
                  <a:schemeClr val="bg1"/>
                </a:solidFill>
              </a:rPr>
              <a:t>Polymorphic : the ability of a variable, function or object to take on multiple forms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50" name="Picture 2" descr="Resultado de imagen para open closed princip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Sometimes, we forgot 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 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0156"/>
            <a:ext cx="4605339" cy="21364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51" y="1769505"/>
            <a:ext cx="5509938" cy="32342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Sometimes, we forgot 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 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431" y="824157"/>
            <a:ext cx="9144000" cy="3986205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3378994" y="2450306"/>
            <a:ext cx="1250156" cy="20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Sometimes, we remember 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 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6590"/>
            <a:ext cx="9144000" cy="25903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Sometimes, we remember 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 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49" y="1454944"/>
            <a:ext cx="833437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t="33216" r="30706" b="-2983"/>
          <a:stretch>
            <a:fillRect/>
          </a:stretch>
        </p:blipFill>
        <p:spPr bwMode="auto">
          <a:xfrm>
            <a:off x="2115104" y="490775"/>
            <a:ext cx="1664780" cy="20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it's time to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7" y="425589"/>
            <a:ext cx="3120501" cy="23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" y="3145644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19;p28"/>
          <p:cNvSpPr txBox="1"/>
          <p:nvPr/>
        </p:nvSpPr>
        <p:spPr>
          <a:xfrm>
            <a:off x="3550065" y="3536341"/>
            <a:ext cx="4738529" cy="127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Let’s check </a:t>
            </a:r>
            <a:endParaRPr lang="en-US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an example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Wingdings" panose="05000000000000000000" pitchFamily="2" charset="2"/>
              </a:rPr>
              <a:t>   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Picture 3" descr="A close up of a antenna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/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Picture 3" descr="A close up of a antenna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/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2" name="Google Shape;118;p28"/>
          <p:cNvSpPr txBox="1"/>
          <p:nvPr/>
        </p:nvSpPr>
        <p:spPr>
          <a:xfrm>
            <a:off x="200023" y="2594824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to “print” a friendly message while the PDF is been generating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5" name="Google Shape;118;p28"/>
          <p:cNvSpPr txBox="1"/>
          <p:nvPr/>
        </p:nvSpPr>
        <p:spPr>
          <a:xfrm>
            <a:off x="5356620" y="3033355"/>
            <a:ext cx="3555210" cy="140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Single responsibility AWESOME!!!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But what happens with the Open/Closed principle? </a:t>
            </a:r>
            <a:endParaRPr lang="en-US" sz="900" b="1" dirty="0">
              <a:solidFill>
                <a:schemeClr val="bg1"/>
              </a:solidFill>
              <a:sym typeface="Nunito Sans" panose="00000500000000000000"/>
            </a:endParaRPr>
          </a:p>
        </p:txBody>
      </p:sp>
      <p:pic>
        <p:nvPicPr>
          <p:cNvPr id="1026" name="Picture 2" descr="Image result for emoji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3863888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antenna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699" y="4129285"/>
            <a:ext cx="5472115" cy="6241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" name="Google Shape;118;p28"/>
          <p:cNvSpPr txBox="1"/>
          <p:nvPr/>
        </p:nvSpPr>
        <p:spPr>
          <a:xfrm>
            <a:off x="89622" y="779620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both message and they are thinking about the third one</a:t>
            </a:r>
            <a:endParaRPr lang="en-US" sz="900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5" name="Google Shape;118;p28"/>
          <p:cNvSpPr txBox="1"/>
          <p:nvPr/>
        </p:nvSpPr>
        <p:spPr>
          <a:xfrm>
            <a:off x="5076822" y="4382396"/>
            <a:ext cx="3555210" cy="74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Let’s keep Single responsibility and Open/closed principles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emoji think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02" y="1175643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977940"/>
            <a:ext cx="6880175" cy="20363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Liskov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 Substitution Principle</a:t>
            </a:r>
            <a:endParaRPr lang="en-US"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1" y="420844"/>
            <a:ext cx="9144000" cy="69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" name="Google Shape;122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682" y="1525483"/>
            <a:ext cx="4671699" cy="3206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3;p28"/>
          <p:cNvSpPr txBox="1"/>
          <p:nvPr/>
        </p:nvSpPr>
        <p:spPr>
          <a:xfrm>
            <a:off x="4622007" y="2020950"/>
            <a:ext cx="4193382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Make software more understandable, extendable, maintainable and testable.</a:t>
            </a:r>
            <a:endParaRPr sz="1200" i="1" dirty="0">
              <a:solidFill>
                <a:srgbClr val="C1D82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is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LSP?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0" name="Google Shape;118;p28"/>
          <p:cNvSpPr txBox="1"/>
          <p:nvPr/>
        </p:nvSpPr>
        <p:spPr>
          <a:xfrm>
            <a:off x="226337" y="1186103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Named for Barbara </a:t>
            </a:r>
            <a:r>
              <a:rPr lang="en-US" b="1" dirty="0" err="1">
                <a:solidFill>
                  <a:schemeClr val="bg1"/>
                </a:solidFill>
              </a:rPr>
              <a:t>Liskov</a:t>
            </a:r>
            <a:r>
              <a:rPr lang="en-US" b="1" dirty="0">
                <a:solidFill>
                  <a:schemeClr val="bg1"/>
                </a:solidFill>
              </a:rPr>
              <a:t>, who first described the principle in 1988.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“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Subtypes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must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be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substitable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for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their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base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types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”</a:t>
            </a:r>
            <a:endParaRPr lang="en-US" sz="2400" i="1" dirty="0">
              <a:solidFill>
                <a:schemeClr val="bg1"/>
              </a:solidFill>
              <a:sym typeface="Nunito Sans" panose="000005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0" y="1186103"/>
            <a:ext cx="4264615" cy="32017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9;p28"/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is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LSP?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0" name="Google Shape;118;p28"/>
          <p:cNvSpPr txBox="1"/>
          <p:nvPr/>
        </p:nvSpPr>
        <p:spPr>
          <a:xfrm>
            <a:off x="226338" y="1186103"/>
            <a:ext cx="429961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Always for inheritance we read and use the IS-A to describe child classes.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b="1" dirty="0">
                <a:solidFill>
                  <a:schemeClr val="bg1"/>
                </a:solidFill>
              </a:rPr>
              <a:t>LSP </a:t>
            </a:r>
            <a:r>
              <a:rPr lang="es-CO" b="1" dirty="0" err="1">
                <a:solidFill>
                  <a:schemeClr val="bg1"/>
                </a:solidFill>
              </a:rPr>
              <a:t>suggest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that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we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should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replace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this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with</a:t>
            </a:r>
            <a:r>
              <a:rPr lang="es-CO" b="1" dirty="0">
                <a:solidFill>
                  <a:schemeClr val="bg1"/>
                </a:solidFill>
              </a:rPr>
              <a:t> IS-SUBSTITABLE-FOR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 panose="00000500000000000000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Also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,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frequently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uses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unit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test to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specify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expected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behaviour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of a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method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or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 panose="00000500000000000000"/>
              </a:rPr>
              <a:t>class</a:t>
            </a:r>
            <a:r>
              <a:rPr lang="es-CO" sz="2400" b="1" i="1" dirty="0">
                <a:solidFill>
                  <a:schemeClr val="bg1"/>
                </a:solidFill>
                <a:sym typeface="Nunito Sans" panose="00000500000000000000"/>
              </a:rPr>
              <a:t>.</a:t>
            </a:r>
            <a:endParaRPr lang="es-CO" sz="2400" b="1" i="1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0840" y="1401203"/>
            <a:ext cx="272061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bg1"/>
                </a:solidFill>
              </a:rPr>
              <a:t>foreach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var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in </a:t>
            </a:r>
            <a:r>
              <a:rPr lang="es-CO" dirty="0" err="1">
                <a:solidFill>
                  <a:schemeClr val="bg1"/>
                </a:solidFill>
              </a:rPr>
              <a:t>Employees</a:t>
            </a:r>
            <a:r>
              <a:rPr lang="es-CO" dirty="0">
                <a:solidFill>
                  <a:schemeClr val="bg1"/>
                </a:solidFill>
              </a:rPr>
              <a:t>)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{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</a:t>
            </a:r>
            <a:r>
              <a:rPr lang="es-CO" dirty="0" err="1">
                <a:solidFill>
                  <a:schemeClr val="bg1"/>
                </a:solidFill>
              </a:rPr>
              <a:t>if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is</a:t>
            </a:r>
            <a:r>
              <a:rPr lang="es-CO" dirty="0">
                <a:solidFill>
                  <a:schemeClr val="bg1"/>
                </a:solidFill>
              </a:rPr>
              <a:t> Manager)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{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    ……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 }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</a:t>
            </a:r>
            <a:r>
              <a:rPr lang="es-CO" dirty="0" err="1">
                <a:solidFill>
                  <a:schemeClr val="bg1"/>
                </a:solidFill>
              </a:rPr>
              <a:t>if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is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External</a:t>
            </a:r>
            <a:r>
              <a:rPr lang="es-CO" dirty="0">
                <a:solidFill>
                  <a:schemeClr val="bg1"/>
                </a:solidFill>
              </a:rPr>
              <a:t>)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{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    ……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Interface Segregai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</a:t>
            </a:r>
            <a:endParaRPr lang="en-US"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chemeClr val="bg1"/>
                </a:solidFill>
              </a:rPr>
              <a:t>interface-segregation principle</a:t>
            </a:r>
            <a:r>
              <a:rPr lang="en-US" dirty="0">
                <a:solidFill>
                  <a:schemeClr val="bg1"/>
                </a:solidFill>
              </a:rPr>
              <a:t> (</a:t>
            </a:r>
            <a:r>
              <a:rPr lang="en-US" b="1" dirty="0">
                <a:solidFill>
                  <a:schemeClr val="bg1"/>
                </a:solidFill>
              </a:rPr>
              <a:t>ISP</a:t>
            </a:r>
            <a:r>
              <a:rPr lang="en-US" dirty="0">
                <a:solidFill>
                  <a:schemeClr val="bg1"/>
                </a:solidFill>
              </a:rPr>
              <a:t>) states that no client should be forced to depend on methods it does not use.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Correct abstraction is the key to Interface Segregation Principle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Keep cohesion 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It’s important  to kwon the business domain </a:t>
            </a: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This principle is easy to violate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" name="Picture 4" descr="Resultado de imagen para sad emoj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78" y="3710085"/>
            <a:ext cx="1085072" cy="10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interface segregation princ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755586"/>
            <a:ext cx="4241348" cy="424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" name="Picture 2" descr="Image result for abstraction everywhere mem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8" y="98515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3" y="1942411"/>
            <a:ext cx="4130971" cy="22764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18;p28"/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946" y="2162174"/>
            <a:ext cx="540067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8;p28"/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313" y="1773345"/>
            <a:ext cx="6112669" cy="281957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18;p28"/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299" y="1493044"/>
            <a:ext cx="7625076" cy="32694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altLang="en-US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Dependency Inversion</a:t>
            </a:r>
            <a:endParaRPr lang="es-CO" altLang="en-US"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357505" y="1492885"/>
            <a:ext cx="4947920" cy="295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s-CO" altLang="en-US" b="1" dirty="0">
                <a:solidFill>
                  <a:schemeClr val="bg1"/>
                </a:solidFill>
              </a:rPr>
              <a:t>DIP S</a:t>
            </a:r>
            <a:r>
              <a:rPr lang="en-US" b="1" dirty="0">
                <a:solidFill>
                  <a:schemeClr val="bg1"/>
                </a:solidFill>
              </a:rPr>
              <a:t>tates:  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High level modules should not depend upon low level modules. Both should depend upon abstractions.</a:t>
            </a: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Abstractions should not depend upon details. Details should depend upon abstractions.</a:t>
            </a: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indent="0" algn="just">
              <a:buClr>
                <a:srgbClr val="FFFFFF"/>
              </a:buClr>
              <a:buSzPts val="1300"/>
              <a:buFont typeface="Arial" panose="020B0604020202020204" pitchFamily="34" charset="0"/>
              <a:buNone/>
            </a:pPr>
            <a:r>
              <a:rPr lang="es-CO" altLang="en-US" b="1" dirty="0">
                <a:solidFill>
                  <a:schemeClr val="bg1"/>
                </a:solidFill>
              </a:rPr>
              <a:t>By Robert C. Martin 1995</a:t>
            </a:r>
            <a:endParaRPr lang="es-CO" alt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Dependency Inversion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0" y="1068070"/>
            <a:ext cx="1855470" cy="2244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439660" y="2379980"/>
            <a:ext cx="145161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Single Responsibility Principle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2000" b="1" dirty="0">
                <a:solidFill>
                  <a:srgbClr val="C1D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Normal Implementation (Not good)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b="34637"/>
          <a:stretch>
            <a:fillRect/>
          </a:stretch>
        </p:blipFill>
        <p:spPr>
          <a:xfrm>
            <a:off x="2641600" y="824230"/>
            <a:ext cx="6092825" cy="1743075"/>
          </a:xfrm>
          <a:prstGeom prst="rect">
            <a:avLst/>
          </a:prstGeom>
        </p:spPr>
      </p:pic>
      <p:sp>
        <p:nvSpPr>
          <p:cNvPr id="5" name="Google Shape;118;p28"/>
          <p:cNvSpPr txBox="1"/>
          <p:nvPr/>
        </p:nvSpPr>
        <p:spPr>
          <a:xfrm>
            <a:off x="357505" y="2450465"/>
            <a:ext cx="7706995" cy="243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46050" lvl="0" algn="just">
              <a:buClr>
                <a:srgbClr val="FFFFFF"/>
              </a:buClr>
              <a:buSzPts val="1300"/>
            </a:pPr>
            <a:r>
              <a:rPr lang="es-CO" b="1" dirty="0">
                <a:solidFill>
                  <a:schemeClr val="bg1"/>
                </a:solidFill>
              </a:rPr>
              <a:t>Some issues: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s-CO" altLang="en-US" b="1" dirty="0">
                <a:solidFill>
                  <a:schemeClr val="bg1"/>
                </a:solidFill>
              </a:rPr>
              <a:t>The classes are strongly coupled. If now I want to store the data in an Oracle or MySQL database I have to modify the code of the Logic class. it means I am forced to make changes in an important and stable class, Logic, because of a modification in a less stable, the way of storing that data.</a:t>
            </a:r>
            <a:endParaRPr lang="es-CO" alt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s-CO" altLang="en-US" b="1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s-CO" altLang="en-US" b="1" dirty="0">
                <a:solidFill>
                  <a:schemeClr val="bg1"/>
                </a:solidFill>
              </a:rPr>
              <a:t>Difficulty to test. I can not easily test the 'operation' method of the 'Logic' class without using the database.</a:t>
            </a:r>
            <a:endParaRPr lang="es-CO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2000" b="1" dirty="0">
                <a:solidFill>
                  <a:srgbClr val="C1D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Good Implementation 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18;p28"/>
          <p:cNvSpPr txBox="1"/>
          <p:nvPr/>
        </p:nvSpPr>
        <p:spPr>
          <a:xfrm>
            <a:off x="357505" y="2450465"/>
            <a:ext cx="7706995" cy="243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46050" lvl="0" algn="just">
              <a:buClr>
                <a:srgbClr val="FFFFFF"/>
              </a:buClr>
              <a:buSzPts val="1300"/>
            </a:pPr>
            <a:endParaRPr lang="es-CO" alt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620" y="943610"/>
            <a:ext cx="6590665" cy="32569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2000" b="1" dirty="0">
                <a:solidFill>
                  <a:srgbClr val="C1D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Improve Implementation 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18;p28"/>
          <p:cNvSpPr txBox="1"/>
          <p:nvPr/>
        </p:nvSpPr>
        <p:spPr>
          <a:xfrm>
            <a:off x="357505" y="2450465"/>
            <a:ext cx="7706995" cy="243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46050" lvl="0" algn="just">
              <a:buClr>
                <a:srgbClr val="FFFFFF"/>
              </a:buClr>
              <a:buSzPts val="1300"/>
            </a:pPr>
            <a:endParaRPr lang="es-CO" alt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828675"/>
            <a:ext cx="7543165" cy="3485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Every module or class should have one, and only one responsibility in the software.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This responsibility should be fully encapsulated. 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When you have more than one responsibility in a class, it will generate a coupled code in your application.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Use simple naming, long function names imply that there is something fishy.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Big is bad, small is good…. </a:t>
            </a:r>
            <a:endParaRPr sz="12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40" y="824158"/>
            <a:ext cx="5014910" cy="4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Single Responsibility Principl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Low coupling.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When it’s necessary to change a class, this will not impact any other classes.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Maintainable software.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If your class implements multiple responsibilities, they are no longer independent of each other. With this principle you avoid it. 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Save time doing a refactor. if you have a coupled code and it’s necessary to do a big change,  it will be necessary to test all the app again.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9"/>
          <p:cNvSpPr txBox="1"/>
          <p:nvPr/>
        </p:nvSpPr>
        <p:spPr>
          <a:xfrm>
            <a:off x="4274700" y="4369650"/>
            <a:ext cx="486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 is the responsibility of your class/component/?</a:t>
            </a:r>
            <a:endParaRPr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798775" y="928900"/>
            <a:ext cx="38493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Classes that have only one responsibility are much easier to explain, understand and implement than the ones that provide a solution for everything.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Writing tests for code with single responsibility is easier.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7" name="Google Shape;139;p30"/>
          <p:cNvSpPr txBox="1"/>
          <p:nvPr/>
        </p:nvSpPr>
        <p:spPr>
          <a:xfrm>
            <a:off x="-5" y="81791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Single Responsibility Principle -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1077075" y="1606800"/>
            <a:ext cx="1955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Class User {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lvl="0" algn="just"/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Public Id;</a:t>
            </a: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Public Name;</a:t>
            </a:r>
            <a:endParaRPr lang="en-GB"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</a:t>
            </a: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Public Age;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Public Email;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ValidateEmail();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ValidateUser();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SaveUser();</a:t>
            </a:r>
            <a:endParaRPr sz="1300" dirty="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}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Single Responsibility Principle - Examples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30"/>
          <p:cNvSpPr txBox="1"/>
          <p:nvPr/>
        </p:nvSpPr>
        <p:spPr>
          <a:xfrm>
            <a:off x="4307125" y="1507950"/>
            <a:ext cx="40785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IEmailValidator {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Validate (string email);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};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IUserValidator 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// Business Rules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Validate (User userInfo);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};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IUserCreateService 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{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// The strategy to save the user can be changed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 Save (User userInfo);</a:t>
            </a:r>
            <a:endParaRPr sz="1300">
              <a:solidFill>
                <a:schemeClr val="lt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};</a:t>
            </a:r>
            <a:endParaRPr sz="130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729900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i="1">
                <a:solidFill>
                  <a:srgbClr val="FF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Wrong Practice</a:t>
            </a:r>
            <a:endParaRPr sz="1300" i="1">
              <a:solidFill>
                <a:srgbClr val="FF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473225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i="1">
                <a:solidFill>
                  <a:srgbClr val="00FF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Implement SRP</a:t>
            </a:r>
            <a:endParaRPr sz="1300" i="1">
              <a:solidFill>
                <a:srgbClr val="00FF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Open/Closed Principle</a:t>
            </a:r>
            <a:endParaRPr lang="en-US"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85725" y="948725"/>
            <a:ext cx="4700587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50" name="Picture 2" descr="Resultado de imagen para open closed princip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3" y="71595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4" y="948725"/>
            <a:ext cx="4471990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 panose="00000500000000000000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Open/Closed</a:t>
            </a:r>
            <a:r>
              <a:rPr lang="en-GB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50" name="Picture 2" descr="Resultado de imagen para open closed princip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esultado de imagen para sad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33" y="3119602"/>
            <a:ext cx="1519251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/>
          <p:cNvSpPr/>
          <p:nvPr/>
        </p:nvSpPr>
        <p:spPr>
          <a:xfrm>
            <a:off x="310752" y="1410411"/>
            <a:ext cx="4250532" cy="1873712"/>
          </a:xfrm>
          <a:prstGeom prst="cloudCallout">
            <a:avLst>
              <a:gd name="adj1" fmla="val 20533"/>
              <a:gd name="adj2" fmla="val 68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 generates coupling issues, if the subclasses depends on details of the superclass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6407</Words>
  <Application>WPS Presentation</Application>
  <PresentationFormat>On-screen Show (16:9)</PresentationFormat>
  <Paragraphs>247</Paragraphs>
  <Slides>32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SimSun</vt:lpstr>
      <vt:lpstr>Wingdings</vt:lpstr>
      <vt:lpstr>Arial</vt:lpstr>
      <vt:lpstr>Roboto Condensed</vt:lpstr>
      <vt:lpstr>Dosis</vt:lpstr>
      <vt:lpstr>Calibri</vt:lpstr>
      <vt:lpstr>Montserrat</vt:lpstr>
      <vt:lpstr>Nunito Sans</vt:lpstr>
      <vt:lpstr>Droid Sans</vt:lpstr>
      <vt:lpstr>Segoe Print</vt:lpstr>
      <vt:lpstr>Microsoft YaHei</vt:lpstr>
      <vt:lpstr/>
      <vt:lpstr>Arial Unicode MS</vt:lpstr>
      <vt:lpstr>Simple Light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j.henao</cp:lastModifiedBy>
  <cp:revision>32</cp:revision>
  <dcterms:created xsi:type="dcterms:W3CDTF">2019-03-20T14:42:27Z</dcterms:created>
  <dcterms:modified xsi:type="dcterms:W3CDTF">2019-03-21T03:00:27Z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