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93" r:id="rId6"/>
    <p:sldId id="264" r:id="rId7"/>
    <p:sldId id="265" r:id="rId8"/>
    <p:sldId id="273" r:id="rId9"/>
    <p:sldId id="274" r:id="rId10"/>
    <p:sldId id="275" r:id="rId11"/>
    <p:sldId id="276" r:id="rId12"/>
    <p:sldId id="277" r:id="rId13"/>
    <p:sldId id="283" r:id="rId14"/>
    <p:sldId id="285" r:id="rId15"/>
    <p:sldId id="286" r:id="rId16"/>
    <p:sldId id="292" r:id="rId17"/>
    <p:sldId id="291" r:id="rId18"/>
    <p:sldId id="288" r:id="rId19"/>
    <p:sldId id="290" r:id="rId20"/>
    <p:sldId id="296" r:id="rId21"/>
    <p:sldId id="297" r:id="rId22"/>
    <p:sldId id="294" r:id="rId23"/>
    <p:sldId id="29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90" d="100"/>
          <a:sy n="90"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600200"/>
            <a:ext cx="8229240" cy="496728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factory.com/net/facade-design-pattern"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Google Shape;111;p27"/>
          <p:cNvPicPr/>
          <p:nvPr/>
        </p:nvPicPr>
        <p:blipFill>
          <a:blip r:embed="rId2"/>
          <a:stretch/>
        </p:blipFill>
        <p:spPr>
          <a:xfrm>
            <a:off x="0" y="0"/>
            <a:ext cx="9143640" cy="5143320"/>
          </a:xfrm>
          <a:prstGeom prst="rect">
            <a:avLst/>
          </a:prstGeom>
          <a:ln>
            <a:noFill/>
          </a:ln>
        </p:spPr>
      </p:pic>
      <p:sp>
        <p:nvSpPr>
          <p:cNvPr id="78" name="CustomShape 1"/>
          <p:cNvSpPr/>
          <p:nvPr/>
        </p:nvSpPr>
        <p:spPr>
          <a:xfrm>
            <a:off x="4423144" y="1213920"/>
            <a:ext cx="4400456"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ea typeface="Droid Sans"/>
              </a:rPr>
              <a:t>Design Patterns</a:t>
            </a:r>
            <a:endParaRPr lang="en-US" sz="3400" b="0" strike="noStrike" spc="-1" dirty="0"/>
          </a:p>
          <a:p>
            <a:pPr algn="r">
              <a:lnSpc>
                <a:spcPct val="100000"/>
              </a:lnSpc>
            </a:pPr>
            <a:r>
              <a:rPr lang="en-US" sz="1400" b="0" i="1" strike="noStrike" spc="-1" dirty="0">
                <a:solidFill>
                  <a:srgbClr val="FFFFFF"/>
                </a:solidFill>
                <a:ea typeface="Montserrat"/>
              </a:rPr>
              <a:t>Solutions to common problems in Software Design</a:t>
            </a:r>
            <a:endParaRPr lang="en-US" sz="14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Diagram of Sequence</a:t>
            </a:r>
          </a:p>
        </p:txBody>
      </p:sp>
      <p:pic>
        <p:nvPicPr>
          <p:cNvPr id="142" name="Picture 2"/>
          <p:cNvPicPr/>
          <p:nvPr/>
        </p:nvPicPr>
        <p:blipFill>
          <a:blip r:embed="rId2"/>
          <a:stretch/>
        </p:blipFill>
        <p:spPr>
          <a:xfrm>
            <a:off x="393405" y="1252800"/>
            <a:ext cx="4784524" cy="3080160"/>
          </a:xfrm>
          <a:prstGeom prst="rect">
            <a:avLst/>
          </a:prstGeom>
          <a:ln/>
        </p:spPr>
        <p:style>
          <a:lnRef idx="2">
            <a:schemeClr val="accent3"/>
          </a:lnRef>
          <a:fillRef idx="1">
            <a:schemeClr val="lt1"/>
          </a:fillRef>
          <a:effectRef idx="0">
            <a:schemeClr val="accent3"/>
          </a:effectRef>
          <a:fontRef idx="minor">
            <a:schemeClr val="dk1"/>
          </a:fontRef>
        </p:style>
      </p:pic>
      <p:sp>
        <p:nvSpPr>
          <p:cNvPr id="143" name="CustomShape 3"/>
          <p:cNvSpPr/>
          <p:nvPr/>
        </p:nvSpPr>
        <p:spPr>
          <a:xfrm>
            <a:off x="5568840" y="1186920"/>
            <a:ext cx="3475800" cy="3146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Client</a:t>
            </a:r>
            <a:r>
              <a:rPr lang="en-US" sz="1400" b="0" strike="noStrike" spc="-1" dirty="0">
                <a:solidFill>
                  <a:srgbClr val="FFFFFF"/>
                </a:solidFill>
                <a:ea typeface="Nunito Sans"/>
              </a:rPr>
              <a:t> invokes the Adapter with generic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generic parameters into specific </a:t>
            </a:r>
            <a:r>
              <a:rPr lang="en-US" sz="1400" b="0" strike="noStrike" spc="-1" dirty="0" err="1">
                <a:solidFill>
                  <a:srgbClr val="FFFFFF"/>
                </a:solidFill>
                <a:ea typeface="Nunito Sans"/>
              </a:rPr>
              <a:t>Adaptee</a:t>
            </a:r>
            <a:r>
              <a:rPr lang="en-US" sz="1400" b="0" strike="noStrike" spc="-1" dirty="0">
                <a:solidFill>
                  <a:srgbClr val="FFFFFF"/>
                </a:solidFill>
                <a:ea typeface="Nunito Sans"/>
              </a:rPr>
              <a:t>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invokes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err="1">
                <a:solidFill>
                  <a:srgbClr val="FF0000"/>
                </a:solidFill>
                <a:ea typeface="Nunito Sans"/>
              </a:rPr>
              <a:t>Adaptee</a:t>
            </a:r>
            <a:r>
              <a:rPr lang="en-US" sz="1400" b="0" strike="noStrike" spc="-1" dirty="0">
                <a:solidFill>
                  <a:srgbClr val="FF0000"/>
                </a:solidFill>
                <a:ea typeface="Nunito Sans"/>
              </a:rPr>
              <a:t> </a:t>
            </a:r>
            <a:r>
              <a:rPr lang="en-US" sz="1400" b="0" strike="noStrike" spc="-1" dirty="0">
                <a:solidFill>
                  <a:srgbClr val="FFFFFF"/>
                </a:solidFill>
                <a:ea typeface="Nunito Sans"/>
              </a:rPr>
              <a:t>responds.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response of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 to a generic response for the Client.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responds to the Client with a generic response.</a:t>
            </a:r>
            <a:endParaRPr lang="en-US" sz="1400" b="0" strike="noStrike" spc="-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818580" y="216360"/>
            <a:ext cx="7293166"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Sample</a:t>
            </a:r>
          </a:p>
        </p:txBody>
      </p:sp>
      <p:pic>
        <p:nvPicPr>
          <p:cNvPr id="146" name="Picture 3"/>
          <p:cNvPicPr/>
          <p:nvPr/>
        </p:nvPicPr>
        <p:blipFill>
          <a:blip r:embed="rId2"/>
          <a:stretch/>
        </p:blipFill>
        <p:spPr>
          <a:xfrm>
            <a:off x="2024927" y="768600"/>
            <a:ext cx="4880472" cy="391085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Chain of </a:t>
            </a:r>
            <a:r>
              <a:rPr lang="en-US" sz="3400" spc="-1" dirty="0" err="1">
                <a:solidFill>
                  <a:srgbClr val="96B51A"/>
                </a:solidFill>
              </a:rPr>
              <a:t>Responsability</a:t>
            </a:r>
            <a:r>
              <a:rPr lang="en-US" sz="3400" spc="-1" dirty="0">
                <a:solidFill>
                  <a:srgbClr val="96B51A"/>
                </a:solidFill>
              </a:rPr>
              <a:t> Pattern</a:t>
            </a:r>
          </a:p>
        </p:txBody>
      </p:sp>
    </p:spTree>
    <p:extLst>
      <p:ext uri="{BB962C8B-B14F-4D97-AF65-F5344CB8AC3E}">
        <p14:creationId xmlns:p14="http://schemas.microsoft.com/office/powerpoint/2010/main" val="309407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What is it?</a:t>
            </a:r>
          </a:p>
        </p:txBody>
      </p:sp>
      <p:sp>
        <p:nvSpPr>
          <p:cNvPr id="3" name="Text Placeholder 2">
            <a:extLst>
              <a:ext uri="{FF2B5EF4-FFF2-40B4-BE49-F238E27FC236}">
                <a16:creationId xmlns:a16="http://schemas.microsoft.com/office/drawing/2014/main" id="{41983E12-E49A-444A-AD9E-56873E5A061B}"/>
              </a:ext>
            </a:extLst>
          </p:cNvPr>
          <p:cNvSpPr>
            <a:spLocks noGrp="1"/>
          </p:cNvSpPr>
          <p:nvPr>
            <p:ph type="body"/>
          </p:nvPr>
        </p:nvSpPr>
        <p:spPr>
          <a:xfrm>
            <a:off x="141361" y="738222"/>
            <a:ext cx="4666309" cy="2205318"/>
          </a:xfrm>
        </p:spPr>
        <p:txBody>
          <a:bodyPr>
            <a:normAutofit/>
          </a:bodyPr>
          <a:lstStyle/>
          <a:p>
            <a:pPr marL="0" indent="0" algn="just">
              <a:buNone/>
            </a:pPr>
            <a:r>
              <a:rPr lang="en-US" sz="1400" dirty="0">
                <a:solidFill>
                  <a:schemeClr val="bg1"/>
                </a:solidFill>
              </a:rPr>
              <a:t>Allows an object to send a command without knowing what object will receive and handle it. The request is sent from one object to another making them parts of a chain and each object in this chain can handle the command, pass it on or do both.</a:t>
            </a:r>
          </a:p>
        </p:txBody>
      </p:sp>
      <p:pic>
        <p:nvPicPr>
          <p:cNvPr id="1026" name="Picture 2" descr="Image result for chain of responsibility design pattern">
            <a:extLst>
              <a:ext uri="{FF2B5EF4-FFF2-40B4-BE49-F238E27FC236}">
                <a16:creationId xmlns:a16="http://schemas.microsoft.com/office/drawing/2014/main" id="{06BD5FB7-6FDE-4182-BCB7-77C9FA2EE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33" y="2860159"/>
            <a:ext cx="3016799" cy="188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807EC24-CE42-4C5A-B9E5-6BC758C4A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405" y="1469091"/>
            <a:ext cx="3920565" cy="2205318"/>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86462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739211"/>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Reduce coupling </a:t>
            </a:r>
          </a:p>
          <a:p>
            <a:pPr marL="800100" lvl="1" indent="-342900" algn="just">
              <a:buFont typeface="Arial" panose="020B0604020202020204" pitchFamily="34" charset="0"/>
              <a:buChar char="•"/>
            </a:pPr>
            <a:r>
              <a:rPr lang="en-US" sz="1400" dirty="0">
                <a:solidFill>
                  <a:schemeClr val="bg1"/>
                </a:solidFill>
              </a:rPr>
              <a:t>avoids attaching the sender of a request to its receiver, giving this way other objects the possibility of handling the request too.</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Object doesn’t need to know the chain structure </a:t>
            </a:r>
          </a:p>
          <a:p>
            <a:pPr marL="800100" lvl="1" indent="-342900" algn="just">
              <a:buFont typeface="Arial" panose="020B0604020202020204" pitchFamily="34" charset="0"/>
              <a:buChar char="•"/>
            </a:pPr>
            <a:r>
              <a:rPr lang="en-US" sz="1400" dirty="0">
                <a:solidFill>
                  <a:schemeClr val="bg1"/>
                </a:solidFill>
              </a:rPr>
              <a:t>The objects become parts of a chain and the request is sent from one object to another across the chain until one of the objects will handle it.</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Enhance flexibility of object assigned duties (add, change or remove responsibilities throw the chain</a:t>
            </a:r>
            <a:r>
              <a:rPr lang="en-US" dirty="0">
                <a:solidFill>
                  <a:schemeClr val="bg1"/>
                </a:solidFill>
              </a:rPr>
              <a:t>) </a:t>
            </a:r>
            <a:endParaRPr lang="en-US" dirty="0"/>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24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05634" y="1149724"/>
            <a:ext cx="5920737" cy="2760612"/>
          </a:xfrm>
          <a:prstGeom prst="rect">
            <a:avLst/>
          </a:prstGeom>
          <a:noFill/>
        </p:spPr>
        <p:txBody>
          <a:bodyPr wrap="square" rtlCol="0">
            <a:spAutoFit/>
          </a:bodyPr>
          <a:lstStyle/>
          <a:p>
            <a:pPr algn="just"/>
            <a:r>
              <a:rPr lang="en-US" sz="1400" dirty="0">
                <a:solidFill>
                  <a:schemeClr val="bg1"/>
                </a:solidFill>
              </a:rPr>
              <a:t>Disadvantage:</a:t>
            </a:r>
          </a:p>
          <a:p>
            <a:pPr marL="742950" lvl="1" indent="-285750" algn="just">
              <a:buFont typeface="Arial" panose="020B0604020202020204" pitchFamily="34" charset="0"/>
              <a:buChar char="•"/>
            </a:pPr>
            <a:r>
              <a:rPr lang="en-US" sz="1400" dirty="0">
                <a:solidFill>
                  <a:schemeClr val="bg1"/>
                </a:solidFill>
              </a:rPr>
              <a:t>Easy to broke: if the developer doesn’t call the next handler the request can be lost on the way. (the execution is handled by subclasses instead of the super class)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 requests may end up unhandled due to the wrong implementation of concrete handler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Performance can be affected</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Debugging is not easy to do because the implementation may cause cycle calls</a:t>
            </a:r>
          </a:p>
        </p:txBody>
      </p:sp>
    </p:spTree>
    <p:extLst>
      <p:ext uri="{BB962C8B-B14F-4D97-AF65-F5344CB8AC3E}">
        <p14:creationId xmlns:p14="http://schemas.microsoft.com/office/powerpoint/2010/main" val="9811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sp>
        <p:nvSpPr>
          <p:cNvPr id="2" name="TextBox 1">
            <a:extLst>
              <a:ext uri="{FF2B5EF4-FFF2-40B4-BE49-F238E27FC236}">
                <a16:creationId xmlns:a16="http://schemas.microsoft.com/office/drawing/2014/main" id="{AA0A5C92-09F4-49B1-8318-95D3B3487FE8}"/>
              </a:ext>
            </a:extLst>
          </p:cNvPr>
          <p:cNvSpPr txBox="1"/>
          <p:nvPr/>
        </p:nvSpPr>
        <p:spPr>
          <a:xfrm>
            <a:off x="254520" y="1048372"/>
            <a:ext cx="5869833"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Decouple a request’s sender and receiver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Multiple objects, determined at runtime, are candidates to handle a request</a:t>
            </a:r>
          </a:p>
          <a:p>
            <a:pPr marL="742950" lvl="1" indent="-285750" algn="just">
              <a:buFont typeface="Arial" panose="020B0604020202020204" pitchFamily="34" charset="0"/>
              <a:buChar char="•"/>
            </a:pPr>
            <a:r>
              <a:rPr lang="en-US" sz="1400" dirty="0">
                <a:solidFill>
                  <a:schemeClr val="bg1"/>
                </a:solidFill>
              </a:rPr>
              <a:t>The handler is not known in advance</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specify handlers is not necessary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object can be handle by one or more requests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It’s wished that the request is addressed to a group of objects without explicitly specifying its receiver</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Tree>
    <p:extLst>
      <p:ext uri="{BB962C8B-B14F-4D97-AF65-F5344CB8AC3E}">
        <p14:creationId xmlns:p14="http://schemas.microsoft.com/office/powerpoint/2010/main" val="144052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 Diagram</a:t>
            </a:r>
          </a:p>
        </p:txBody>
      </p:sp>
      <p:pic>
        <p:nvPicPr>
          <p:cNvPr id="3" name="Picture 2" descr="A screenshot of a cell phone&#10;&#10;Description automatically generated">
            <a:extLst>
              <a:ext uri="{FF2B5EF4-FFF2-40B4-BE49-F238E27FC236}">
                <a16:creationId xmlns:a16="http://schemas.microsoft.com/office/drawing/2014/main" id="{3D15289E-E304-47ED-B308-13690852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06" y="1036544"/>
            <a:ext cx="6527987" cy="3232098"/>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7867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Chain of Responsibility + Nullable</a:t>
            </a:r>
          </a:p>
        </p:txBody>
      </p:sp>
      <p:pic>
        <p:nvPicPr>
          <p:cNvPr id="3" name="Picture 2" descr="A screenshot of a cell phone&#10;&#10;Description automatically generated">
            <a:extLst>
              <a:ext uri="{FF2B5EF4-FFF2-40B4-BE49-F238E27FC236}">
                <a16:creationId xmlns:a16="http://schemas.microsoft.com/office/drawing/2014/main" id="{1341B67E-B4F9-410A-AD20-4A9A84E7C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 y="1313125"/>
            <a:ext cx="7478669" cy="251725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44873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Singleton Patterns</a:t>
            </a:r>
          </a:p>
        </p:txBody>
      </p:sp>
    </p:spTree>
    <p:extLst>
      <p:ext uri="{BB962C8B-B14F-4D97-AF65-F5344CB8AC3E}">
        <p14:creationId xmlns:p14="http://schemas.microsoft.com/office/powerpoint/2010/main" val="423733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0" name="CustomShape 2"/>
          <p:cNvSpPr/>
          <p:nvPr/>
        </p:nvSpPr>
        <p:spPr>
          <a:xfrm rot="10800000" flipV="1">
            <a:off x="1323561" y="219240"/>
            <a:ext cx="606492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sym typeface="Arial" panose="020B0604020202020204"/>
              </a:rPr>
              <a:t>Types of Design Patterns</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1" name="Picture 2"/>
          <p:cNvPicPr/>
          <p:nvPr/>
        </p:nvPicPr>
        <p:blipFill>
          <a:blip r:embed="rId2"/>
          <a:srcRect b="13215"/>
          <a:stretch/>
        </p:blipFill>
        <p:spPr>
          <a:xfrm>
            <a:off x="1051560" y="1391040"/>
            <a:ext cx="6864840" cy="2555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Singleton</a:t>
            </a:r>
          </a:p>
        </p:txBody>
      </p:sp>
      <p:pic>
        <p:nvPicPr>
          <p:cNvPr id="1026" name="Picture 2" descr="Resultado de imagen para class diagram singleton">
            <a:extLst>
              <a:ext uri="{FF2B5EF4-FFF2-40B4-BE49-F238E27FC236}">
                <a16:creationId xmlns:a16="http://schemas.microsoft.com/office/drawing/2014/main" id="{B407673B-35C8-478A-9CA0-0C2569C2D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820" y="1257120"/>
            <a:ext cx="3738471" cy="2803853"/>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
        <p:nvSpPr>
          <p:cNvPr id="2" name="Rectangle 1">
            <a:extLst>
              <a:ext uri="{FF2B5EF4-FFF2-40B4-BE49-F238E27FC236}">
                <a16:creationId xmlns:a16="http://schemas.microsoft.com/office/drawing/2014/main" id="{F404DF54-EEB0-4040-B37C-2D9D0F0CDD45}"/>
              </a:ext>
            </a:extLst>
          </p:cNvPr>
          <p:cNvSpPr/>
          <p:nvPr/>
        </p:nvSpPr>
        <p:spPr>
          <a:xfrm>
            <a:off x="441297" y="2200660"/>
            <a:ext cx="3301364" cy="738664"/>
          </a:xfrm>
          <a:prstGeom prst="rect">
            <a:avLst/>
          </a:prstGeom>
        </p:spPr>
        <p:txBody>
          <a:bodyPr wrap="square">
            <a:spAutoFit/>
          </a:bodyPr>
          <a:lstStyle/>
          <a:p>
            <a:pPr algn="just"/>
            <a:r>
              <a:rPr lang="es-CO" sz="1400" dirty="0" err="1">
                <a:solidFill>
                  <a:schemeClr val="bg1"/>
                </a:solidFill>
              </a:rPr>
              <a:t>Restricts</a:t>
            </a:r>
            <a:r>
              <a:rPr lang="es-CO" sz="1400" dirty="0">
                <a:solidFill>
                  <a:schemeClr val="bg1"/>
                </a:solidFill>
              </a:rPr>
              <a:t> </a:t>
            </a:r>
            <a:r>
              <a:rPr lang="es-CO" sz="1400" dirty="0" err="1">
                <a:solidFill>
                  <a:schemeClr val="bg1"/>
                </a:solidFill>
              </a:rPr>
              <a:t>instantiation</a:t>
            </a:r>
            <a:r>
              <a:rPr lang="es-CO" sz="1400" dirty="0">
                <a:solidFill>
                  <a:schemeClr val="bg1"/>
                </a:solidFill>
              </a:rPr>
              <a:t> </a:t>
            </a:r>
            <a:r>
              <a:rPr lang="es-CO" sz="1400" dirty="0" err="1">
                <a:solidFill>
                  <a:schemeClr val="bg1"/>
                </a:solidFill>
              </a:rPr>
              <a:t>of</a:t>
            </a:r>
            <a:r>
              <a:rPr lang="es-CO" sz="1400" dirty="0">
                <a:solidFill>
                  <a:schemeClr val="bg1"/>
                </a:solidFill>
              </a:rPr>
              <a:t> a </a:t>
            </a:r>
            <a:r>
              <a:rPr lang="es-CO" sz="1400" dirty="0" err="1">
                <a:solidFill>
                  <a:schemeClr val="bg1"/>
                </a:solidFill>
              </a:rPr>
              <a:t>class</a:t>
            </a:r>
            <a:r>
              <a:rPr lang="es-CO" sz="1400" dirty="0">
                <a:solidFill>
                  <a:schemeClr val="bg1"/>
                </a:solidFill>
              </a:rPr>
              <a:t> so </a:t>
            </a:r>
            <a:r>
              <a:rPr lang="es-CO" sz="1400" dirty="0" err="1">
                <a:solidFill>
                  <a:schemeClr val="bg1"/>
                </a:solidFill>
              </a:rPr>
              <a:t>that</a:t>
            </a:r>
            <a:r>
              <a:rPr lang="es-CO" sz="1400" dirty="0">
                <a:solidFill>
                  <a:schemeClr val="bg1"/>
                </a:solidFill>
              </a:rPr>
              <a:t> </a:t>
            </a:r>
            <a:r>
              <a:rPr lang="es-CO" sz="1400" dirty="0" err="1">
                <a:solidFill>
                  <a:schemeClr val="bg1"/>
                </a:solidFill>
              </a:rPr>
              <a:t>it</a:t>
            </a:r>
            <a:r>
              <a:rPr lang="es-CO" sz="1400" dirty="0">
                <a:solidFill>
                  <a:schemeClr val="bg1"/>
                </a:solidFill>
              </a:rPr>
              <a:t> </a:t>
            </a:r>
            <a:r>
              <a:rPr lang="es-CO" sz="1400" dirty="0" err="1">
                <a:solidFill>
                  <a:schemeClr val="bg1"/>
                </a:solidFill>
              </a:rPr>
              <a:t>only</a:t>
            </a:r>
            <a:r>
              <a:rPr lang="es-CO" sz="1400" dirty="0">
                <a:solidFill>
                  <a:schemeClr val="bg1"/>
                </a:solidFill>
              </a:rPr>
              <a:t> </a:t>
            </a:r>
            <a:r>
              <a:rPr lang="es-CO" sz="1400" dirty="0" err="1">
                <a:solidFill>
                  <a:schemeClr val="bg1"/>
                </a:solidFill>
              </a:rPr>
              <a:t>creates</a:t>
            </a:r>
            <a:r>
              <a:rPr lang="es-CO" sz="1400" dirty="0">
                <a:solidFill>
                  <a:schemeClr val="bg1"/>
                </a:solidFill>
              </a:rPr>
              <a:t> </a:t>
            </a:r>
            <a:r>
              <a:rPr lang="es-CO" sz="1400" dirty="0" err="1">
                <a:solidFill>
                  <a:schemeClr val="bg1"/>
                </a:solidFill>
              </a:rPr>
              <a:t>one</a:t>
            </a:r>
            <a:r>
              <a:rPr lang="es-CO" sz="1400" dirty="0">
                <a:solidFill>
                  <a:schemeClr val="bg1"/>
                </a:solidFill>
              </a:rPr>
              <a:t> </a:t>
            </a:r>
            <a:r>
              <a:rPr lang="es-CO" sz="1400" dirty="0" err="1">
                <a:solidFill>
                  <a:schemeClr val="bg1"/>
                </a:solidFill>
              </a:rPr>
              <a:t>instance</a:t>
            </a:r>
            <a:r>
              <a:rPr lang="es-CO" sz="1400" dirty="0">
                <a:solidFill>
                  <a:schemeClr val="bg1"/>
                </a:solidFill>
              </a:rPr>
              <a:t> </a:t>
            </a:r>
            <a:r>
              <a:rPr lang="es-CO" sz="1400" dirty="0" err="1">
                <a:solidFill>
                  <a:schemeClr val="bg1"/>
                </a:solidFill>
              </a:rPr>
              <a:t>of</a:t>
            </a:r>
            <a:r>
              <a:rPr lang="es-CO" sz="1400" dirty="0">
                <a:solidFill>
                  <a:schemeClr val="bg1"/>
                </a:solidFill>
              </a:rPr>
              <a:t> </a:t>
            </a:r>
            <a:r>
              <a:rPr lang="es-CO" sz="1400" dirty="0" err="1">
                <a:solidFill>
                  <a:schemeClr val="bg1"/>
                </a:solidFill>
              </a:rPr>
              <a:t>the</a:t>
            </a:r>
            <a:r>
              <a:rPr lang="es-CO" sz="1400" dirty="0">
                <a:solidFill>
                  <a:schemeClr val="bg1"/>
                </a:solidFill>
              </a:rPr>
              <a:t> </a:t>
            </a:r>
            <a:r>
              <a:rPr lang="es-CO" sz="1400" dirty="0" err="1">
                <a:solidFill>
                  <a:schemeClr val="bg1"/>
                </a:solidFill>
              </a:rPr>
              <a:t>class</a:t>
            </a:r>
            <a:r>
              <a:rPr lang="es-CO" sz="1400" dirty="0">
                <a:solidFill>
                  <a:schemeClr val="bg1"/>
                </a:solidFill>
              </a:rPr>
              <a:t> </a:t>
            </a:r>
            <a:r>
              <a:rPr lang="es-CO" sz="1400" dirty="0" err="1">
                <a:solidFill>
                  <a:schemeClr val="bg1"/>
                </a:solidFill>
              </a:rPr>
              <a:t>that</a:t>
            </a:r>
            <a:r>
              <a:rPr lang="es-CO" sz="1400" dirty="0">
                <a:solidFill>
                  <a:schemeClr val="bg1"/>
                </a:solidFill>
              </a:rPr>
              <a:t> </a:t>
            </a:r>
            <a:r>
              <a:rPr lang="es-CO" sz="1400" dirty="0" err="1">
                <a:solidFill>
                  <a:schemeClr val="bg1"/>
                </a:solidFill>
              </a:rPr>
              <a:t>implements</a:t>
            </a:r>
            <a:r>
              <a:rPr lang="es-CO" sz="1400" dirty="0">
                <a:solidFill>
                  <a:schemeClr val="bg1"/>
                </a:solidFill>
              </a:rPr>
              <a:t> </a:t>
            </a:r>
            <a:r>
              <a:rPr lang="es-CO" sz="1400" dirty="0" err="1">
                <a:solidFill>
                  <a:schemeClr val="bg1"/>
                </a:solidFill>
              </a:rPr>
              <a:t>it</a:t>
            </a:r>
            <a:r>
              <a:rPr lang="es-CO" sz="1400" dirty="0">
                <a:solidFill>
                  <a:schemeClr val="bg1"/>
                </a:solidFill>
              </a:rPr>
              <a:t>.</a:t>
            </a:r>
          </a:p>
        </p:txBody>
      </p:sp>
    </p:spTree>
    <p:extLst>
      <p:ext uri="{BB962C8B-B14F-4D97-AF65-F5344CB8AC3E}">
        <p14:creationId xmlns:p14="http://schemas.microsoft.com/office/powerpoint/2010/main" val="293133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CONCLUSIONS</a:t>
            </a:r>
          </a:p>
        </p:txBody>
      </p:sp>
    </p:spTree>
    <p:extLst>
      <p:ext uri="{BB962C8B-B14F-4D97-AF65-F5344CB8AC3E}">
        <p14:creationId xmlns:p14="http://schemas.microsoft.com/office/powerpoint/2010/main" val="261114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endParaRPr lang="en-US" sz="2400" dirty="0">
              <a:solidFill>
                <a:srgbClr val="96B51A"/>
              </a:solidFill>
              <a:cs typeface="Arial" panose="020B0604020202020204"/>
            </a:endParaRPr>
          </a:p>
        </p:txBody>
      </p:sp>
      <p:sp>
        <p:nvSpPr>
          <p:cNvPr id="2" name="TextBox 1">
            <a:extLst>
              <a:ext uri="{FF2B5EF4-FFF2-40B4-BE49-F238E27FC236}">
                <a16:creationId xmlns:a16="http://schemas.microsoft.com/office/drawing/2014/main" id="{AA0A5C92-09F4-49B1-8318-95D3B3487FE8}"/>
              </a:ext>
            </a:extLst>
          </p:cNvPr>
          <p:cNvSpPr txBox="1"/>
          <p:nvPr/>
        </p:nvSpPr>
        <p:spPr>
          <a:xfrm>
            <a:off x="600409" y="1096748"/>
            <a:ext cx="702878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Patterns and SOLID principles are focused on high cohesion and low coupling</a:t>
            </a:r>
          </a:p>
          <a:p>
            <a:pPr marL="285750" indent="-285750" algn="just">
              <a:buFont typeface="Arial" panose="020B0604020202020204" pitchFamily="34" charset="0"/>
              <a:buChar char="•"/>
            </a:pPr>
            <a:r>
              <a:rPr lang="en-US" dirty="0">
                <a:solidFill>
                  <a:schemeClr val="bg1"/>
                </a:solidFill>
              </a:rPr>
              <a:t>Increase maintainability and quality code</a:t>
            </a:r>
          </a:p>
          <a:p>
            <a:pPr marL="285750" indent="-285750" algn="just">
              <a:buFont typeface="Arial" panose="020B0604020202020204" pitchFamily="34" charset="0"/>
              <a:buChar char="•"/>
            </a:pPr>
            <a:r>
              <a:rPr lang="en-US" dirty="0">
                <a:solidFill>
                  <a:schemeClr val="bg1"/>
                </a:solidFill>
              </a:rPr>
              <a:t>You'll better developer</a:t>
            </a:r>
          </a:p>
          <a:p>
            <a:pPr marL="285750" indent="-285750" algn="just">
              <a:buFont typeface="Arial" panose="020B0604020202020204" pitchFamily="34" charset="0"/>
              <a:buChar char="•"/>
            </a:pPr>
            <a:r>
              <a:rPr lang="en-US" dirty="0">
                <a:solidFill>
                  <a:schemeClr val="bg1"/>
                </a:solidFill>
              </a:rPr>
              <a:t>Create code that can be use by more than one module (avoid duplicate code)</a:t>
            </a:r>
          </a:p>
          <a:p>
            <a:pPr marL="285750" indent="-285750" algn="just">
              <a:buFont typeface="Arial" panose="020B0604020202020204" pitchFamily="34" charset="0"/>
              <a:buChar char="•"/>
            </a:pPr>
            <a:r>
              <a:rPr lang="en-US" dirty="0">
                <a:solidFill>
                  <a:schemeClr val="bg1"/>
                </a:solidFill>
              </a:rPr>
              <a:t>Patterns solve common problems</a:t>
            </a:r>
          </a:p>
        </p:txBody>
      </p:sp>
    </p:spTree>
    <p:extLst>
      <p:ext uri="{BB962C8B-B14F-4D97-AF65-F5344CB8AC3E}">
        <p14:creationId xmlns:p14="http://schemas.microsoft.com/office/powerpoint/2010/main" val="52804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2"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3" name="CustomShape 2"/>
          <p:cNvSpPr/>
          <p:nvPr/>
        </p:nvSpPr>
        <p:spPr>
          <a:xfrm rot="10800000" flipV="1">
            <a:off x="-148123" y="1867590"/>
            <a:ext cx="367704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Classification</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4" name="Picture 4"/>
          <p:cNvPicPr/>
          <p:nvPr/>
        </p:nvPicPr>
        <p:blipFill>
          <a:blip r:embed="rId2"/>
          <a:srcRect l="8697" t="18353" r="7085" b="10707"/>
          <a:stretch/>
        </p:blipFill>
        <p:spPr>
          <a:xfrm>
            <a:off x="3124881" y="683670"/>
            <a:ext cx="5258704" cy="3499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11;p27"/>
          <p:cNvPicPr/>
          <p:nvPr/>
        </p:nvPicPr>
        <p:blipFill>
          <a:blip r:embed="rId2"/>
          <a:stretch/>
        </p:blipFill>
        <p:spPr>
          <a:xfrm>
            <a:off x="0" y="0"/>
            <a:ext cx="9143640" cy="5143320"/>
          </a:xfrm>
          <a:prstGeom prst="rect">
            <a:avLst/>
          </a:prstGeom>
          <a:ln>
            <a:noFill/>
          </a:ln>
        </p:spPr>
      </p:pic>
      <p:sp>
        <p:nvSpPr>
          <p:cNvPr id="86" name="CustomShape 1"/>
          <p:cNvSpPr/>
          <p:nvPr/>
        </p:nvSpPr>
        <p:spPr>
          <a:xfrm>
            <a:off x="5688418" y="1252080"/>
            <a:ext cx="3173701"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latin typeface="Droid Sans"/>
                <a:ea typeface="Droid Sans"/>
              </a:rPr>
              <a:t>Facade Pattern</a:t>
            </a:r>
            <a:endParaRPr lang="en-US" sz="3400" b="0" strike="noStrike" spc="-1" dirty="0">
              <a:latin typeface="Arial"/>
            </a:endParaRPr>
          </a:p>
        </p:txBody>
      </p:sp>
    </p:spTree>
    <p:extLst>
      <p:ext uri="{BB962C8B-B14F-4D97-AF65-F5344CB8AC3E}">
        <p14:creationId xmlns:p14="http://schemas.microsoft.com/office/powerpoint/2010/main" val="42227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Pattern </a:t>
            </a:r>
          </a:p>
        </p:txBody>
      </p:sp>
      <p:sp>
        <p:nvSpPr>
          <p:cNvPr id="102" name="CustomShape 3"/>
          <p:cNvSpPr/>
          <p:nvPr/>
        </p:nvSpPr>
        <p:spPr>
          <a:xfrm>
            <a:off x="187020" y="1389240"/>
            <a:ext cx="438480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300" b="0" strike="noStrike" spc="-1" dirty="0">
                <a:solidFill>
                  <a:srgbClr val="FFFFFF"/>
                </a:solidFill>
                <a:latin typeface="Nunito Sans"/>
                <a:ea typeface="Nunito Sans"/>
              </a:rPr>
              <a:t>The façade pattern allows us to reduce the complexity of a system, by dividing it into subsystems, and additionally, it reduces </a:t>
            </a:r>
            <a:r>
              <a:rPr lang="en-US" sz="1400" b="0" strike="noStrike" spc="-1" dirty="0">
                <a:solidFill>
                  <a:srgbClr val="FFFFFF"/>
                </a:solidFill>
                <a:ea typeface="Nunito Sans"/>
              </a:rPr>
              <a:t>the</a:t>
            </a:r>
            <a:r>
              <a:rPr lang="en-US" sz="1300" b="0" strike="noStrike" spc="-1" dirty="0">
                <a:solidFill>
                  <a:srgbClr val="FFFFFF"/>
                </a:solidFill>
                <a:latin typeface="Nunito Sans"/>
                <a:ea typeface="Nunito Sans"/>
              </a:rPr>
              <a:t> dependence of a client with respect to a certain component.</a:t>
            </a: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r>
              <a:rPr lang="en-US" sz="1300" b="0" strike="noStrike" spc="-1" dirty="0">
                <a:solidFill>
                  <a:srgbClr val="FFFFFF"/>
                </a:solidFill>
                <a:latin typeface="Nunito Sans"/>
                <a:ea typeface="Nunito Sans"/>
              </a:rPr>
              <a:t>Ref: </a:t>
            </a:r>
            <a:r>
              <a:rPr lang="en-US" sz="1300" b="0" u="sng" strike="noStrike" spc="-1" dirty="0">
                <a:solidFill>
                  <a:srgbClr val="1155CC"/>
                </a:solidFill>
                <a:uFillTx/>
                <a:latin typeface="Nunito Sans"/>
                <a:ea typeface="Nunito Sans"/>
                <a:hlinkClick r:id="rId2"/>
              </a:rPr>
              <a:t>GOF Structural Patterns FACADE</a:t>
            </a: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3" name="Picture 2"/>
          <p:cNvPicPr/>
          <p:nvPr/>
        </p:nvPicPr>
        <p:blipFill>
          <a:blip r:embed="rId3"/>
          <a:stretch/>
        </p:blipFill>
        <p:spPr>
          <a:xfrm>
            <a:off x="4839840" y="1389240"/>
            <a:ext cx="3790080" cy="255168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5"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example</a:t>
            </a:r>
          </a:p>
        </p:txBody>
      </p:sp>
      <p:pic>
        <p:nvPicPr>
          <p:cNvPr id="107" name="Picture 2"/>
          <p:cNvPicPr/>
          <p:nvPr/>
        </p:nvPicPr>
        <p:blipFill>
          <a:blip r:embed="rId2"/>
          <a:stretch/>
        </p:blipFill>
        <p:spPr>
          <a:xfrm>
            <a:off x="1109334" y="956252"/>
            <a:ext cx="6924971" cy="3708996"/>
          </a:xfrm>
          <a:prstGeom prst="rect">
            <a:avLst/>
          </a:prstGeom>
          <a:ln>
            <a:noFill/>
          </a:ln>
          <a:effectLst>
            <a:glow rad="139700">
              <a:schemeClr val="accent3">
                <a:satMod val="175000"/>
                <a:alpha val="40000"/>
              </a:schemeClr>
            </a:glow>
            <a:softEdge rad="127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Google Shape;111;p27"/>
          <p:cNvPicPr/>
          <p:nvPr/>
        </p:nvPicPr>
        <p:blipFill>
          <a:blip r:embed="rId2"/>
          <a:stretch/>
        </p:blipFill>
        <p:spPr>
          <a:xfrm>
            <a:off x="0" y="0"/>
            <a:ext cx="9143640" cy="5143320"/>
          </a:xfrm>
          <a:prstGeom prst="rect">
            <a:avLst/>
          </a:prstGeom>
          <a:ln>
            <a:noFill/>
          </a:ln>
        </p:spPr>
      </p:pic>
      <p:sp>
        <p:nvSpPr>
          <p:cNvPr id="132" name="CustomShape 1"/>
          <p:cNvSpPr/>
          <p:nvPr/>
        </p:nvSpPr>
        <p:spPr>
          <a:xfrm>
            <a:off x="5411972" y="1252080"/>
            <a:ext cx="3450148"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spc="-1" dirty="0">
                <a:solidFill>
                  <a:srgbClr val="96B51A"/>
                </a:solidFill>
                <a:latin typeface="Droid Sans"/>
              </a:rPr>
              <a:t>Adapter Pattern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CustomShape 1"/>
          <p:cNvSpPr/>
          <p:nvPr/>
        </p:nvSpPr>
        <p:spPr>
          <a:xfrm>
            <a:off x="210960" y="1325160"/>
            <a:ext cx="4774680" cy="29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400" b="0" strike="noStrike" spc="-1" dirty="0">
                <a:solidFill>
                  <a:srgbClr val="FFFFFF"/>
                </a:solidFill>
                <a:ea typeface="Nunito Sans"/>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lang="en-US" sz="1400" b="0" strike="noStrike" spc="-1" dirty="0"/>
          </a:p>
        </p:txBody>
      </p:sp>
      <p:sp>
        <p:nvSpPr>
          <p:cNvPr id="134"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Pattern</a:t>
            </a:r>
          </a:p>
        </p:txBody>
      </p:sp>
      <p:pic>
        <p:nvPicPr>
          <p:cNvPr id="136" name="Picture 1"/>
          <p:cNvPicPr/>
          <p:nvPr/>
        </p:nvPicPr>
        <p:blipFill>
          <a:blip r:embed="rId2"/>
          <a:stretch/>
        </p:blipFill>
        <p:spPr>
          <a:xfrm>
            <a:off x="5645888" y="1133640"/>
            <a:ext cx="2959912" cy="2789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351771" y="1780945"/>
            <a:ext cx="2027872" cy="158160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Class Diagram</a:t>
            </a:r>
          </a:p>
        </p:txBody>
      </p:sp>
      <p:pic>
        <p:nvPicPr>
          <p:cNvPr id="139" name="Picture 1"/>
          <p:cNvPicPr/>
          <p:nvPr/>
        </p:nvPicPr>
        <p:blipFill>
          <a:blip r:embed="rId2"/>
          <a:stretch/>
        </p:blipFill>
        <p:spPr>
          <a:xfrm>
            <a:off x="2843775" y="1038814"/>
            <a:ext cx="5484617" cy="306587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547</Words>
  <Application>Microsoft Office PowerPoint</Application>
  <PresentationFormat>On-screen Show (16:9)</PresentationFormat>
  <Paragraphs>85</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DejaVu Sans</vt:lpstr>
      <vt:lpstr>Droid Sans</vt:lpstr>
      <vt:lpstr>Montserrat</vt:lpstr>
      <vt:lpstr>Nunito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John Henao Lopez</cp:lastModifiedBy>
  <cp:revision>78</cp:revision>
  <dcterms:created xsi:type="dcterms:W3CDTF">2019-04-02T15:00:00Z</dcterms:created>
  <dcterms:modified xsi:type="dcterms:W3CDTF">2020-03-25T23:57:49Z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1033-10.2.0.7646</vt:lpwstr>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Presentación en pantalla (16:9)</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