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60" r:id="rId6"/>
    <p:sldId id="261" r:id="rId7"/>
    <p:sldId id="257" r:id="rId8"/>
    <p:sldId id="258" r:id="rId9"/>
    <p:sldId id="259" r:id="rId10"/>
    <p:sldId id="262" r:id="rId11"/>
    <p:sldId id="265" r:id="rId12"/>
    <p:sldId id="266" r:id="rId13"/>
    <p:sldId id="263" r:id="rId14"/>
    <p:sldId id="267" r:id="rId15"/>
    <p:sldId id="271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9" r:id="rId33"/>
    <p:sldId id="290" r:id="rId34"/>
    <p:sldId id="291" r:id="rId35"/>
    <p:sldId id="292" r:id="rId36"/>
  </p:sldIdLst>
  <p:sldSz cx="9144000" cy="5143500" type="screen16x9"/>
  <p:notesSz cx="6858000" cy="9144000"/>
  <p:embeddedFontLst>
    <p:embeddedFont>
      <p:font typeface="Roboto Condensed" panose="02000000000000000000"/>
      <p:regular r:id="rId40"/>
      <p:bold r:id="rId41"/>
      <p:italic r:id="rId42"/>
      <p:boldItalic r:id="rId43"/>
    </p:embeddedFont>
    <p:embeddedFont>
      <p:font typeface="Calibri" panose="020F0502020204030204"/>
      <p:regular r:id="rId44"/>
    </p:embeddedFont>
    <p:embeddedFont>
      <p:font typeface="Montserrat" panose="00000500000000000000"/>
      <p:regular r:id="rId45"/>
      <p:bold r:id="rId46"/>
      <p:italic r:id="rId47"/>
      <p:boldItalic r:id="rId48"/>
    </p:embeddedFont>
    <p:embeddedFont>
      <p:font typeface="Nunito Sans" panose="0000050000000000000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 panose="00000500000000000000"/>
              </a:rPr>
              <a:t>Change one class doesn’t mean change the classes that depends on it 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>
            <a:fillRect/>
          </a:stretch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/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Let’s check </a:t>
            </a:r>
            <a:endParaRPr lang="en-US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/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Named for Barbara </a:t>
            </a:r>
            <a:r>
              <a:rPr lang="en-US" b="1" dirty="0" err="1">
                <a:solidFill>
                  <a:schemeClr val="bg1"/>
                </a:solidFill>
              </a:rPr>
              <a:t>Liskov</a:t>
            </a:r>
            <a:r>
              <a:rPr lang="en-US" b="1" dirty="0">
                <a:solidFill>
                  <a:schemeClr val="bg1"/>
                </a:solidFill>
              </a:rPr>
              <a:t>, who first described the principle in 1988.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“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must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substitable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their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base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Always for inheritance we read and use the IS-A to describe child classes.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LSP </a:t>
            </a:r>
            <a:r>
              <a:rPr lang="es-CO" b="1" dirty="0" err="1">
                <a:solidFill>
                  <a:schemeClr val="bg1"/>
                </a:solidFill>
              </a:rPr>
              <a:t>suggest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that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should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replace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this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with</a:t>
            </a:r>
            <a:r>
              <a:rPr lang="es-CO" b="1" dirty="0">
                <a:solidFill>
                  <a:schemeClr val="bg1"/>
                </a:solidFill>
              </a:rPr>
              <a:t> IS-SUBSTITABLE-FOR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Also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,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frequently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uses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unit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test to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specify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expected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behaviour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of a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method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class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.</a:t>
            </a: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foreach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var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in </a:t>
            </a:r>
            <a:r>
              <a:rPr lang="es-CO" dirty="0" err="1">
                <a:solidFill>
                  <a:schemeClr val="bg1"/>
                </a:solidFill>
              </a:rPr>
              <a:t>Employees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Manager)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External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Segregai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interface-segregation principle</a:t>
            </a:r>
            <a:r>
              <a:rPr lang="en-US" dirty="0">
                <a:solidFill>
                  <a:schemeClr val="bg1"/>
                </a:solidFill>
              </a:rPr>
              <a:t> (</a:t>
            </a:r>
            <a:r>
              <a:rPr lang="en-US" b="1" dirty="0">
                <a:solidFill>
                  <a:schemeClr val="bg1"/>
                </a:solidFill>
              </a:rPr>
              <a:t>ISP</a:t>
            </a:r>
            <a:r>
              <a:rPr lang="en-US" dirty="0">
                <a:solidFill>
                  <a:schemeClr val="bg1"/>
                </a:solidFill>
              </a:rPr>
              <a:t>) states that no client should be forced to depend on methods it does not use.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Correct abstraction is the key to Interface Segregation Principle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 cohesion 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It’s important  to kwon the business domain </a:t>
            </a: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principle is easy to violate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4" descr="Resultado de imagen para sad emoj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78" y="3710085"/>
            <a:ext cx="1085072" cy="10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nterface segregation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755586"/>
            <a:ext cx="4241348" cy="42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" name="Picture 2" descr="Image result for abstraction everywhere me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8" y="98515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3" y="1942411"/>
            <a:ext cx="4130971" cy="22764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946" y="2162174"/>
            <a:ext cx="54006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773345"/>
            <a:ext cx="6112669" cy="28195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99" y="1493044"/>
            <a:ext cx="7625076" cy="32694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alt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Dependency Inversion</a:t>
            </a:r>
            <a:endParaRPr lang="es-CO" alt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357505" y="1492885"/>
            <a:ext cx="4947920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s-CO" altLang="en-US" b="1" dirty="0">
                <a:solidFill>
                  <a:schemeClr val="bg1"/>
                </a:solidFill>
              </a:rPr>
              <a:t>DIP S</a:t>
            </a:r>
            <a:r>
              <a:rPr lang="en-US" b="1" dirty="0">
                <a:solidFill>
                  <a:schemeClr val="bg1"/>
                </a:solidFill>
              </a:rPr>
              <a:t>tates:  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 level modules should not depend upon low level modules. Both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Abstractions should not depend upon details. Details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indent="0" algn="just">
              <a:buClr>
                <a:srgbClr val="FFFFFF"/>
              </a:buClr>
              <a:buSzPts val="1300"/>
              <a:buFont typeface="Arial" panose="020B0604020202020204" pitchFamily="34" charset="0"/>
              <a:buNone/>
            </a:pPr>
            <a:r>
              <a:rPr lang="es-CO" altLang="en-US" b="1" dirty="0">
                <a:solidFill>
                  <a:schemeClr val="bg1"/>
                </a:solidFill>
              </a:rPr>
              <a:t>By Robert C. Martin 1995</a:t>
            </a:r>
            <a:endParaRPr lang="es-CO" alt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Dependency Inversion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0" y="1068070"/>
            <a:ext cx="1855470" cy="2244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39660" y="2379980"/>
            <a:ext cx="145161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Normal Implementation (Not good)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34637"/>
          <a:stretch>
            <a:fillRect/>
          </a:stretch>
        </p:blipFill>
        <p:spPr>
          <a:xfrm>
            <a:off x="2641600" y="824230"/>
            <a:ext cx="6092825" cy="1743075"/>
          </a:xfrm>
          <a:prstGeom prst="rect">
            <a:avLst/>
          </a:prstGeom>
        </p:spPr>
      </p:pic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Some issues: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The classes are strongly coupled. If now I want to store the data in an Oracle or MySQL database I have to modify the code of the Logic class. it means I am forced to make changes in an important and stable class, Logic, because of a modification in a less stable, the way of storing that data.</a:t>
            </a: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Difficulty to test. I can not easily test the 'operation' method of the 'Logic' class without using the database.</a:t>
            </a:r>
            <a:endParaRPr lang="es-CO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Good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943610"/>
            <a:ext cx="659066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Improve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828675"/>
            <a:ext cx="7543165" cy="3485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Low coupling.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Maintainable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7" name="Google Shape;139;p30"/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 User {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lvl="0" algn="just"/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Id;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Name;</a:t>
            </a:r>
            <a:endParaRPr lang="en-GB"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</a:t>
            </a: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Public Age;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Email;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IEmailValidator {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(string email);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IUserValidator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Business Rules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IUserCreateService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FF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Wrong Practice</a:t>
            </a:r>
            <a:endParaRPr sz="1300" i="1">
              <a:solidFill>
                <a:srgbClr val="FF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00FF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 SRP</a:t>
            </a:r>
            <a:endParaRPr sz="1300" i="1">
              <a:solidFill>
                <a:srgbClr val="00FF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/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6407</Words>
  <Application>WPS Presentation</Application>
  <PresentationFormat>On-screen Show (16:9)</PresentationFormat>
  <Paragraphs>247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j.henao</cp:lastModifiedBy>
  <cp:revision>33</cp:revision>
  <dcterms:created xsi:type="dcterms:W3CDTF">2019-03-20T14:42:27Z</dcterms:created>
  <dcterms:modified xsi:type="dcterms:W3CDTF">2019-03-22T13:32:31Z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