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3" r:id="rId2"/>
  </p:sldMasterIdLst>
  <p:notesMasterIdLst>
    <p:notesMasterId r:id="rId20"/>
  </p:notesMasterIdLst>
  <p:sldIdLst>
    <p:sldId id="256" r:id="rId3"/>
    <p:sldId id="285" r:id="rId4"/>
    <p:sldId id="286" r:id="rId5"/>
    <p:sldId id="261" r:id="rId6"/>
    <p:sldId id="257" r:id="rId7"/>
    <p:sldId id="287" r:id="rId8"/>
    <p:sldId id="288" r:id="rId9"/>
    <p:sldId id="289" r:id="rId10"/>
    <p:sldId id="292" r:id="rId11"/>
    <p:sldId id="296" r:id="rId12"/>
    <p:sldId id="294" r:id="rId13"/>
    <p:sldId id="295" r:id="rId14"/>
    <p:sldId id="297" r:id="rId15"/>
    <p:sldId id="298" r:id="rId16"/>
    <p:sldId id="299" r:id="rId17"/>
    <p:sldId id="300" r:id="rId18"/>
    <p:sldId id="301" r:id="rId19"/>
  </p:sldIdLst>
  <p:sldSz cx="9144000" cy="5143500" type="screen16x9"/>
  <p:notesSz cx="6858000" cy="9144000"/>
  <p:embeddedFontLst>
    <p:embeddedFont>
      <p:font typeface="Montserrat" panose="020B0604020202020204" charset="0"/>
      <p:regular r:id="rId21"/>
      <p:bold r:id="rId22"/>
      <p:italic r:id="rId23"/>
      <p:boldItalic r:id="rId24"/>
    </p:embeddedFont>
    <p:embeddedFont>
      <p:font typeface="Nunito Sans" panose="020B0604020202020204" charset="0"/>
      <p:regular r:id="rId25"/>
    </p:embeddedFont>
    <p:embeddedFont>
      <p:font typeface="Roboto Condensed" panose="020B0604020202020204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63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382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905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667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486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átulas">
  <p:cSld name="OBJECT_1_1">
    <p:bg>
      <p:bgPr>
        <a:solidFill>
          <a:srgbClr val="21212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08100" y="122675"/>
            <a:ext cx="55122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205569" y="4875706"/>
            <a:ext cx="3036852" cy="247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i="0" u="none" strike="noStrike" cap="none">
                <a:solidFill>
                  <a:schemeClr val="lt1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Globant</a:t>
            </a:r>
            <a:r>
              <a:rPr lang="en-GB" sz="80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  </a:t>
            </a:r>
            <a:r>
              <a:rPr lang="en-GB" sz="800" i="0" u="none" strike="noStrike" cap="none">
                <a:solidFill>
                  <a:srgbClr val="43434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Proprietary | Confidential Information</a:t>
            </a:r>
            <a:endParaRPr sz="800"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2"/>
          <a:srcRect r="88451" b="13269"/>
          <a:stretch>
            <a:fillRect/>
          </a:stretch>
        </p:blipFill>
        <p:spPr>
          <a:xfrm>
            <a:off x="85875" y="4895676"/>
            <a:ext cx="133426" cy="22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 idx="2"/>
          </p:nvPr>
        </p:nvSpPr>
        <p:spPr>
          <a:xfrm>
            <a:off x="208100" y="981525"/>
            <a:ext cx="7416300" cy="5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8BAB42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08100" y="1522425"/>
            <a:ext cx="7416300" cy="2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00" y="0"/>
            <a:ext cx="9144000" cy="46500"/>
          </a:xfrm>
          <a:prstGeom prst="rect">
            <a:avLst/>
          </a:prstGeom>
          <a:solidFill>
            <a:srgbClr val="8BAB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>
  <p:cSld name="OBJECT_1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69850"/>
            <a:ext cx="82296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39370"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1pPr>
            <a:lvl2pPr marL="39370"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2pPr>
            <a:lvl3pPr marL="39370"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3pPr>
            <a:lvl4pPr marL="39370"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4pPr>
            <a:lvl5pPr marL="39370"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5pPr>
            <a:lvl6pPr marL="496570"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6pPr>
            <a:lvl7pPr marL="953770"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7pPr>
            <a:lvl8pPr marL="1410970"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8pPr>
            <a:lvl9pPr marL="1868170"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●"/>
              <a:defRPr sz="3200">
                <a:solidFill>
                  <a:schemeClr val="dk1"/>
                </a:solidFill>
              </a:defRPr>
            </a:lvl1pPr>
            <a:lvl2pPr marL="914400" lvl="1" indent="-3175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800">
                <a:solidFill>
                  <a:schemeClr val="dk1"/>
                </a:solidFill>
              </a:defRPr>
            </a:lvl2pPr>
            <a:lvl3pPr marL="1371600" lvl="2" indent="-3175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400">
                <a:solidFill>
                  <a:schemeClr val="dk1"/>
                </a:solidFill>
              </a:defRPr>
            </a:lvl3pPr>
            <a:lvl4pPr marL="1828800" lvl="3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4pPr>
            <a:lvl5pPr marL="2286000" lvl="4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5pPr>
            <a:lvl6pPr marL="2743200" lvl="5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6pPr>
            <a:lvl7pPr marL="3200400" lvl="6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7pPr>
            <a:lvl8pPr marL="3657600" lvl="7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8pPr>
            <a:lvl9pPr marL="4114800" lvl="8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7466013" y="4757737"/>
            <a:ext cx="306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 panose="020B0604020202020204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>
            <a:spLocks noGrp="1"/>
          </p:cNvSpPr>
          <p:nvPr>
            <p:ph type="title"/>
          </p:nvPr>
        </p:nvSpPr>
        <p:spPr>
          <a:xfrm>
            <a:off x="457200" y="69850"/>
            <a:ext cx="82296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3937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1pPr>
            <a:lvl2pPr marL="3937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2pPr>
            <a:lvl3pPr marL="3937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3pPr>
            <a:lvl4pPr marL="3937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4pPr>
            <a:lvl5pPr marL="3937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5pPr>
            <a:lvl6pPr marL="49657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6pPr>
            <a:lvl7pPr marL="95377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7pPr>
            <a:lvl8pPr marL="141097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8pPr>
            <a:lvl9pPr marL="186817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3200">
                <a:solidFill>
                  <a:schemeClr val="dk1"/>
                </a:solidFill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800">
                <a:solidFill>
                  <a:schemeClr val="dk1"/>
                </a:solidFill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400">
                <a:solidFill>
                  <a:schemeClr val="dk1"/>
                </a:solidFill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7466013" y="4757737"/>
            <a:ext cx="306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 panose="020B0604020202020204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722875" y="0"/>
            <a:ext cx="575180" cy="36511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>
            <a:spLocks noGrp="1"/>
          </p:cNvSpPr>
          <p:nvPr>
            <p:ph type="title"/>
          </p:nvPr>
        </p:nvSpPr>
        <p:spPr>
          <a:xfrm>
            <a:off x="456689" y="205970"/>
            <a:ext cx="82305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393700"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787400"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1168400"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1562100"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dt" idx="10"/>
          </p:nvPr>
        </p:nvSpPr>
        <p:spPr>
          <a:xfrm>
            <a:off x="456689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191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382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0828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5019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3274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ftr" idx="11"/>
          </p:nvPr>
        </p:nvSpPr>
        <p:spPr>
          <a:xfrm>
            <a:off x="3123875" y="4767231"/>
            <a:ext cx="2896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191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382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0828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5019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3274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sldNum" idx="12"/>
          </p:nvPr>
        </p:nvSpPr>
        <p:spPr>
          <a:xfrm>
            <a:off x="6552698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</a:pPr>
            <a:endParaRPr/>
          </a:p>
          <a:p>
            <a:pPr marL="419100" lvl="1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  <a:p>
            <a:pPr marL="838200" lvl="2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  <a:p>
            <a:pPr marL="124460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  <a:p>
            <a:pPr marL="166370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  <a:p>
            <a:pPr marL="2082800" lvl="5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  <a:p>
            <a:pPr marL="2501900" lvl="6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  <a:p>
            <a:pPr marL="290830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  <a:p>
            <a:pPr marL="3327400" lvl="8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/>
          <p:nvPr/>
        </p:nvSpPr>
        <p:spPr>
          <a:xfrm>
            <a:off x="251521" y="123479"/>
            <a:ext cx="8658900" cy="4680600"/>
          </a:xfrm>
          <a:prstGeom prst="roundRect">
            <a:avLst>
              <a:gd name="adj" fmla="val 2078"/>
            </a:avLst>
          </a:prstGeom>
          <a:solidFill>
            <a:schemeClr val="lt1">
              <a:alpha val="7569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395538" y="150782"/>
            <a:ext cx="69198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body" idx="1"/>
          </p:nvPr>
        </p:nvSpPr>
        <p:spPr>
          <a:xfrm>
            <a:off x="405258" y="987574"/>
            <a:ext cx="8343300" cy="3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48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ftr" idx="11"/>
          </p:nvPr>
        </p:nvSpPr>
        <p:spPr>
          <a:xfrm>
            <a:off x="3131840" y="4789886"/>
            <a:ext cx="28971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6565" marR="0" lvl="1" indent="-100965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2495" marR="0" lvl="2" indent="-9969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69060" marR="0" lvl="3" indent="-9906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5625" marR="0" lvl="4" indent="-98425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1555" marR="0" lvl="5" indent="-9715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38120" marR="0" lvl="6" indent="-9652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194685" marR="0" lvl="7" indent="-95885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0615" marR="0" lvl="8" indent="-9461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/>
          <p:nvPr/>
        </p:nvSpPr>
        <p:spPr>
          <a:xfrm>
            <a:off x="0" y="4840003"/>
            <a:ext cx="9144000" cy="323700"/>
          </a:xfrm>
          <a:prstGeom prst="rect">
            <a:avLst/>
          </a:prstGeom>
          <a:solidFill>
            <a:srgbClr val="000000">
              <a:alpha val="30590"/>
            </a:srgbClr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6" name="Google Shape;96;p25"/>
          <p:cNvSpPr/>
          <p:nvPr/>
        </p:nvSpPr>
        <p:spPr>
          <a:xfrm>
            <a:off x="7884368" y="4891587"/>
            <a:ext cx="585869" cy="129448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97" name="Google Shape;97;p25"/>
          <p:cNvGrpSpPr/>
          <p:nvPr/>
        </p:nvGrpSpPr>
        <p:grpSpPr>
          <a:xfrm>
            <a:off x="7541996" y="267495"/>
            <a:ext cx="1512300" cy="801775"/>
            <a:chOff x="7541996" y="267494"/>
            <a:chExt cx="1512300" cy="801775"/>
          </a:xfrm>
        </p:grpSpPr>
        <p:grpSp>
          <p:nvGrpSpPr>
            <p:cNvPr id="98" name="Google Shape;98;p25"/>
            <p:cNvGrpSpPr/>
            <p:nvPr/>
          </p:nvGrpSpPr>
          <p:grpSpPr>
            <a:xfrm>
              <a:off x="7541996" y="277181"/>
              <a:ext cx="1512300" cy="792088"/>
              <a:chOff x="7596202" y="267494"/>
              <a:chExt cx="1512300" cy="792088"/>
            </a:xfrm>
          </p:grpSpPr>
          <p:sp>
            <p:nvSpPr>
              <p:cNvPr id="99" name="Google Shape;99;p25"/>
              <p:cNvSpPr/>
              <p:nvPr/>
            </p:nvSpPr>
            <p:spPr>
              <a:xfrm rot="10800000" flipH="1">
                <a:off x="8964737" y="703482"/>
                <a:ext cx="143700" cy="356100"/>
              </a:xfrm>
              <a:prstGeom prst="rtTriangle">
                <a:avLst/>
              </a:prstGeom>
              <a:solidFill>
                <a:srgbClr val="93B3D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8CB3E3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00" name="Google Shape;100;p25"/>
              <p:cNvSpPr/>
              <p:nvPr/>
            </p:nvSpPr>
            <p:spPr>
              <a:xfrm flipH="1">
                <a:off x="7596202" y="267494"/>
                <a:ext cx="1512300" cy="436200"/>
              </a:xfrm>
              <a:prstGeom prst="snip1Rect">
                <a:avLst>
                  <a:gd name="adj" fmla="val 16667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8CB3E3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101" name="Google Shape;101;p25"/>
            <p:cNvSpPr/>
            <p:nvPr/>
          </p:nvSpPr>
          <p:spPr>
            <a:xfrm>
              <a:off x="7616407" y="267494"/>
              <a:ext cx="1172481" cy="402340"/>
            </a:xfrm>
            <a:prstGeom prst="rect">
              <a:avLst/>
            </a:prstGeom>
            <a:noFill/>
            <a:ln>
              <a:noFill/>
            </a:ln>
          </p:spPr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>
            <a:spLocks noGrp="1"/>
          </p:cNvSpPr>
          <p:nvPr>
            <p:ph type="title"/>
          </p:nvPr>
        </p:nvSpPr>
        <p:spPr>
          <a:xfrm>
            <a:off x="1145745" y="10916"/>
            <a:ext cx="79983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buNone/>
              <a:defRPr/>
            </a:lvl1pPr>
            <a:lvl2pPr marL="0" marR="0" lvl="1" indent="0" algn="l" rtl="0">
              <a:buNone/>
              <a:defRPr/>
            </a:lvl2pPr>
            <a:lvl3pPr marL="0" marR="0" lvl="2" indent="0" algn="l" rtl="0">
              <a:buNone/>
              <a:defRPr/>
            </a:lvl3pPr>
            <a:lvl4pPr marL="0" marR="0" lvl="3" indent="0" algn="l" rtl="0">
              <a:buNone/>
              <a:defRPr/>
            </a:lvl4pPr>
            <a:lvl5pPr marL="0" marR="0" lvl="4" indent="0" algn="l" rtl="0">
              <a:buNone/>
              <a:defRPr/>
            </a:lvl5pPr>
            <a:lvl6pPr marL="0" marR="0" lvl="5" indent="0" algn="l" rtl="0">
              <a:buNone/>
              <a:defRPr/>
            </a:lvl6pPr>
            <a:lvl7pPr marL="0" marR="0" lvl="6" indent="0" algn="l" rtl="0">
              <a:buNone/>
              <a:defRPr/>
            </a:lvl7pPr>
            <a:lvl8pPr marL="0" marR="0" lvl="7" indent="0" algn="l" rtl="0">
              <a:buNone/>
              <a:defRPr/>
            </a:lvl8pPr>
            <a:lvl9pPr marL="0" marR="0" lvl="8" indent="0" algn="l" rtl="0">
              <a:buNone/>
              <a:defRPr/>
            </a:lvl9pPr>
          </a:lstStyle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factory.com/net/facade-design-patter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5621975" y="1213800"/>
            <a:ext cx="3201900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400" dirty="0" err="1" smtClean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Design</a:t>
            </a:r>
            <a:r>
              <a:rPr lang="es-CO" sz="3400" dirty="0" smtClean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 </a:t>
            </a:r>
            <a:r>
              <a:rPr lang="es-CO" sz="3400" dirty="0" err="1" smtClean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Patterns</a:t>
            </a:r>
            <a:endParaRPr sz="3400" dirty="0">
              <a:solidFill>
                <a:srgbClr val="96B51A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 smtClean="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Solutions to common problems in Software Design</a:t>
            </a:r>
            <a:endParaRPr i="1" dirty="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9;p30"/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FACADE  example</a:t>
            </a:r>
          </a:p>
        </p:txBody>
      </p:sp>
      <p:sp>
        <p:nvSpPr>
          <p:cNvPr id="6" name="Text Box 5"/>
          <p:cNvSpPr txBox="1"/>
          <p:nvPr/>
        </p:nvSpPr>
        <p:spPr>
          <a:xfrm rot="16200000">
            <a:off x="-594995" y="2536825"/>
            <a:ext cx="2052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With facade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95" y="768985"/>
            <a:ext cx="7734935" cy="4251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9;p30"/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FACADE  another example</a:t>
            </a:r>
          </a:p>
        </p:txBody>
      </p:sp>
      <p:sp>
        <p:nvSpPr>
          <p:cNvPr id="5" name="Text Box 4"/>
          <p:cNvSpPr txBox="1"/>
          <p:nvPr/>
        </p:nvSpPr>
        <p:spPr>
          <a:xfrm rot="16200000">
            <a:off x="-296545" y="2510155"/>
            <a:ext cx="2052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Without facade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768985"/>
            <a:ext cx="7656830" cy="4037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9;p30"/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FACADE  another example</a:t>
            </a:r>
          </a:p>
        </p:txBody>
      </p:sp>
      <p:sp>
        <p:nvSpPr>
          <p:cNvPr id="6" name="Text Box 5"/>
          <p:cNvSpPr txBox="1"/>
          <p:nvPr/>
        </p:nvSpPr>
        <p:spPr>
          <a:xfrm rot="16200000">
            <a:off x="-594995" y="2536825"/>
            <a:ext cx="2052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With facade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40" y="768985"/>
            <a:ext cx="7787005" cy="4265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281506" y="1251900"/>
            <a:ext cx="8580987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 smtClean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Strategy </a:t>
            </a:r>
            <a:r>
              <a:rPr lang="en-US" sz="3400" dirty="0" smtClean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Pattern</a:t>
            </a:r>
            <a:endParaRPr i="1" dirty="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46140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142509" y="1467230"/>
            <a:ext cx="3577800" cy="249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1150" algn="just"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This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pattern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can be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used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when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you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want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to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perform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a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function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,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but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you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might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use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different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techniques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.</a:t>
            </a:r>
          </a:p>
          <a:p>
            <a:pPr marL="457200" indent="-311150" algn="just"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endParaRPr lang="es-CO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indent="-311150" algn="just"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Define a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family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of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algorithms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,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encapsulate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each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one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, and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make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them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interchangeable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. </a:t>
            </a:r>
          </a:p>
          <a:p>
            <a:pPr marL="457200" indent="-311150" algn="just"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endParaRPr lang="es-CO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indent="-311150" algn="just"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Strategy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lets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the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algorithm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vary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independently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from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clients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that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use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it</a:t>
            </a:r>
            <a:endParaRPr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9;p30"/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Strategy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Pattern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6" name="Google Shape;118;p28"/>
          <p:cNvSpPr txBox="1"/>
          <p:nvPr/>
        </p:nvSpPr>
        <p:spPr>
          <a:xfrm>
            <a:off x="4209362" y="1436408"/>
            <a:ext cx="4657235" cy="249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Participants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:</a:t>
            </a: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indent="-311150" algn="just"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IStragegy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: declares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an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interface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common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to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all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supported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algorithms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.</a:t>
            </a:r>
          </a:p>
          <a:p>
            <a:pPr marL="457200" indent="-311150" algn="just"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endParaRPr lang="es-CO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indent="-311150" algn="just"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ConcreteStrategy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: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Implements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the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algorithm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using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the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strategy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interface</a:t>
            </a:r>
          </a:p>
          <a:p>
            <a:pPr marL="457200" indent="-311150" algn="just"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endParaRPr lang="es-CO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indent="-311150" algn="just"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Context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: </a:t>
            </a:r>
          </a:p>
          <a:p>
            <a:pPr marL="146050" lvl="7" algn="just">
              <a:buClr>
                <a:srgbClr val="FFFFFF"/>
              </a:buClr>
              <a:buSzPts val="1300"/>
            </a:pP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Is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configured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with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a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ConcreteStrategy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object</a:t>
            </a:r>
            <a:endParaRPr lang="es-CO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146050" lvl="7" algn="just">
              <a:buClr>
                <a:srgbClr val="FFFFFF"/>
              </a:buClr>
              <a:buSzPts val="1300"/>
            </a:pP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Mainteins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a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reference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to a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Strategy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object</a:t>
            </a:r>
            <a:endParaRPr lang="es-CO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80892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271891" y="1092017"/>
            <a:ext cx="8600208" cy="344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Enables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a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client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to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choose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wich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algorithm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to use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from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a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family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of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algorithms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and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gives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it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a simple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way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to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access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it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.</a:t>
            </a: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endParaRPr lang="es-CO"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Behaviors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are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separate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in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specific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clases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that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implement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the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general interface (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IStrategy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).</a:t>
            </a: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endParaRPr lang="es-CO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Allow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better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decoupling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between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the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classs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that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uses a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specific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behavior</a:t>
            </a:r>
            <a:endParaRPr lang="es-CO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endParaRPr lang="es-CO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The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behavior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in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the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ConcreteStrategy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Class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can be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changed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without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breaking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the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classes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that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use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it</a:t>
            </a:r>
            <a:endParaRPr lang="es-CO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endParaRPr lang="es-CO"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Use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this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patter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whenever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:</a:t>
            </a: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endParaRPr lang="es-CO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88950" lvl="4" indent="-342900" algn="just">
              <a:buClr>
                <a:srgbClr val="FFFFFF"/>
              </a:buClr>
              <a:buSzPts val="1300"/>
              <a:buFont typeface="+mj-lt"/>
              <a:buAutoNum type="arabicPeriod"/>
            </a:pP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Many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related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classes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differ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only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in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their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behaviour</a:t>
            </a:r>
            <a:endParaRPr lang="es-CO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88950" lvl="4" indent="-342900" algn="just">
              <a:buClr>
                <a:srgbClr val="FFFFFF"/>
              </a:buClr>
              <a:buSzPts val="1300"/>
              <a:buFont typeface="+mj-lt"/>
              <a:buAutoNum type="arabicPeriod"/>
            </a:pPr>
            <a:endParaRPr lang="es-CO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88950" lvl="4" indent="-342900" algn="just">
              <a:buClr>
                <a:srgbClr val="FFFFFF"/>
              </a:buClr>
              <a:buSzPts val="1300"/>
              <a:buFont typeface="+mj-lt"/>
              <a:buAutoNum type="arabicPeriod"/>
            </a:pP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A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class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defines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many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behaviors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, and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these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appear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as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multiple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conditional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statements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in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its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operations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.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Instead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of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many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conditionals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,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move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related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conditional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branches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into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their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own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strategy</a:t>
            </a:r>
            <a:endParaRPr lang="es-CO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88950" lvl="4" indent="-342900" algn="just">
              <a:buClr>
                <a:srgbClr val="FFFFFF"/>
              </a:buClr>
              <a:buSzPts val="1300"/>
              <a:buFont typeface="+mj-lt"/>
              <a:buAutoNum type="arabicPeriod"/>
            </a:pPr>
            <a:endParaRPr lang="es-CO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88950" lvl="4" indent="-342900" algn="just">
              <a:buClr>
                <a:srgbClr val="FFFFFF"/>
              </a:buClr>
              <a:buSzPts val="1300"/>
              <a:buFont typeface="+mj-lt"/>
              <a:buAutoNum type="arabicPeriod"/>
            </a:pP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An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algorithm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uses data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that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clients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shouldn’t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know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about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. Use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this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pattern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to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avoid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exposing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complex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,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algorithm-specific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data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structures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.</a:t>
            </a:r>
          </a:p>
          <a:p>
            <a:pPr marL="146050" lvl="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</a:pP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endParaRPr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9;p30"/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Strategy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Pattern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-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Benefits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44998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9;p30"/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Strategy</a:t>
            </a: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–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Class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Diagram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612" y="928687"/>
            <a:ext cx="69627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6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9;p30"/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CO" sz="32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Strategy</a:t>
            </a: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–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Diagram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of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Sequence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978195"/>
            <a:ext cx="68103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9;p30"/>
          <p:cNvSpPr txBox="1"/>
          <p:nvPr/>
        </p:nvSpPr>
        <p:spPr>
          <a:xfrm rot="10800000" flipV="1">
            <a:off x="1559087" y="305889"/>
            <a:ext cx="6065301" cy="70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Types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of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Design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Patterns</a:t>
            </a:r>
            <a:endParaRPr lang="es-CO" sz="3200" b="1" dirty="0" smtClean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CO" sz="3200" b="1" dirty="0" smtClean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s-CO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2050" name="Picture 2" descr="Types of Design Pattern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14"/>
          <a:stretch>
            <a:fillRect/>
          </a:stretch>
        </p:blipFill>
        <p:spPr bwMode="auto">
          <a:xfrm>
            <a:off x="1051720" y="1391021"/>
            <a:ext cx="6865094" cy="255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9;p30"/>
          <p:cNvSpPr txBox="1"/>
          <p:nvPr/>
        </p:nvSpPr>
        <p:spPr>
          <a:xfrm rot="10800000" flipV="1">
            <a:off x="2644520" y="305889"/>
            <a:ext cx="3677334" cy="70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Clasification</a:t>
            </a:r>
            <a:endParaRPr lang="es-CO" sz="3200" b="1" dirty="0" smtClean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CO" sz="3200" b="1" dirty="0" smtClean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s-CO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3076" name="Picture 4" descr="Image result for design patterns software classifica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t="18355" r="7083" b="10706"/>
          <a:stretch>
            <a:fillRect/>
          </a:stretch>
        </p:blipFill>
        <p:spPr bwMode="auto">
          <a:xfrm>
            <a:off x="1545926" y="931465"/>
            <a:ext cx="6288967" cy="397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281506" y="1251900"/>
            <a:ext cx="8580987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 smtClean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Observer Pattern</a:t>
            </a:r>
            <a:endParaRPr i="1" dirty="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142509" y="1467230"/>
            <a:ext cx="3577800" cy="249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1150" algn="just"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US" sz="1300" dirty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An object called subject maintains a list of its dependents called observers</a:t>
            </a: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endParaRPr lang="en-GB"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Defines one to many dependency between objects so that one object change state, all of its dependents are notified and updated automatically.</a:t>
            </a:r>
            <a:endParaRPr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The subject notifies its changes using a specific method defined in all of its dependents</a:t>
            </a:r>
            <a:endParaRPr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9;p30"/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Observer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Pattern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2" name="Picture 2" descr="Image result for observer patter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21"/>
          <a:stretch>
            <a:fillRect/>
          </a:stretch>
        </p:blipFill>
        <p:spPr bwMode="auto">
          <a:xfrm>
            <a:off x="3935618" y="1434095"/>
            <a:ext cx="5120843" cy="238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271891" y="1092017"/>
            <a:ext cx="8600208" cy="344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The subject (publisher) does not need to know anything about the Observers (suscribers)</a:t>
            </a: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endParaRPr lang="en-GB"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 dirty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Loose coupling</a:t>
            </a:r>
          </a:p>
          <a:p>
            <a:pPr marL="457200" lvl="5" indent="-311150" algn="just">
              <a:buClr>
                <a:srgbClr val="FFFFFF"/>
              </a:buClr>
              <a:buSzPts val="1300"/>
              <a:buFont typeface="Wingdings" panose="05000000000000000000" pitchFamily="2" charset="2"/>
              <a:buChar char="q"/>
            </a:pPr>
            <a:r>
              <a:rPr lang="en-GB" sz="1300" dirty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Subject only knows that observer implement Observer </a:t>
            </a:r>
            <a:r>
              <a:rPr lang="en-GB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interface</a:t>
            </a:r>
          </a:p>
          <a:p>
            <a:pPr marL="457200" lvl="5" indent="-311150" algn="just">
              <a:buClr>
                <a:srgbClr val="FFFFFF"/>
              </a:buClr>
              <a:buSzPts val="1300"/>
              <a:buFont typeface="Wingdings" panose="05000000000000000000" pitchFamily="2" charset="2"/>
              <a:buChar char="q"/>
            </a:pPr>
            <a:r>
              <a:rPr lang="en-GB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There is no need to modify Subject to add or remove observers</a:t>
            </a:r>
            <a:endParaRPr lang="en-GB"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endParaRPr lang="en-GB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The observer object does not need to be pending about any change, the subject is the responsible to notify that.</a:t>
            </a: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endParaRPr lang="en-GB"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The push (notify) strategy is more efficient than the pull (ask all the time) one.</a:t>
            </a: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endParaRPr lang="en-GB"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You have the posibility to add suscribers or remove suscribers whenever you want</a:t>
            </a: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endParaRPr lang="en-GB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This pattern is used in graphical interfaces, subscribing listeners to capture specific events</a:t>
            </a:r>
            <a:endParaRPr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**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Negative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: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The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subject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(Publisher)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may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send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updates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that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do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not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matter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to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the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Observer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(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suscriber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)</a:t>
            </a:r>
            <a:endParaRPr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9;p30"/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Observer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Pattern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-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Benefits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9;p30"/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Observer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Pattern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–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Class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Diagram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70" y="1009924"/>
            <a:ext cx="5505450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9;p30"/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Observer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Pattern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–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Diagram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of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Sequence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185" y="890792"/>
            <a:ext cx="5176227" cy="4023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9;p30"/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Facade Pattern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2" name="Google Shape;118;p28"/>
          <p:cNvSpPr txBox="1"/>
          <p:nvPr/>
        </p:nvSpPr>
        <p:spPr>
          <a:xfrm>
            <a:off x="271780" y="932180"/>
            <a:ext cx="4385310" cy="3440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None/>
            </a:pPr>
            <a:r>
              <a:rPr lang="en-GB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The façade pattern allows us to reduce the complexity of a system, by dividing it into subsystems, and additionally, it reduces the dependence of a client with respect to a certain component.</a:t>
            </a:r>
          </a:p>
          <a:p>
            <a:pPr marL="146050" lvl="0" indent="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None/>
            </a:pPr>
            <a:endParaRPr lang="en-GB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146050" lvl="0" indent="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None/>
            </a:pPr>
            <a:endParaRPr lang="en-GB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146050" lvl="0" indent="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None/>
            </a:pPr>
            <a:endParaRPr lang="en-GB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146050" lvl="0" indent="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None/>
            </a:pPr>
            <a:r>
              <a:rPr lang="es-CO" altLang="en-GB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Ref: </a:t>
            </a:r>
            <a:r>
              <a:rPr lang="es-CO" altLang="en-GB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  <a:hlinkClick r:id="rId3" action="ppaction://hlinkfile"/>
              </a:rPr>
              <a:t>GOF Structural Patterns FACADE</a:t>
            </a:r>
            <a:endParaRPr lang="es-CO" altLang="en-GB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146050" lvl="0" indent="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None/>
            </a:pPr>
            <a:endParaRPr lang="es-CO" altLang="en-GB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970" y="1185545"/>
            <a:ext cx="3790315" cy="2552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501</Words>
  <Application>Microsoft Office PowerPoint</Application>
  <PresentationFormat>Presentación en pantalla (16:9)</PresentationFormat>
  <Paragraphs>89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7" baseType="lpstr">
      <vt:lpstr>Montserrat</vt:lpstr>
      <vt:lpstr>Dosis</vt:lpstr>
      <vt:lpstr>Nunito Sans</vt:lpstr>
      <vt:lpstr>Arial</vt:lpstr>
      <vt:lpstr>Roboto Condensed</vt:lpstr>
      <vt:lpstr>Droid Sans</vt:lpstr>
      <vt:lpstr>Wingdings</vt:lpstr>
      <vt:lpstr>Calibri</vt:lpstr>
      <vt:lpstr>Simple Light</vt:lpstr>
      <vt:lpstr>Custom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luis mora</cp:lastModifiedBy>
  <cp:revision>54</cp:revision>
  <dcterms:created xsi:type="dcterms:W3CDTF">2019-04-02T15:00:00Z</dcterms:created>
  <dcterms:modified xsi:type="dcterms:W3CDTF">2019-04-19T02:53:23Z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