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93" r:id="rId6"/>
    <p:sldId id="264" r:id="rId7"/>
    <p:sldId id="302" r:id="rId8"/>
    <p:sldId id="265" r:id="rId9"/>
    <p:sldId id="273" r:id="rId10"/>
    <p:sldId id="274" r:id="rId11"/>
    <p:sldId id="303" r:id="rId12"/>
    <p:sldId id="275" r:id="rId13"/>
    <p:sldId id="276" r:id="rId14"/>
    <p:sldId id="277" r:id="rId15"/>
    <p:sldId id="283" r:id="rId16"/>
    <p:sldId id="285" r:id="rId17"/>
    <p:sldId id="291" r:id="rId18"/>
    <p:sldId id="286" r:id="rId19"/>
    <p:sldId id="292" r:id="rId20"/>
    <p:sldId id="288" r:id="rId21"/>
    <p:sldId id="290" r:id="rId22"/>
    <p:sldId id="296" r:id="rId23"/>
    <p:sldId id="297" r:id="rId24"/>
    <p:sldId id="299" r:id="rId25"/>
    <p:sldId id="300" r:id="rId26"/>
    <p:sldId id="301" r:id="rId27"/>
    <p:sldId id="294" r:id="rId28"/>
    <p:sldId id="295" r:id="rId2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54" autoAdjust="0"/>
    <p:restoredTop sz="94660"/>
  </p:normalViewPr>
  <p:slideViewPr>
    <p:cSldViewPr snapToGrid="0">
      <p:cViewPr varScale="1">
        <p:scale>
          <a:sx n="90" d="100"/>
          <a:sy n="90" d="100"/>
        </p:scale>
        <p:origin x="74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25" name="PlaceHolder 2"/>
          <p:cNvSpPr>
            <a:spLocks noGrp="1"/>
          </p:cNvSpPr>
          <p:nvPr>
            <p:ph type="body"/>
          </p:nvPr>
        </p:nvSpPr>
        <p:spPr>
          <a:xfrm>
            <a:off x="457200" y="1600200"/>
            <a:ext cx="8229240" cy="23691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6" name="PlaceHolder 3"/>
          <p:cNvSpPr>
            <a:spLocks noGrp="1"/>
          </p:cNvSpPr>
          <p:nvPr>
            <p:ph type="body"/>
          </p:nvPr>
        </p:nvSpPr>
        <p:spPr>
          <a:xfrm>
            <a:off x="457200" y="4194720"/>
            <a:ext cx="8229240" cy="23691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28" name="PlaceHolder 2"/>
          <p:cNvSpPr>
            <a:spLocks noGrp="1"/>
          </p:cNvSpPr>
          <p:nvPr>
            <p:ph type="body"/>
          </p:nvPr>
        </p:nvSpPr>
        <p:spPr>
          <a:xfrm>
            <a:off x="457200" y="1600200"/>
            <a:ext cx="4015800" cy="23691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9" name="PlaceHolder 3"/>
          <p:cNvSpPr>
            <a:spLocks noGrp="1"/>
          </p:cNvSpPr>
          <p:nvPr>
            <p:ph type="body"/>
          </p:nvPr>
        </p:nvSpPr>
        <p:spPr>
          <a:xfrm>
            <a:off x="4674240" y="1600200"/>
            <a:ext cx="4015800" cy="23691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0" name="PlaceHolder 4"/>
          <p:cNvSpPr>
            <a:spLocks noGrp="1"/>
          </p:cNvSpPr>
          <p:nvPr>
            <p:ph type="body"/>
          </p:nvPr>
        </p:nvSpPr>
        <p:spPr>
          <a:xfrm>
            <a:off x="457200" y="4194720"/>
            <a:ext cx="4015800" cy="23691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1" name="PlaceHolder 5"/>
          <p:cNvSpPr>
            <a:spLocks noGrp="1"/>
          </p:cNvSpPr>
          <p:nvPr>
            <p:ph type="body"/>
          </p:nvPr>
        </p:nvSpPr>
        <p:spPr>
          <a:xfrm>
            <a:off x="4674240" y="4194720"/>
            <a:ext cx="4015800" cy="23691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33" name="PlaceHolder 2"/>
          <p:cNvSpPr>
            <a:spLocks noGrp="1"/>
          </p:cNvSpPr>
          <p:nvPr>
            <p:ph type="body"/>
          </p:nvPr>
        </p:nvSpPr>
        <p:spPr>
          <a:xfrm>
            <a:off x="457200" y="1600200"/>
            <a:ext cx="2649600" cy="23691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4" name="PlaceHolder 3"/>
          <p:cNvSpPr>
            <a:spLocks noGrp="1"/>
          </p:cNvSpPr>
          <p:nvPr>
            <p:ph type="body"/>
          </p:nvPr>
        </p:nvSpPr>
        <p:spPr>
          <a:xfrm>
            <a:off x="3239640" y="1600200"/>
            <a:ext cx="2649600" cy="23691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5" name="PlaceHolder 4"/>
          <p:cNvSpPr>
            <a:spLocks noGrp="1"/>
          </p:cNvSpPr>
          <p:nvPr>
            <p:ph type="body"/>
          </p:nvPr>
        </p:nvSpPr>
        <p:spPr>
          <a:xfrm>
            <a:off x="6022080" y="1600200"/>
            <a:ext cx="2649600" cy="23691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6" name="PlaceHolder 5"/>
          <p:cNvSpPr>
            <a:spLocks noGrp="1"/>
          </p:cNvSpPr>
          <p:nvPr>
            <p:ph type="body"/>
          </p:nvPr>
        </p:nvSpPr>
        <p:spPr>
          <a:xfrm>
            <a:off x="457200" y="4194720"/>
            <a:ext cx="2649600" cy="23691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7" name="PlaceHolder 6"/>
          <p:cNvSpPr>
            <a:spLocks noGrp="1"/>
          </p:cNvSpPr>
          <p:nvPr>
            <p:ph type="body"/>
          </p:nvPr>
        </p:nvSpPr>
        <p:spPr>
          <a:xfrm>
            <a:off x="3239640" y="4194720"/>
            <a:ext cx="2649600" cy="23691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8" name="PlaceHolder 7"/>
          <p:cNvSpPr>
            <a:spLocks noGrp="1"/>
          </p:cNvSpPr>
          <p:nvPr>
            <p:ph type="body"/>
          </p:nvPr>
        </p:nvSpPr>
        <p:spPr>
          <a:xfrm>
            <a:off x="6022080" y="4194720"/>
            <a:ext cx="2649600" cy="23691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42" name="PlaceHolder 2"/>
          <p:cNvSpPr>
            <a:spLocks noGrp="1"/>
          </p:cNvSpPr>
          <p:nvPr>
            <p:ph type="subTitle"/>
          </p:nvPr>
        </p:nvSpPr>
        <p:spPr>
          <a:xfrm>
            <a:off x="457200" y="1600200"/>
            <a:ext cx="8229240" cy="496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44" name="PlaceHolder 2"/>
          <p:cNvSpPr>
            <a:spLocks noGrp="1"/>
          </p:cNvSpPr>
          <p:nvPr>
            <p:ph type="body"/>
          </p:nvPr>
        </p:nvSpPr>
        <p:spPr>
          <a:xfrm>
            <a:off x="457200" y="1600200"/>
            <a:ext cx="8229240" cy="496728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46" name="PlaceHolder 2"/>
          <p:cNvSpPr>
            <a:spLocks noGrp="1"/>
          </p:cNvSpPr>
          <p:nvPr>
            <p:ph type="body"/>
          </p:nvPr>
        </p:nvSpPr>
        <p:spPr>
          <a:xfrm>
            <a:off x="457200" y="1600200"/>
            <a:ext cx="4015800" cy="496728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7" name="PlaceHolder 3"/>
          <p:cNvSpPr>
            <a:spLocks noGrp="1"/>
          </p:cNvSpPr>
          <p:nvPr>
            <p:ph type="body"/>
          </p:nvPr>
        </p:nvSpPr>
        <p:spPr>
          <a:xfrm>
            <a:off x="4674240" y="1600200"/>
            <a:ext cx="4015800" cy="496728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457200" y="274680"/>
            <a:ext cx="8229240" cy="529776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51" name="PlaceHolder 2"/>
          <p:cNvSpPr>
            <a:spLocks noGrp="1"/>
          </p:cNvSpPr>
          <p:nvPr>
            <p:ph type="body"/>
          </p:nvPr>
        </p:nvSpPr>
        <p:spPr>
          <a:xfrm>
            <a:off x="457200" y="1600200"/>
            <a:ext cx="4015800" cy="23691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2" name="PlaceHolder 3"/>
          <p:cNvSpPr>
            <a:spLocks noGrp="1"/>
          </p:cNvSpPr>
          <p:nvPr>
            <p:ph type="body"/>
          </p:nvPr>
        </p:nvSpPr>
        <p:spPr>
          <a:xfrm>
            <a:off x="4674240" y="1600200"/>
            <a:ext cx="4015800" cy="496728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3" name="PlaceHolder 4"/>
          <p:cNvSpPr>
            <a:spLocks noGrp="1"/>
          </p:cNvSpPr>
          <p:nvPr>
            <p:ph type="body"/>
          </p:nvPr>
        </p:nvSpPr>
        <p:spPr>
          <a:xfrm>
            <a:off x="457200" y="4194720"/>
            <a:ext cx="4015800" cy="23691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4" name="PlaceHolder 2"/>
          <p:cNvSpPr>
            <a:spLocks noGrp="1"/>
          </p:cNvSpPr>
          <p:nvPr>
            <p:ph type="subTitle"/>
          </p:nvPr>
        </p:nvSpPr>
        <p:spPr>
          <a:xfrm>
            <a:off x="457200" y="1600200"/>
            <a:ext cx="8229240" cy="496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55" name="PlaceHolder 2"/>
          <p:cNvSpPr>
            <a:spLocks noGrp="1"/>
          </p:cNvSpPr>
          <p:nvPr>
            <p:ph type="body"/>
          </p:nvPr>
        </p:nvSpPr>
        <p:spPr>
          <a:xfrm>
            <a:off x="457200" y="1600200"/>
            <a:ext cx="4015800" cy="496728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6" name="PlaceHolder 3"/>
          <p:cNvSpPr>
            <a:spLocks noGrp="1"/>
          </p:cNvSpPr>
          <p:nvPr>
            <p:ph type="body"/>
          </p:nvPr>
        </p:nvSpPr>
        <p:spPr>
          <a:xfrm>
            <a:off x="4674240" y="1600200"/>
            <a:ext cx="4015800" cy="23691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7" name="PlaceHolder 4"/>
          <p:cNvSpPr>
            <a:spLocks noGrp="1"/>
          </p:cNvSpPr>
          <p:nvPr>
            <p:ph type="body"/>
          </p:nvPr>
        </p:nvSpPr>
        <p:spPr>
          <a:xfrm>
            <a:off x="4674240" y="4194720"/>
            <a:ext cx="4015800" cy="23691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59" name="PlaceHolder 2"/>
          <p:cNvSpPr>
            <a:spLocks noGrp="1"/>
          </p:cNvSpPr>
          <p:nvPr>
            <p:ph type="body"/>
          </p:nvPr>
        </p:nvSpPr>
        <p:spPr>
          <a:xfrm>
            <a:off x="457200" y="1600200"/>
            <a:ext cx="4015800" cy="23691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0" name="PlaceHolder 3"/>
          <p:cNvSpPr>
            <a:spLocks noGrp="1"/>
          </p:cNvSpPr>
          <p:nvPr>
            <p:ph type="body"/>
          </p:nvPr>
        </p:nvSpPr>
        <p:spPr>
          <a:xfrm>
            <a:off x="4674240" y="1600200"/>
            <a:ext cx="4015800" cy="23691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1" name="PlaceHolder 4"/>
          <p:cNvSpPr>
            <a:spLocks noGrp="1"/>
          </p:cNvSpPr>
          <p:nvPr>
            <p:ph type="body"/>
          </p:nvPr>
        </p:nvSpPr>
        <p:spPr>
          <a:xfrm>
            <a:off x="457200" y="4194720"/>
            <a:ext cx="8229240" cy="23691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63" name="PlaceHolder 2"/>
          <p:cNvSpPr>
            <a:spLocks noGrp="1"/>
          </p:cNvSpPr>
          <p:nvPr>
            <p:ph type="body"/>
          </p:nvPr>
        </p:nvSpPr>
        <p:spPr>
          <a:xfrm>
            <a:off x="457200" y="1600200"/>
            <a:ext cx="8229240" cy="23691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4" name="PlaceHolder 3"/>
          <p:cNvSpPr>
            <a:spLocks noGrp="1"/>
          </p:cNvSpPr>
          <p:nvPr>
            <p:ph type="body"/>
          </p:nvPr>
        </p:nvSpPr>
        <p:spPr>
          <a:xfrm>
            <a:off x="457200" y="4194720"/>
            <a:ext cx="8229240" cy="23691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66" name="PlaceHolder 2"/>
          <p:cNvSpPr>
            <a:spLocks noGrp="1"/>
          </p:cNvSpPr>
          <p:nvPr>
            <p:ph type="body"/>
          </p:nvPr>
        </p:nvSpPr>
        <p:spPr>
          <a:xfrm>
            <a:off x="457200" y="1600200"/>
            <a:ext cx="4015800" cy="23691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7" name="PlaceHolder 3"/>
          <p:cNvSpPr>
            <a:spLocks noGrp="1"/>
          </p:cNvSpPr>
          <p:nvPr>
            <p:ph type="body"/>
          </p:nvPr>
        </p:nvSpPr>
        <p:spPr>
          <a:xfrm>
            <a:off x="4674240" y="1600200"/>
            <a:ext cx="4015800" cy="23691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8" name="PlaceHolder 4"/>
          <p:cNvSpPr>
            <a:spLocks noGrp="1"/>
          </p:cNvSpPr>
          <p:nvPr>
            <p:ph type="body"/>
          </p:nvPr>
        </p:nvSpPr>
        <p:spPr>
          <a:xfrm>
            <a:off x="457200" y="4194720"/>
            <a:ext cx="4015800" cy="23691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9" name="PlaceHolder 5"/>
          <p:cNvSpPr>
            <a:spLocks noGrp="1"/>
          </p:cNvSpPr>
          <p:nvPr>
            <p:ph type="body"/>
          </p:nvPr>
        </p:nvSpPr>
        <p:spPr>
          <a:xfrm>
            <a:off x="4674240" y="4194720"/>
            <a:ext cx="4015800" cy="23691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71" name="PlaceHolder 2"/>
          <p:cNvSpPr>
            <a:spLocks noGrp="1"/>
          </p:cNvSpPr>
          <p:nvPr>
            <p:ph type="body"/>
          </p:nvPr>
        </p:nvSpPr>
        <p:spPr>
          <a:xfrm>
            <a:off x="457200" y="1600200"/>
            <a:ext cx="2649600" cy="23691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2" name="PlaceHolder 3"/>
          <p:cNvSpPr>
            <a:spLocks noGrp="1"/>
          </p:cNvSpPr>
          <p:nvPr>
            <p:ph type="body"/>
          </p:nvPr>
        </p:nvSpPr>
        <p:spPr>
          <a:xfrm>
            <a:off x="3239640" y="1600200"/>
            <a:ext cx="2649600" cy="23691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3" name="PlaceHolder 4"/>
          <p:cNvSpPr>
            <a:spLocks noGrp="1"/>
          </p:cNvSpPr>
          <p:nvPr>
            <p:ph type="body"/>
          </p:nvPr>
        </p:nvSpPr>
        <p:spPr>
          <a:xfrm>
            <a:off x="6022080" y="1600200"/>
            <a:ext cx="2649600" cy="23691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4" name="PlaceHolder 5"/>
          <p:cNvSpPr>
            <a:spLocks noGrp="1"/>
          </p:cNvSpPr>
          <p:nvPr>
            <p:ph type="body"/>
          </p:nvPr>
        </p:nvSpPr>
        <p:spPr>
          <a:xfrm>
            <a:off x="457200" y="4194720"/>
            <a:ext cx="2649600" cy="23691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5" name="PlaceHolder 6"/>
          <p:cNvSpPr>
            <a:spLocks noGrp="1"/>
          </p:cNvSpPr>
          <p:nvPr>
            <p:ph type="body"/>
          </p:nvPr>
        </p:nvSpPr>
        <p:spPr>
          <a:xfrm>
            <a:off x="3239640" y="4194720"/>
            <a:ext cx="2649600" cy="23691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6" name="PlaceHolder 7"/>
          <p:cNvSpPr>
            <a:spLocks noGrp="1"/>
          </p:cNvSpPr>
          <p:nvPr>
            <p:ph type="body"/>
          </p:nvPr>
        </p:nvSpPr>
        <p:spPr>
          <a:xfrm>
            <a:off x="6022080" y="4194720"/>
            <a:ext cx="2649600" cy="23691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6" name="PlaceHolder 2"/>
          <p:cNvSpPr>
            <a:spLocks noGrp="1"/>
          </p:cNvSpPr>
          <p:nvPr>
            <p:ph type="body"/>
          </p:nvPr>
        </p:nvSpPr>
        <p:spPr>
          <a:xfrm>
            <a:off x="457200" y="1600200"/>
            <a:ext cx="8229240" cy="496728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8" name="PlaceHolder 2"/>
          <p:cNvSpPr>
            <a:spLocks noGrp="1"/>
          </p:cNvSpPr>
          <p:nvPr>
            <p:ph type="body"/>
          </p:nvPr>
        </p:nvSpPr>
        <p:spPr>
          <a:xfrm>
            <a:off x="457200" y="1600200"/>
            <a:ext cx="4015800" cy="496728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 name="PlaceHolder 3"/>
          <p:cNvSpPr>
            <a:spLocks noGrp="1"/>
          </p:cNvSpPr>
          <p:nvPr>
            <p:ph type="body"/>
          </p:nvPr>
        </p:nvSpPr>
        <p:spPr>
          <a:xfrm>
            <a:off x="4674240" y="1600200"/>
            <a:ext cx="4015800" cy="496728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4680"/>
            <a:ext cx="8229240" cy="529776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3" name="PlaceHolder 2"/>
          <p:cNvSpPr>
            <a:spLocks noGrp="1"/>
          </p:cNvSpPr>
          <p:nvPr>
            <p:ph type="body"/>
          </p:nvPr>
        </p:nvSpPr>
        <p:spPr>
          <a:xfrm>
            <a:off x="457200" y="1600200"/>
            <a:ext cx="4015800" cy="23691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 name="PlaceHolder 3"/>
          <p:cNvSpPr>
            <a:spLocks noGrp="1"/>
          </p:cNvSpPr>
          <p:nvPr>
            <p:ph type="body"/>
          </p:nvPr>
        </p:nvSpPr>
        <p:spPr>
          <a:xfrm>
            <a:off x="4674240" y="1600200"/>
            <a:ext cx="4015800" cy="496728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 name="PlaceHolder 4"/>
          <p:cNvSpPr>
            <a:spLocks noGrp="1"/>
          </p:cNvSpPr>
          <p:nvPr>
            <p:ph type="body"/>
          </p:nvPr>
        </p:nvSpPr>
        <p:spPr>
          <a:xfrm>
            <a:off x="457200" y="4194720"/>
            <a:ext cx="4015800" cy="23691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7" name="PlaceHolder 2"/>
          <p:cNvSpPr>
            <a:spLocks noGrp="1"/>
          </p:cNvSpPr>
          <p:nvPr>
            <p:ph type="body"/>
          </p:nvPr>
        </p:nvSpPr>
        <p:spPr>
          <a:xfrm>
            <a:off x="457200" y="1600200"/>
            <a:ext cx="4015800" cy="496728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8" name="PlaceHolder 3"/>
          <p:cNvSpPr>
            <a:spLocks noGrp="1"/>
          </p:cNvSpPr>
          <p:nvPr>
            <p:ph type="body"/>
          </p:nvPr>
        </p:nvSpPr>
        <p:spPr>
          <a:xfrm>
            <a:off x="4674240" y="1600200"/>
            <a:ext cx="4015800" cy="23691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9" name="PlaceHolder 4"/>
          <p:cNvSpPr>
            <a:spLocks noGrp="1"/>
          </p:cNvSpPr>
          <p:nvPr>
            <p:ph type="body"/>
          </p:nvPr>
        </p:nvSpPr>
        <p:spPr>
          <a:xfrm>
            <a:off x="4674240" y="4194720"/>
            <a:ext cx="4015800" cy="23691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21" name="PlaceHolder 2"/>
          <p:cNvSpPr>
            <a:spLocks noGrp="1"/>
          </p:cNvSpPr>
          <p:nvPr>
            <p:ph type="body"/>
          </p:nvPr>
        </p:nvSpPr>
        <p:spPr>
          <a:xfrm>
            <a:off x="457200" y="1600200"/>
            <a:ext cx="4015800" cy="23691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2" name="PlaceHolder 3"/>
          <p:cNvSpPr>
            <a:spLocks noGrp="1"/>
          </p:cNvSpPr>
          <p:nvPr>
            <p:ph type="body"/>
          </p:nvPr>
        </p:nvSpPr>
        <p:spPr>
          <a:xfrm>
            <a:off x="4674240" y="1600200"/>
            <a:ext cx="4015800" cy="23691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3" name="PlaceHolder 4"/>
          <p:cNvSpPr>
            <a:spLocks noGrp="1"/>
          </p:cNvSpPr>
          <p:nvPr>
            <p:ph type="body"/>
          </p:nvPr>
        </p:nvSpPr>
        <p:spPr>
          <a:xfrm>
            <a:off x="457200" y="4194720"/>
            <a:ext cx="8229240" cy="23691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44960"/>
            <a:ext cx="8520120" cy="572400"/>
          </a:xfrm>
          <a:prstGeom prst="rect">
            <a:avLst/>
          </a:prstGeom>
        </p:spPr>
        <p:txBody>
          <a:bodyPr tIns="91440" bIns="91440">
            <a:noAutofit/>
          </a:bodyPr>
          <a:lstStyle/>
          <a:p>
            <a:r>
              <a:rPr lang="en-US" sz="2800" b="0" strike="noStrike" spc="-1">
                <a:solidFill>
                  <a:srgbClr val="000000"/>
                </a:solidFill>
                <a:latin typeface="Arial"/>
              </a:rPr>
              <a:t>Click to edit the title text format</a:t>
            </a:r>
          </a:p>
        </p:txBody>
      </p:sp>
      <p:sp>
        <p:nvSpPr>
          <p:cNvPr id="4" name="PlaceHolder 2"/>
          <p:cNvSpPr>
            <a:spLocks noGrp="1"/>
          </p:cNvSpPr>
          <p:nvPr>
            <p:ph type="body"/>
          </p:nvPr>
        </p:nvSpPr>
        <p:spPr>
          <a:xfrm>
            <a:off x="311760" y="1152360"/>
            <a:ext cx="8520120" cy="3416040"/>
          </a:xfrm>
          <a:prstGeom prst="rect">
            <a:avLst/>
          </a:prstGeom>
        </p:spPr>
        <p:txBody>
          <a:bodyPr tIns="91440" bIns="91440">
            <a:no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2" name="PlaceHolder 3"/>
          <p:cNvSpPr>
            <a:spLocks noGrp="1"/>
          </p:cNvSpPr>
          <p:nvPr>
            <p:ph type="sldNum"/>
          </p:nvPr>
        </p:nvSpPr>
        <p:spPr>
          <a:xfrm>
            <a:off x="8472600" y="4663080"/>
            <a:ext cx="548280" cy="393120"/>
          </a:xfrm>
          <a:prstGeom prst="rect">
            <a:avLst/>
          </a:prstGeom>
        </p:spPr>
        <p:txBody>
          <a:bodyPr tIns="91440" bIns="91440" anchor="ctr">
            <a:noAutofit/>
          </a:bodyPr>
          <a:lstStyle/>
          <a:p>
            <a:endParaRPr lang="en-US" sz="2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8229240" cy="1142640"/>
          </a:xfrm>
          <a:prstGeom prst="rect">
            <a:avLst/>
          </a:prstGeom>
        </p:spPr>
        <p:txBody>
          <a:bodyPr tIns="91440" bIns="91440" anchor="b">
            <a:noAutofit/>
          </a:bodyPr>
          <a:lstStyle/>
          <a:p>
            <a:r>
              <a:rPr lang="en-US" sz="3600" b="0" strike="noStrike" spc="-1">
                <a:solidFill>
                  <a:srgbClr val="000000"/>
                </a:solidFill>
                <a:latin typeface="Arial"/>
              </a:rPr>
              <a:t>Click to edit the title text format</a:t>
            </a:r>
          </a:p>
        </p:txBody>
      </p:sp>
      <p:sp>
        <p:nvSpPr>
          <p:cNvPr id="40" name="PlaceHolder 2"/>
          <p:cNvSpPr>
            <a:spLocks noGrp="1"/>
          </p:cNvSpPr>
          <p:nvPr>
            <p:ph type="body"/>
          </p:nvPr>
        </p:nvSpPr>
        <p:spPr>
          <a:xfrm>
            <a:off x="457200" y="1600200"/>
            <a:ext cx="8229240" cy="4967280"/>
          </a:xfrm>
          <a:prstGeom prst="rect">
            <a:avLst/>
          </a:prstGeom>
        </p:spPr>
        <p:txBody>
          <a:bodyPr tIns="91440" bIns="91440">
            <a:noAutofit/>
          </a:bodyPr>
          <a:lstStyle/>
          <a:p>
            <a:pPr marL="432000" indent="-324000">
              <a:spcBef>
                <a:spcPts val="1417"/>
              </a:spcBef>
              <a:buClr>
                <a:srgbClr val="000000"/>
              </a:buClr>
              <a:buSzPct val="45000"/>
              <a:buFont typeface="Wingdings" charset="2"/>
              <a:buChar char=""/>
            </a:pPr>
            <a:r>
              <a:rPr lang="en-US" sz="30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3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30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3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3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3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3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5.jpe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dofactory.com/net/facade-design-pattern" TargetMode="Externa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 name="Google Shape;111;p27"/>
          <p:cNvPicPr/>
          <p:nvPr/>
        </p:nvPicPr>
        <p:blipFill>
          <a:blip r:embed="rId2"/>
          <a:stretch/>
        </p:blipFill>
        <p:spPr>
          <a:xfrm>
            <a:off x="0" y="0"/>
            <a:ext cx="9143640" cy="5143320"/>
          </a:xfrm>
          <a:prstGeom prst="rect">
            <a:avLst/>
          </a:prstGeom>
          <a:ln>
            <a:noFill/>
          </a:ln>
        </p:spPr>
      </p:pic>
      <p:sp>
        <p:nvSpPr>
          <p:cNvPr id="78" name="CustomShape 1"/>
          <p:cNvSpPr/>
          <p:nvPr/>
        </p:nvSpPr>
        <p:spPr>
          <a:xfrm>
            <a:off x="4423144" y="1213920"/>
            <a:ext cx="4400456" cy="263952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gn="r">
              <a:lnSpc>
                <a:spcPct val="100000"/>
              </a:lnSpc>
            </a:pPr>
            <a:endParaRPr lang="en-US" sz="1800" b="0" strike="noStrike" spc="-1" dirty="0">
              <a:latin typeface="Arial"/>
            </a:endParaRPr>
          </a:p>
          <a:p>
            <a:pPr algn="r">
              <a:lnSpc>
                <a:spcPct val="100000"/>
              </a:lnSpc>
            </a:pPr>
            <a:endParaRPr lang="en-US" sz="1800" b="0" strike="noStrike" spc="-1" dirty="0">
              <a:latin typeface="Arial"/>
            </a:endParaRPr>
          </a:p>
          <a:p>
            <a:pPr algn="r">
              <a:lnSpc>
                <a:spcPct val="100000"/>
              </a:lnSpc>
            </a:pPr>
            <a:r>
              <a:rPr lang="en-US" sz="3400" b="0" strike="noStrike" spc="-1" dirty="0">
                <a:solidFill>
                  <a:srgbClr val="96B51A"/>
                </a:solidFill>
                <a:ea typeface="Droid Sans"/>
              </a:rPr>
              <a:t>Design Patterns</a:t>
            </a:r>
            <a:endParaRPr lang="en-US" sz="3400" b="0" strike="noStrike" spc="-1" dirty="0"/>
          </a:p>
          <a:p>
            <a:pPr algn="r">
              <a:lnSpc>
                <a:spcPct val="100000"/>
              </a:lnSpc>
            </a:pPr>
            <a:r>
              <a:rPr lang="en-US" sz="1400" b="0" i="1" strike="noStrike" spc="-1" dirty="0">
                <a:solidFill>
                  <a:srgbClr val="FFFFFF"/>
                </a:solidFill>
                <a:ea typeface="Montserrat"/>
              </a:rPr>
              <a:t>Solutions to common problems in Software Design</a:t>
            </a:r>
            <a:endParaRPr lang="en-US" sz="1400" b="0" strike="noStrike" spc="-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0" name="CustomShape 1"/>
          <p:cNvSpPr/>
          <p:nvPr/>
        </p:nvSpPr>
        <p:spPr>
          <a:xfrm>
            <a:off x="0" y="5118480"/>
            <a:ext cx="9143640" cy="33120"/>
          </a:xfrm>
          <a:prstGeom prst="rect">
            <a:avLst/>
          </a:prstGeom>
          <a:solidFill>
            <a:srgbClr val="C1D82F"/>
          </a:solidFill>
          <a:ln>
            <a:noFill/>
          </a:ln>
        </p:spPr>
        <p:style>
          <a:lnRef idx="0">
            <a:scrgbClr r="0" g="0" b="0"/>
          </a:lnRef>
          <a:fillRef idx="0">
            <a:scrgbClr r="0" g="0" b="0"/>
          </a:fillRef>
          <a:effectRef idx="0">
            <a:scrgbClr r="0" g="0" b="0"/>
          </a:effectRef>
          <a:fontRef idx="minor"/>
        </p:style>
      </p:sp>
      <p:sp>
        <p:nvSpPr>
          <p:cNvPr id="101" name="CustomShape 2"/>
          <p:cNvSpPr/>
          <p:nvPr/>
        </p:nvSpPr>
        <p:spPr>
          <a:xfrm>
            <a:off x="0" y="216360"/>
            <a:ext cx="9143640" cy="55224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gn="ctr">
              <a:lnSpc>
                <a:spcPct val="100000"/>
              </a:lnSpc>
            </a:pPr>
            <a:r>
              <a:rPr lang="en-US" sz="2400" dirty="0">
                <a:solidFill>
                  <a:srgbClr val="96B51A"/>
                </a:solidFill>
                <a:cs typeface="Arial" panose="020B0604020202020204"/>
              </a:rPr>
              <a:t>Adapter Pattern - Advantages / Disadvantage</a:t>
            </a:r>
          </a:p>
        </p:txBody>
      </p:sp>
      <p:sp>
        <p:nvSpPr>
          <p:cNvPr id="102" name="CustomShape 3"/>
          <p:cNvSpPr/>
          <p:nvPr/>
        </p:nvSpPr>
        <p:spPr>
          <a:xfrm>
            <a:off x="187020" y="1006468"/>
            <a:ext cx="3970310" cy="344016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marL="146160" algn="just">
              <a:lnSpc>
                <a:spcPct val="100000"/>
              </a:lnSpc>
            </a:pPr>
            <a:endParaRPr lang="en-US" sz="1300" b="0" strike="noStrike" spc="-1" dirty="0">
              <a:solidFill>
                <a:srgbClr val="FFFFFF"/>
              </a:solidFill>
              <a:latin typeface="Nunito Sans"/>
              <a:ea typeface="Nunito Sans"/>
            </a:endParaRPr>
          </a:p>
          <a:p>
            <a:pPr marL="431910" indent="-285750" algn="just">
              <a:lnSpc>
                <a:spcPct val="100000"/>
              </a:lnSpc>
              <a:buFont typeface="Arial" panose="020B0604020202020204" pitchFamily="34" charset="0"/>
              <a:buChar char="•"/>
            </a:pPr>
            <a:r>
              <a:rPr lang="en-US" sz="1400" spc="-1" dirty="0">
                <a:solidFill>
                  <a:srgbClr val="FFFFFF"/>
                </a:solidFill>
                <a:ea typeface="Nunito Sans"/>
              </a:rPr>
              <a:t>It makes two incompatible interfaces be compatible. It can serve to encapsulate classes that we do not control, and that can change.</a:t>
            </a:r>
          </a:p>
          <a:p>
            <a:pPr marL="431910" indent="-285750" algn="just">
              <a:lnSpc>
                <a:spcPct val="100000"/>
              </a:lnSpc>
              <a:buFont typeface="Arial" panose="020B0604020202020204" pitchFamily="34" charset="0"/>
              <a:buChar char="•"/>
            </a:pPr>
            <a:endParaRPr lang="en-US" sz="1400" spc="-1" dirty="0">
              <a:solidFill>
                <a:srgbClr val="FFFFFF"/>
              </a:solidFill>
              <a:ea typeface="Nunito Sans"/>
            </a:endParaRPr>
          </a:p>
          <a:p>
            <a:pPr marL="431910" indent="-285750" algn="just">
              <a:lnSpc>
                <a:spcPct val="100000"/>
              </a:lnSpc>
              <a:buFont typeface="Arial" panose="020B0604020202020204" pitchFamily="34" charset="0"/>
              <a:buChar char="•"/>
            </a:pPr>
            <a:r>
              <a:rPr lang="en-US" sz="1400" spc="-1" dirty="0">
                <a:solidFill>
                  <a:srgbClr val="FFFFFF"/>
                </a:solidFill>
                <a:ea typeface="Nunito Sans"/>
              </a:rPr>
              <a:t>Integrate with external systems.</a:t>
            </a:r>
            <a:endParaRPr lang="en-US" sz="1400" b="0" strike="noStrike" spc="-1" dirty="0"/>
          </a:p>
          <a:p>
            <a:pPr marL="146160" algn="just">
              <a:lnSpc>
                <a:spcPct val="100000"/>
              </a:lnSpc>
            </a:pPr>
            <a:endParaRPr lang="en-US" sz="1300" b="0" strike="noStrike" spc="-1" dirty="0">
              <a:latin typeface="Arial"/>
            </a:endParaRPr>
          </a:p>
          <a:p>
            <a:pPr marL="146160" algn="just">
              <a:lnSpc>
                <a:spcPct val="100000"/>
              </a:lnSpc>
            </a:pPr>
            <a:endParaRPr lang="en-US" sz="1300" b="0" strike="noStrike" spc="-1" dirty="0">
              <a:latin typeface="Arial"/>
            </a:endParaRPr>
          </a:p>
          <a:p>
            <a:pPr marL="146160" algn="just">
              <a:lnSpc>
                <a:spcPct val="100000"/>
              </a:lnSpc>
            </a:pPr>
            <a:endParaRPr lang="en-US" sz="1300" b="0" strike="noStrike" spc="-1" dirty="0">
              <a:latin typeface="Arial"/>
            </a:endParaRPr>
          </a:p>
          <a:p>
            <a:pPr marL="457200" algn="just">
              <a:lnSpc>
                <a:spcPct val="100000"/>
              </a:lnSpc>
            </a:pPr>
            <a:endParaRPr lang="en-US" sz="1300" b="0" strike="noStrike" spc="-1" dirty="0">
              <a:latin typeface="Arial"/>
            </a:endParaRPr>
          </a:p>
          <a:p>
            <a:pPr marL="457200" algn="just">
              <a:lnSpc>
                <a:spcPct val="100000"/>
              </a:lnSpc>
            </a:pPr>
            <a:endParaRPr lang="en-US" sz="1300" b="0" strike="noStrike" spc="-1" dirty="0">
              <a:latin typeface="Arial"/>
            </a:endParaRPr>
          </a:p>
          <a:p>
            <a:pPr marL="457200" algn="just">
              <a:lnSpc>
                <a:spcPct val="100000"/>
              </a:lnSpc>
            </a:pPr>
            <a:endParaRPr lang="en-US" sz="1300" b="0" strike="noStrike" spc="-1" dirty="0">
              <a:latin typeface="Arial"/>
            </a:endParaRPr>
          </a:p>
          <a:p>
            <a:pPr marL="457200" algn="just">
              <a:lnSpc>
                <a:spcPct val="100000"/>
              </a:lnSpc>
            </a:pPr>
            <a:endParaRPr lang="en-US" sz="1300" b="0" strike="noStrike" spc="-1" dirty="0">
              <a:latin typeface="Arial"/>
            </a:endParaRPr>
          </a:p>
        </p:txBody>
      </p:sp>
      <p:pic>
        <p:nvPicPr>
          <p:cNvPr id="1026" name="Picture 2" descr="Resultado de imagen para Ventajas">
            <a:extLst>
              <a:ext uri="{FF2B5EF4-FFF2-40B4-BE49-F238E27FC236}">
                <a16:creationId xmlns:a16="http://schemas.microsoft.com/office/drawing/2014/main" id="{B1A1B30A-C63B-40E0-867A-E4C961F987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450" y="2726548"/>
            <a:ext cx="1124725" cy="1124725"/>
          </a:xfrm>
          <a:prstGeom prst="rect">
            <a:avLst/>
          </a:prstGeom>
          <a:noFill/>
          <a:extLst>
            <a:ext uri="{909E8E84-426E-40DD-AFC4-6F175D3DCCD1}">
              <a14:hiddenFill xmlns:a14="http://schemas.microsoft.com/office/drawing/2010/main">
                <a:solidFill>
                  <a:srgbClr val="FFFFFF"/>
                </a:solidFill>
              </a14:hiddenFill>
            </a:ext>
          </a:extLst>
        </p:spPr>
      </p:pic>
      <p:sp>
        <p:nvSpPr>
          <p:cNvPr id="9" name="CustomShape 3">
            <a:extLst>
              <a:ext uri="{FF2B5EF4-FFF2-40B4-BE49-F238E27FC236}">
                <a16:creationId xmlns:a16="http://schemas.microsoft.com/office/drawing/2014/main" id="{C95F245E-34B9-4CF8-A103-4D26BEA5FA0A}"/>
              </a:ext>
            </a:extLst>
          </p:cNvPr>
          <p:cNvSpPr/>
          <p:nvPr/>
        </p:nvSpPr>
        <p:spPr>
          <a:xfrm>
            <a:off x="4571820" y="2509144"/>
            <a:ext cx="3970310" cy="1464133"/>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marL="146160" algn="just">
              <a:lnSpc>
                <a:spcPct val="100000"/>
              </a:lnSpc>
            </a:pPr>
            <a:endParaRPr lang="en-US" sz="1300" b="0" strike="noStrike" spc="-1" dirty="0">
              <a:solidFill>
                <a:srgbClr val="FFFFFF"/>
              </a:solidFill>
              <a:latin typeface="Nunito Sans"/>
              <a:ea typeface="Nunito Sans"/>
            </a:endParaRPr>
          </a:p>
          <a:p>
            <a:pPr marL="431910" indent="-285750" algn="just">
              <a:lnSpc>
                <a:spcPct val="100000"/>
              </a:lnSpc>
              <a:buFont typeface="Arial" panose="020B0604020202020204" pitchFamily="34" charset="0"/>
              <a:buChar char="•"/>
            </a:pPr>
            <a:r>
              <a:rPr lang="en-US" sz="1300" spc="-1" dirty="0">
                <a:solidFill>
                  <a:srgbClr val="FFFFFF"/>
                </a:solidFill>
                <a:ea typeface="Nunito Sans"/>
              </a:rPr>
              <a:t>Design complexity.</a:t>
            </a:r>
          </a:p>
          <a:p>
            <a:pPr marL="431910" indent="-285750" algn="just">
              <a:lnSpc>
                <a:spcPct val="100000"/>
              </a:lnSpc>
              <a:buFont typeface="Arial" panose="020B0604020202020204" pitchFamily="34" charset="0"/>
              <a:buChar char="•"/>
            </a:pPr>
            <a:endParaRPr lang="en-US" sz="1300" b="0" strike="noStrike" spc="-1" dirty="0"/>
          </a:p>
          <a:p>
            <a:pPr marL="146160" algn="just">
              <a:lnSpc>
                <a:spcPct val="100000"/>
              </a:lnSpc>
            </a:pPr>
            <a:endParaRPr lang="en-US" sz="1300" b="0" strike="noStrike" spc="-1" dirty="0">
              <a:latin typeface="Arial"/>
            </a:endParaRPr>
          </a:p>
          <a:p>
            <a:pPr marL="146160" algn="just">
              <a:lnSpc>
                <a:spcPct val="100000"/>
              </a:lnSpc>
            </a:pPr>
            <a:endParaRPr lang="en-US" sz="1300" b="0" strike="noStrike" spc="-1" dirty="0">
              <a:latin typeface="Arial"/>
            </a:endParaRPr>
          </a:p>
          <a:p>
            <a:pPr marL="146160" algn="just">
              <a:lnSpc>
                <a:spcPct val="100000"/>
              </a:lnSpc>
            </a:pPr>
            <a:endParaRPr lang="en-US" sz="1300" b="0" strike="noStrike" spc="-1" dirty="0">
              <a:latin typeface="Arial"/>
            </a:endParaRPr>
          </a:p>
          <a:p>
            <a:pPr marL="457200" algn="just">
              <a:lnSpc>
                <a:spcPct val="100000"/>
              </a:lnSpc>
            </a:pPr>
            <a:endParaRPr lang="en-US" sz="1300" b="0" strike="noStrike" spc="-1" dirty="0">
              <a:latin typeface="Arial"/>
            </a:endParaRPr>
          </a:p>
          <a:p>
            <a:pPr marL="457200" algn="just">
              <a:lnSpc>
                <a:spcPct val="100000"/>
              </a:lnSpc>
            </a:pPr>
            <a:endParaRPr lang="en-US" sz="1300" b="0" strike="noStrike" spc="-1" dirty="0">
              <a:latin typeface="Arial"/>
            </a:endParaRPr>
          </a:p>
          <a:p>
            <a:pPr marL="457200" algn="just">
              <a:lnSpc>
                <a:spcPct val="100000"/>
              </a:lnSpc>
            </a:pPr>
            <a:endParaRPr lang="en-US" sz="1300" b="0" strike="noStrike" spc="-1" dirty="0">
              <a:latin typeface="Arial"/>
            </a:endParaRPr>
          </a:p>
          <a:p>
            <a:pPr marL="457200" algn="just">
              <a:lnSpc>
                <a:spcPct val="100000"/>
              </a:lnSpc>
            </a:pPr>
            <a:endParaRPr lang="en-US" sz="1300" b="0" strike="noStrike" spc="-1" dirty="0">
              <a:latin typeface="Arial"/>
            </a:endParaRPr>
          </a:p>
        </p:txBody>
      </p:sp>
      <p:pic>
        <p:nvPicPr>
          <p:cNvPr id="2050" name="Picture 2" descr="Resultado de imagen para Desventajas">
            <a:extLst>
              <a:ext uri="{FF2B5EF4-FFF2-40B4-BE49-F238E27FC236}">
                <a16:creationId xmlns:a16="http://schemas.microsoft.com/office/drawing/2014/main" id="{8814DEAB-F4FA-415C-A58B-2444C92072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6763" y="3196256"/>
            <a:ext cx="1669311" cy="1250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822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37" name="CustomShape 1"/>
          <p:cNvSpPr/>
          <p:nvPr/>
        </p:nvSpPr>
        <p:spPr>
          <a:xfrm>
            <a:off x="0" y="5118480"/>
            <a:ext cx="9143640" cy="33120"/>
          </a:xfrm>
          <a:prstGeom prst="rect">
            <a:avLst/>
          </a:prstGeom>
          <a:solidFill>
            <a:srgbClr val="C1D82F"/>
          </a:solidFill>
          <a:ln>
            <a:noFill/>
          </a:ln>
        </p:spPr>
        <p:style>
          <a:lnRef idx="0">
            <a:scrgbClr r="0" g="0" b="0"/>
          </a:lnRef>
          <a:fillRef idx="0">
            <a:scrgbClr r="0" g="0" b="0"/>
          </a:fillRef>
          <a:effectRef idx="0">
            <a:scrgbClr r="0" g="0" b="0"/>
          </a:effectRef>
          <a:fontRef idx="minor"/>
        </p:style>
      </p:sp>
      <p:sp>
        <p:nvSpPr>
          <p:cNvPr id="138" name="CustomShape 2"/>
          <p:cNvSpPr/>
          <p:nvPr/>
        </p:nvSpPr>
        <p:spPr>
          <a:xfrm>
            <a:off x="351771" y="1780945"/>
            <a:ext cx="2027872" cy="1581609"/>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gn="ctr">
              <a:lnSpc>
                <a:spcPct val="100000"/>
              </a:lnSpc>
            </a:pPr>
            <a:r>
              <a:rPr lang="en-US" sz="2400" dirty="0">
                <a:solidFill>
                  <a:srgbClr val="96B51A"/>
                </a:solidFill>
                <a:cs typeface="Arial" panose="020B0604020202020204"/>
              </a:rPr>
              <a:t>Adapter Class Diagram</a:t>
            </a:r>
          </a:p>
        </p:txBody>
      </p:sp>
      <p:pic>
        <p:nvPicPr>
          <p:cNvPr id="139" name="Picture 1"/>
          <p:cNvPicPr/>
          <p:nvPr/>
        </p:nvPicPr>
        <p:blipFill>
          <a:blip r:embed="rId2"/>
          <a:stretch/>
        </p:blipFill>
        <p:spPr>
          <a:xfrm>
            <a:off x="2843775" y="1038814"/>
            <a:ext cx="5484617" cy="3065870"/>
          </a:xfrm>
          <a:prstGeom prst="rect">
            <a:avLst/>
          </a:prstGeom>
          <a:ln/>
        </p:spPr>
        <p:style>
          <a:lnRef idx="2">
            <a:schemeClr val="accent3"/>
          </a:lnRef>
          <a:fillRef idx="1">
            <a:schemeClr val="lt1"/>
          </a:fillRef>
          <a:effectRef idx="0">
            <a:schemeClr val="accent3"/>
          </a:effectRef>
          <a:fontRef idx="minor">
            <a:schemeClr val="dk1"/>
          </a:fontRef>
        </p:style>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40" name="CustomShape 1"/>
          <p:cNvSpPr/>
          <p:nvPr/>
        </p:nvSpPr>
        <p:spPr>
          <a:xfrm>
            <a:off x="0" y="5118480"/>
            <a:ext cx="9143640" cy="33120"/>
          </a:xfrm>
          <a:prstGeom prst="rect">
            <a:avLst/>
          </a:prstGeom>
          <a:solidFill>
            <a:srgbClr val="C1D82F"/>
          </a:solidFill>
          <a:ln>
            <a:noFill/>
          </a:ln>
        </p:spPr>
        <p:style>
          <a:lnRef idx="0">
            <a:scrgbClr r="0" g="0" b="0"/>
          </a:lnRef>
          <a:fillRef idx="0">
            <a:scrgbClr r="0" g="0" b="0"/>
          </a:fillRef>
          <a:effectRef idx="0">
            <a:scrgbClr r="0" g="0" b="0"/>
          </a:effectRef>
          <a:fontRef idx="minor"/>
        </p:style>
      </p:sp>
      <p:sp>
        <p:nvSpPr>
          <p:cNvPr id="141" name="CustomShape 2"/>
          <p:cNvSpPr/>
          <p:nvPr/>
        </p:nvSpPr>
        <p:spPr>
          <a:xfrm>
            <a:off x="0" y="216360"/>
            <a:ext cx="9143640" cy="55224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gn="ctr">
              <a:lnSpc>
                <a:spcPct val="100000"/>
              </a:lnSpc>
            </a:pPr>
            <a:r>
              <a:rPr lang="en-US" sz="2400" dirty="0">
                <a:solidFill>
                  <a:srgbClr val="96B51A"/>
                </a:solidFill>
                <a:cs typeface="Arial" panose="020B0604020202020204"/>
              </a:rPr>
              <a:t>Adapter – Diagram of Sequence</a:t>
            </a:r>
          </a:p>
        </p:txBody>
      </p:sp>
      <p:pic>
        <p:nvPicPr>
          <p:cNvPr id="142" name="Picture 2"/>
          <p:cNvPicPr/>
          <p:nvPr/>
        </p:nvPicPr>
        <p:blipFill>
          <a:blip r:embed="rId2"/>
          <a:stretch/>
        </p:blipFill>
        <p:spPr>
          <a:xfrm>
            <a:off x="393405" y="1252800"/>
            <a:ext cx="4784524" cy="3080160"/>
          </a:xfrm>
          <a:prstGeom prst="rect">
            <a:avLst/>
          </a:prstGeom>
          <a:ln/>
        </p:spPr>
        <p:style>
          <a:lnRef idx="2">
            <a:schemeClr val="accent3"/>
          </a:lnRef>
          <a:fillRef idx="1">
            <a:schemeClr val="lt1"/>
          </a:fillRef>
          <a:effectRef idx="0">
            <a:schemeClr val="accent3"/>
          </a:effectRef>
          <a:fontRef idx="minor">
            <a:schemeClr val="dk1"/>
          </a:fontRef>
        </p:style>
      </p:pic>
      <p:sp>
        <p:nvSpPr>
          <p:cNvPr id="143" name="CustomShape 3"/>
          <p:cNvSpPr/>
          <p:nvPr/>
        </p:nvSpPr>
        <p:spPr>
          <a:xfrm>
            <a:off x="5568840" y="1186920"/>
            <a:ext cx="3475800" cy="314604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marL="488880" indent="-342720" algn="just">
              <a:lnSpc>
                <a:spcPct val="100000"/>
              </a:lnSpc>
              <a:buClr>
                <a:srgbClr val="FFFFFF"/>
              </a:buClr>
              <a:buFont typeface="Arial"/>
              <a:buAutoNum type="arabicPeriod"/>
            </a:pPr>
            <a:r>
              <a:rPr lang="en-US" sz="1400" b="0" strike="noStrike" spc="-1" dirty="0">
                <a:solidFill>
                  <a:srgbClr val="FFFFFF"/>
                </a:solidFill>
                <a:ea typeface="Nunito Sans"/>
              </a:rPr>
              <a:t>The </a:t>
            </a:r>
            <a:r>
              <a:rPr lang="en-US" sz="1400" b="0" strike="noStrike" spc="-1" dirty="0">
                <a:solidFill>
                  <a:srgbClr val="FF0000"/>
                </a:solidFill>
                <a:ea typeface="Nunito Sans"/>
              </a:rPr>
              <a:t>Client</a:t>
            </a:r>
            <a:r>
              <a:rPr lang="en-US" sz="1400" b="0" strike="noStrike" spc="-1" dirty="0">
                <a:solidFill>
                  <a:srgbClr val="FFFFFF"/>
                </a:solidFill>
                <a:ea typeface="Nunito Sans"/>
              </a:rPr>
              <a:t> invokes the Adapter with generic parameters.</a:t>
            </a:r>
            <a:endParaRPr lang="en-US" sz="1400" b="0" strike="noStrike" spc="-1" dirty="0"/>
          </a:p>
          <a:p>
            <a:pPr marL="488880" indent="-342720" algn="just">
              <a:lnSpc>
                <a:spcPct val="100000"/>
              </a:lnSpc>
              <a:buClr>
                <a:srgbClr val="FFFFFF"/>
              </a:buClr>
              <a:buFont typeface="Arial"/>
              <a:buAutoNum type="arabicPeriod"/>
            </a:pPr>
            <a:r>
              <a:rPr lang="en-US" sz="1400" b="0" strike="noStrike" spc="-1" dirty="0">
                <a:solidFill>
                  <a:srgbClr val="FFFFFF"/>
                </a:solidFill>
                <a:ea typeface="Nunito Sans"/>
              </a:rPr>
              <a:t>The </a:t>
            </a:r>
            <a:r>
              <a:rPr lang="en-US" sz="1400" b="0" strike="noStrike" spc="-1" dirty="0">
                <a:solidFill>
                  <a:srgbClr val="FF0000"/>
                </a:solidFill>
                <a:ea typeface="Nunito Sans"/>
              </a:rPr>
              <a:t>Adapter</a:t>
            </a:r>
            <a:r>
              <a:rPr lang="en-US" sz="1400" b="0" strike="noStrike" spc="-1" dirty="0">
                <a:solidFill>
                  <a:srgbClr val="FFFFFF"/>
                </a:solidFill>
                <a:ea typeface="Nunito Sans"/>
              </a:rPr>
              <a:t> converts the generic parameters into specific </a:t>
            </a:r>
            <a:r>
              <a:rPr lang="en-US" sz="1400" b="0" strike="noStrike" spc="-1" dirty="0" err="1">
                <a:solidFill>
                  <a:srgbClr val="FFFFFF"/>
                </a:solidFill>
                <a:ea typeface="Nunito Sans"/>
              </a:rPr>
              <a:t>Adaptee</a:t>
            </a:r>
            <a:r>
              <a:rPr lang="en-US" sz="1400" b="0" strike="noStrike" spc="-1" dirty="0">
                <a:solidFill>
                  <a:srgbClr val="FFFFFF"/>
                </a:solidFill>
                <a:ea typeface="Nunito Sans"/>
              </a:rPr>
              <a:t> parameters.</a:t>
            </a:r>
            <a:endParaRPr lang="en-US" sz="1400" b="0" strike="noStrike" spc="-1" dirty="0"/>
          </a:p>
          <a:p>
            <a:pPr marL="488880" indent="-342720" algn="just">
              <a:lnSpc>
                <a:spcPct val="100000"/>
              </a:lnSpc>
              <a:buClr>
                <a:srgbClr val="FFFFFF"/>
              </a:buClr>
              <a:buFont typeface="Arial"/>
              <a:buAutoNum type="arabicPeriod"/>
            </a:pPr>
            <a:r>
              <a:rPr lang="en-US" sz="1400" b="0" strike="noStrike" spc="-1" dirty="0">
                <a:solidFill>
                  <a:srgbClr val="FFFFFF"/>
                </a:solidFill>
                <a:ea typeface="Nunito Sans"/>
              </a:rPr>
              <a:t>The </a:t>
            </a:r>
            <a:r>
              <a:rPr lang="en-US" sz="1400" b="0" strike="noStrike" spc="-1" dirty="0">
                <a:solidFill>
                  <a:srgbClr val="FF0000"/>
                </a:solidFill>
                <a:ea typeface="Nunito Sans"/>
              </a:rPr>
              <a:t>Adapter</a:t>
            </a:r>
            <a:r>
              <a:rPr lang="en-US" sz="1400" b="0" strike="noStrike" spc="-1" dirty="0">
                <a:solidFill>
                  <a:srgbClr val="FFFFFF"/>
                </a:solidFill>
                <a:ea typeface="Nunito Sans"/>
              </a:rPr>
              <a:t> invokes the </a:t>
            </a:r>
            <a:r>
              <a:rPr lang="en-US" sz="1400" b="0" strike="noStrike" spc="-1" dirty="0" err="1">
                <a:solidFill>
                  <a:srgbClr val="FF0000"/>
                </a:solidFill>
                <a:ea typeface="Nunito Sans"/>
              </a:rPr>
              <a:t>Adaptee</a:t>
            </a:r>
            <a:r>
              <a:rPr lang="en-US" sz="1400" b="0" strike="noStrike" spc="-1" dirty="0">
                <a:solidFill>
                  <a:srgbClr val="FFFFFF"/>
                </a:solidFill>
                <a:ea typeface="Nunito Sans"/>
              </a:rPr>
              <a:t>.</a:t>
            </a:r>
            <a:endParaRPr lang="en-US" sz="1400" b="0" strike="noStrike" spc="-1" dirty="0"/>
          </a:p>
          <a:p>
            <a:pPr marL="488880" indent="-342720" algn="just">
              <a:lnSpc>
                <a:spcPct val="100000"/>
              </a:lnSpc>
              <a:buClr>
                <a:srgbClr val="FFFFFF"/>
              </a:buClr>
              <a:buFont typeface="Arial"/>
              <a:buAutoNum type="arabicPeriod"/>
            </a:pPr>
            <a:r>
              <a:rPr lang="en-US" sz="1400" b="0" strike="noStrike" spc="-1" dirty="0">
                <a:solidFill>
                  <a:srgbClr val="FFFFFF"/>
                </a:solidFill>
                <a:ea typeface="Nunito Sans"/>
              </a:rPr>
              <a:t>The </a:t>
            </a:r>
            <a:r>
              <a:rPr lang="en-US" sz="1400" b="0" strike="noStrike" spc="-1" dirty="0" err="1">
                <a:solidFill>
                  <a:srgbClr val="FF0000"/>
                </a:solidFill>
                <a:ea typeface="Nunito Sans"/>
              </a:rPr>
              <a:t>Adaptee</a:t>
            </a:r>
            <a:r>
              <a:rPr lang="en-US" sz="1400" b="0" strike="noStrike" spc="-1" dirty="0">
                <a:solidFill>
                  <a:srgbClr val="FF0000"/>
                </a:solidFill>
                <a:ea typeface="Nunito Sans"/>
              </a:rPr>
              <a:t> </a:t>
            </a:r>
            <a:r>
              <a:rPr lang="en-US" sz="1400" b="0" strike="noStrike" spc="-1" dirty="0">
                <a:solidFill>
                  <a:srgbClr val="FFFFFF"/>
                </a:solidFill>
                <a:ea typeface="Nunito Sans"/>
              </a:rPr>
              <a:t>responds.</a:t>
            </a:r>
            <a:endParaRPr lang="en-US" sz="1400" b="0" strike="noStrike" spc="-1" dirty="0"/>
          </a:p>
          <a:p>
            <a:pPr marL="488880" indent="-342720" algn="just">
              <a:lnSpc>
                <a:spcPct val="100000"/>
              </a:lnSpc>
              <a:buClr>
                <a:srgbClr val="FFFFFF"/>
              </a:buClr>
              <a:buFont typeface="Arial"/>
              <a:buAutoNum type="arabicPeriod"/>
            </a:pPr>
            <a:r>
              <a:rPr lang="en-US" sz="1400" b="0" strike="noStrike" spc="-1" dirty="0">
                <a:solidFill>
                  <a:srgbClr val="FFFFFF"/>
                </a:solidFill>
                <a:ea typeface="Nunito Sans"/>
              </a:rPr>
              <a:t>The </a:t>
            </a:r>
            <a:r>
              <a:rPr lang="en-US" sz="1400" b="0" strike="noStrike" spc="-1" dirty="0">
                <a:solidFill>
                  <a:srgbClr val="FF0000"/>
                </a:solidFill>
                <a:ea typeface="Nunito Sans"/>
              </a:rPr>
              <a:t>Adapter</a:t>
            </a:r>
            <a:r>
              <a:rPr lang="en-US" sz="1400" b="0" strike="noStrike" spc="-1" dirty="0">
                <a:solidFill>
                  <a:srgbClr val="FFFFFF"/>
                </a:solidFill>
                <a:ea typeface="Nunito Sans"/>
              </a:rPr>
              <a:t> converts the response of the </a:t>
            </a:r>
            <a:r>
              <a:rPr lang="en-US" sz="1400" b="0" strike="noStrike" spc="-1" dirty="0" err="1">
                <a:solidFill>
                  <a:srgbClr val="FF0000"/>
                </a:solidFill>
                <a:ea typeface="Nunito Sans"/>
              </a:rPr>
              <a:t>Adaptee</a:t>
            </a:r>
            <a:r>
              <a:rPr lang="en-US" sz="1400" b="0" strike="noStrike" spc="-1" dirty="0">
                <a:solidFill>
                  <a:srgbClr val="FFFFFF"/>
                </a:solidFill>
                <a:ea typeface="Nunito Sans"/>
              </a:rPr>
              <a:t> to a generic response for the Client.</a:t>
            </a:r>
            <a:endParaRPr lang="en-US" sz="1400" b="0" strike="noStrike" spc="-1" dirty="0"/>
          </a:p>
          <a:p>
            <a:pPr marL="488880" indent="-342720" algn="just">
              <a:lnSpc>
                <a:spcPct val="100000"/>
              </a:lnSpc>
              <a:buClr>
                <a:srgbClr val="FFFFFF"/>
              </a:buClr>
              <a:buFont typeface="Arial"/>
              <a:buAutoNum type="arabicPeriod"/>
            </a:pPr>
            <a:r>
              <a:rPr lang="en-US" sz="1400" b="0" strike="noStrike" spc="-1" dirty="0">
                <a:solidFill>
                  <a:srgbClr val="FFFFFF"/>
                </a:solidFill>
                <a:ea typeface="Nunito Sans"/>
              </a:rPr>
              <a:t>The </a:t>
            </a:r>
            <a:r>
              <a:rPr lang="en-US" sz="1400" b="0" strike="noStrike" spc="-1" dirty="0">
                <a:solidFill>
                  <a:srgbClr val="FF0000"/>
                </a:solidFill>
                <a:ea typeface="Nunito Sans"/>
              </a:rPr>
              <a:t>Adapter</a:t>
            </a:r>
            <a:r>
              <a:rPr lang="en-US" sz="1400" b="0" strike="noStrike" spc="-1" dirty="0">
                <a:solidFill>
                  <a:srgbClr val="FFFFFF"/>
                </a:solidFill>
                <a:ea typeface="Nunito Sans"/>
              </a:rPr>
              <a:t> responds to the Client with a generic response.</a:t>
            </a:r>
            <a:endParaRPr lang="en-US" sz="1400" b="0" strike="noStrike" spc="-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44" name="CustomShape 1"/>
          <p:cNvSpPr/>
          <p:nvPr/>
        </p:nvSpPr>
        <p:spPr>
          <a:xfrm>
            <a:off x="0" y="5118480"/>
            <a:ext cx="9143640" cy="33120"/>
          </a:xfrm>
          <a:prstGeom prst="rect">
            <a:avLst/>
          </a:prstGeom>
          <a:solidFill>
            <a:srgbClr val="C1D82F"/>
          </a:solidFill>
          <a:ln>
            <a:noFill/>
          </a:ln>
        </p:spPr>
        <p:style>
          <a:lnRef idx="0">
            <a:scrgbClr r="0" g="0" b="0"/>
          </a:lnRef>
          <a:fillRef idx="0">
            <a:scrgbClr r="0" g="0" b="0"/>
          </a:fillRef>
          <a:effectRef idx="0">
            <a:scrgbClr r="0" g="0" b="0"/>
          </a:effectRef>
          <a:fontRef idx="minor"/>
        </p:style>
      </p:sp>
      <p:sp>
        <p:nvSpPr>
          <p:cNvPr id="145" name="CustomShape 2"/>
          <p:cNvSpPr/>
          <p:nvPr/>
        </p:nvSpPr>
        <p:spPr>
          <a:xfrm>
            <a:off x="818580" y="216360"/>
            <a:ext cx="7293166" cy="55224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gn="ctr">
              <a:lnSpc>
                <a:spcPct val="100000"/>
              </a:lnSpc>
            </a:pPr>
            <a:r>
              <a:rPr lang="en-US" sz="2400" dirty="0">
                <a:solidFill>
                  <a:srgbClr val="96B51A"/>
                </a:solidFill>
                <a:cs typeface="Arial" panose="020B0604020202020204"/>
              </a:rPr>
              <a:t>Adapter – Sample</a:t>
            </a:r>
          </a:p>
        </p:txBody>
      </p:sp>
      <p:pic>
        <p:nvPicPr>
          <p:cNvPr id="146" name="Picture 3"/>
          <p:cNvPicPr/>
          <p:nvPr/>
        </p:nvPicPr>
        <p:blipFill>
          <a:blip r:embed="rId2"/>
          <a:stretch/>
        </p:blipFill>
        <p:spPr>
          <a:xfrm>
            <a:off x="2024927" y="768600"/>
            <a:ext cx="4880472" cy="3910850"/>
          </a:xfrm>
          <a:prstGeom prst="rect">
            <a:avLst/>
          </a:prstGeom>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 name="Google Shape;111;p27"/>
          <p:cNvPicPr/>
          <p:nvPr/>
        </p:nvPicPr>
        <p:blipFill>
          <a:blip r:embed="rId2"/>
          <a:stretch/>
        </p:blipFill>
        <p:spPr>
          <a:xfrm>
            <a:off x="0" y="0"/>
            <a:ext cx="9143640" cy="5143320"/>
          </a:xfrm>
          <a:prstGeom prst="rect">
            <a:avLst/>
          </a:prstGeom>
          <a:ln>
            <a:noFill/>
          </a:ln>
        </p:spPr>
      </p:pic>
      <p:sp>
        <p:nvSpPr>
          <p:cNvPr id="148" name="CustomShape 1"/>
          <p:cNvSpPr/>
          <p:nvPr/>
        </p:nvSpPr>
        <p:spPr>
          <a:xfrm>
            <a:off x="3593804" y="1252080"/>
            <a:ext cx="5268315" cy="263952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gn="r">
              <a:lnSpc>
                <a:spcPct val="100000"/>
              </a:lnSpc>
            </a:pPr>
            <a:endParaRPr lang="en-US" sz="1400" b="0" strike="noStrike" spc="-1" dirty="0">
              <a:latin typeface="Arial"/>
            </a:endParaRPr>
          </a:p>
          <a:p>
            <a:pPr algn="r">
              <a:lnSpc>
                <a:spcPct val="100000"/>
              </a:lnSpc>
            </a:pPr>
            <a:endParaRPr lang="en-US" sz="1400" b="0" strike="noStrike" spc="-1" dirty="0">
              <a:latin typeface="Arial"/>
            </a:endParaRPr>
          </a:p>
          <a:p>
            <a:pPr algn="r">
              <a:lnSpc>
                <a:spcPct val="100000"/>
              </a:lnSpc>
            </a:pPr>
            <a:r>
              <a:rPr lang="en-US" sz="3400" spc="-1" dirty="0">
                <a:solidFill>
                  <a:srgbClr val="96B51A"/>
                </a:solidFill>
              </a:rPr>
              <a:t>Chain of Responsibility Pattern</a:t>
            </a:r>
          </a:p>
        </p:txBody>
      </p:sp>
    </p:spTree>
    <p:extLst>
      <p:ext uri="{BB962C8B-B14F-4D97-AF65-F5344CB8AC3E}">
        <p14:creationId xmlns:p14="http://schemas.microsoft.com/office/powerpoint/2010/main" val="3094077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61" name="CustomShape 1"/>
          <p:cNvSpPr/>
          <p:nvPr/>
        </p:nvSpPr>
        <p:spPr>
          <a:xfrm>
            <a:off x="4114800" y="1257120"/>
            <a:ext cx="4774680" cy="2949120"/>
          </a:xfrm>
          <a:prstGeom prst="rect">
            <a:avLst/>
          </a:prstGeom>
          <a:noFill/>
          <a:ln>
            <a:noFill/>
          </a:ln>
        </p:spPr>
        <p:style>
          <a:lnRef idx="0">
            <a:scrgbClr r="0" g="0" b="0"/>
          </a:lnRef>
          <a:fillRef idx="0">
            <a:scrgbClr r="0" g="0" b="0"/>
          </a:fillRef>
          <a:effectRef idx="0">
            <a:scrgbClr r="0" g="0" b="0"/>
          </a:effectRef>
          <a:fontRef idx="minor"/>
        </p:style>
      </p:sp>
      <p:sp>
        <p:nvSpPr>
          <p:cNvPr id="162" name="CustomShape 2"/>
          <p:cNvSpPr/>
          <p:nvPr/>
        </p:nvSpPr>
        <p:spPr>
          <a:xfrm>
            <a:off x="0" y="5118480"/>
            <a:ext cx="9143640" cy="33120"/>
          </a:xfrm>
          <a:prstGeom prst="rect">
            <a:avLst/>
          </a:prstGeom>
          <a:solidFill>
            <a:srgbClr val="C1D82F"/>
          </a:solidFill>
          <a:ln>
            <a:noFill/>
          </a:ln>
        </p:spPr>
        <p:style>
          <a:lnRef idx="0">
            <a:scrgbClr r="0" g="0" b="0"/>
          </a:lnRef>
          <a:fillRef idx="0">
            <a:scrgbClr r="0" g="0" b="0"/>
          </a:fillRef>
          <a:effectRef idx="0">
            <a:scrgbClr r="0" g="0" b="0"/>
          </a:effectRef>
          <a:fontRef idx="minor"/>
        </p:style>
      </p:sp>
      <p:sp>
        <p:nvSpPr>
          <p:cNvPr id="163" name="CustomShape 3"/>
          <p:cNvSpPr/>
          <p:nvPr/>
        </p:nvSpPr>
        <p:spPr>
          <a:xfrm>
            <a:off x="0" y="216360"/>
            <a:ext cx="9143640" cy="55224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gn="ctr">
              <a:lnSpc>
                <a:spcPct val="100000"/>
              </a:lnSpc>
            </a:pPr>
            <a:r>
              <a:rPr lang="en-US" sz="2400" dirty="0">
                <a:solidFill>
                  <a:srgbClr val="96B51A"/>
                </a:solidFill>
                <a:cs typeface="Arial" panose="020B0604020202020204"/>
              </a:rPr>
              <a:t>What is it?</a:t>
            </a:r>
          </a:p>
        </p:txBody>
      </p:sp>
      <p:sp>
        <p:nvSpPr>
          <p:cNvPr id="3" name="Text Placeholder 2">
            <a:extLst>
              <a:ext uri="{FF2B5EF4-FFF2-40B4-BE49-F238E27FC236}">
                <a16:creationId xmlns:a16="http://schemas.microsoft.com/office/drawing/2014/main" id="{41983E12-E49A-444A-AD9E-56873E5A061B}"/>
              </a:ext>
            </a:extLst>
          </p:cNvPr>
          <p:cNvSpPr>
            <a:spLocks noGrp="1"/>
          </p:cNvSpPr>
          <p:nvPr>
            <p:ph type="body"/>
          </p:nvPr>
        </p:nvSpPr>
        <p:spPr>
          <a:xfrm>
            <a:off x="141361" y="738222"/>
            <a:ext cx="4666309" cy="2205318"/>
          </a:xfrm>
        </p:spPr>
        <p:txBody>
          <a:bodyPr>
            <a:normAutofit/>
          </a:bodyPr>
          <a:lstStyle/>
          <a:p>
            <a:pPr marL="0" indent="0" algn="just">
              <a:buNone/>
            </a:pPr>
            <a:r>
              <a:rPr lang="en-US" sz="1400" dirty="0">
                <a:solidFill>
                  <a:schemeClr val="bg1"/>
                </a:solidFill>
              </a:rPr>
              <a:t>Allows an object to send a command without knowing what object will receive and handle it. The request is sent from one object to another making them parts of a chain and each object in this chain can handle the command, pass it on or do both.</a:t>
            </a:r>
          </a:p>
        </p:txBody>
      </p:sp>
      <p:pic>
        <p:nvPicPr>
          <p:cNvPr id="1026" name="Picture 2" descr="Image result for chain of responsibility design pattern">
            <a:extLst>
              <a:ext uri="{FF2B5EF4-FFF2-40B4-BE49-F238E27FC236}">
                <a16:creationId xmlns:a16="http://schemas.microsoft.com/office/drawing/2014/main" id="{06BD5FB7-6FDE-4182-BCB7-77C9FA2EE9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9533" y="2860159"/>
            <a:ext cx="3016799" cy="18855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a:extLst>
              <a:ext uri="{FF2B5EF4-FFF2-40B4-BE49-F238E27FC236}">
                <a16:creationId xmlns:a16="http://schemas.microsoft.com/office/drawing/2014/main" id="{5807EC24-CE42-4C5A-B9E5-6BC758C4A1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8405" y="1469091"/>
            <a:ext cx="3920565" cy="2205318"/>
          </a:xfrm>
          <a:prstGeom prst="rect">
            <a:avLst/>
          </a:prstGeom>
          <a:extLst>
            <a:ext uri="{909E8E84-426E-40DD-AFC4-6F175D3DCCD1}">
              <a14:hiddenFill xmlns:a14="http://schemas.microsoft.com/office/drawing/2010/main">
                <a:solidFill>
                  <a:srgbClr val="FFFFFF"/>
                </a:solidFill>
              </a14:hiddenFill>
            </a:ext>
          </a:extLst>
        </p:spPr>
        <p:style>
          <a:lnRef idx="2">
            <a:schemeClr val="accent3"/>
          </a:lnRef>
          <a:fillRef idx="1">
            <a:schemeClr val="lt1"/>
          </a:fillRef>
          <a:effectRef idx="0">
            <a:schemeClr val="accent3"/>
          </a:effectRef>
          <a:fontRef idx="minor">
            <a:schemeClr val="dk1"/>
          </a:fontRef>
        </p:style>
      </p:pic>
    </p:spTree>
    <p:extLst>
      <p:ext uri="{BB962C8B-B14F-4D97-AF65-F5344CB8AC3E}">
        <p14:creationId xmlns:p14="http://schemas.microsoft.com/office/powerpoint/2010/main" val="3864629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61" name="CustomShape 1"/>
          <p:cNvSpPr/>
          <p:nvPr/>
        </p:nvSpPr>
        <p:spPr>
          <a:xfrm>
            <a:off x="4114800" y="1257120"/>
            <a:ext cx="4774680" cy="2949120"/>
          </a:xfrm>
          <a:prstGeom prst="rect">
            <a:avLst/>
          </a:prstGeom>
          <a:noFill/>
          <a:ln>
            <a:noFill/>
          </a:ln>
        </p:spPr>
        <p:style>
          <a:lnRef idx="0">
            <a:scrgbClr r="0" g="0" b="0"/>
          </a:lnRef>
          <a:fillRef idx="0">
            <a:scrgbClr r="0" g="0" b="0"/>
          </a:fillRef>
          <a:effectRef idx="0">
            <a:scrgbClr r="0" g="0" b="0"/>
          </a:effectRef>
          <a:fontRef idx="minor"/>
        </p:style>
      </p:sp>
      <p:sp>
        <p:nvSpPr>
          <p:cNvPr id="162" name="CustomShape 2"/>
          <p:cNvSpPr/>
          <p:nvPr/>
        </p:nvSpPr>
        <p:spPr>
          <a:xfrm>
            <a:off x="0" y="5118480"/>
            <a:ext cx="9143640" cy="33120"/>
          </a:xfrm>
          <a:prstGeom prst="rect">
            <a:avLst/>
          </a:prstGeom>
          <a:solidFill>
            <a:srgbClr val="C1D82F"/>
          </a:solidFill>
          <a:ln>
            <a:noFill/>
          </a:ln>
        </p:spPr>
        <p:style>
          <a:lnRef idx="0">
            <a:scrgbClr r="0" g="0" b="0"/>
          </a:lnRef>
          <a:fillRef idx="0">
            <a:scrgbClr r="0" g="0" b="0"/>
          </a:fillRef>
          <a:effectRef idx="0">
            <a:scrgbClr r="0" g="0" b="0"/>
          </a:effectRef>
          <a:fontRef idx="minor"/>
        </p:style>
      </p:sp>
      <p:sp>
        <p:nvSpPr>
          <p:cNvPr id="163" name="CustomShape 3"/>
          <p:cNvSpPr/>
          <p:nvPr/>
        </p:nvSpPr>
        <p:spPr>
          <a:xfrm>
            <a:off x="0" y="216360"/>
            <a:ext cx="9143640" cy="55224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gn="ctr">
              <a:lnSpc>
                <a:spcPct val="100000"/>
              </a:lnSpc>
            </a:pPr>
            <a:r>
              <a:rPr lang="en-US" sz="2400" dirty="0">
                <a:solidFill>
                  <a:srgbClr val="96B51A"/>
                </a:solidFill>
                <a:cs typeface="Arial" panose="020B0604020202020204"/>
              </a:rPr>
              <a:t>When to use it? </a:t>
            </a:r>
          </a:p>
        </p:txBody>
      </p:sp>
      <p:sp>
        <p:nvSpPr>
          <p:cNvPr id="2" name="TextBox 1">
            <a:extLst>
              <a:ext uri="{FF2B5EF4-FFF2-40B4-BE49-F238E27FC236}">
                <a16:creationId xmlns:a16="http://schemas.microsoft.com/office/drawing/2014/main" id="{AA0A5C92-09F4-49B1-8318-95D3B3487FE8}"/>
              </a:ext>
            </a:extLst>
          </p:cNvPr>
          <p:cNvSpPr txBox="1"/>
          <p:nvPr/>
        </p:nvSpPr>
        <p:spPr>
          <a:xfrm>
            <a:off x="254520" y="1048372"/>
            <a:ext cx="5869833" cy="2677656"/>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solidFill>
                  <a:schemeClr val="bg1"/>
                </a:solidFill>
              </a:rPr>
              <a:t>Decouple a request’s sender and receiver </a:t>
            </a:r>
          </a:p>
          <a:p>
            <a:pPr marL="285750" indent="-285750" algn="just">
              <a:buFont typeface="Arial" panose="020B0604020202020204" pitchFamily="34" charset="0"/>
              <a:buChar char="•"/>
            </a:pPr>
            <a:endParaRPr lang="en-US" sz="1400" dirty="0">
              <a:solidFill>
                <a:schemeClr val="bg1"/>
              </a:solidFill>
            </a:endParaRPr>
          </a:p>
          <a:p>
            <a:pPr marL="285750" indent="-285750" algn="just">
              <a:buFont typeface="Arial" panose="020B0604020202020204" pitchFamily="34" charset="0"/>
              <a:buChar char="•"/>
            </a:pPr>
            <a:r>
              <a:rPr lang="en-US" sz="1400" dirty="0">
                <a:solidFill>
                  <a:schemeClr val="bg1"/>
                </a:solidFill>
              </a:rPr>
              <a:t>Multiple objects, determined at runtime, are candidates to handle a request</a:t>
            </a:r>
          </a:p>
          <a:p>
            <a:pPr marL="742950" lvl="1" indent="-285750" algn="just">
              <a:buFont typeface="Arial" panose="020B0604020202020204" pitchFamily="34" charset="0"/>
              <a:buChar char="•"/>
            </a:pPr>
            <a:r>
              <a:rPr lang="en-US" sz="1400" dirty="0">
                <a:solidFill>
                  <a:schemeClr val="bg1"/>
                </a:solidFill>
              </a:rPr>
              <a:t>The handler is not known in advance</a:t>
            </a:r>
          </a:p>
          <a:p>
            <a:pPr marL="285750" indent="-285750" algn="just">
              <a:buFont typeface="Arial" panose="020B0604020202020204" pitchFamily="34" charset="0"/>
              <a:buChar char="•"/>
            </a:pPr>
            <a:endParaRPr lang="en-US" sz="1400" dirty="0">
              <a:solidFill>
                <a:schemeClr val="bg1"/>
              </a:solidFill>
            </a:endParaRPr>
          </a:p>
          <a:p>
            <a:pPr marL="285750" indent="-285750" algn="just">
              <a:buFont typeface="Arial" panose="020B0604020202020204" pitchFamily="34" charset="0"/>
              <a:buChar char="•"/>
            </a:pPr>
            <a:r>
              <a:rPr lang="en-US" sz="1400" dirty="0">
                <a:solidFill>
                  <a:schemeClr val="bg1"/>
                </a:solidFill>
              </a:rPr>
              <a:t>specify handlers is not necessary </a:t>
            </a:r>
          </a:p>
          <a:p>
            <a:pPr marL="285750" indent="-285750" algn="just">
              <a:buFont typeface="Arial" panose="020B0604020202020204" pitchFamily="34" charset="0"/>
              <a:buChar char="•"/>
            </a:pPr>
            <a:endParaRPr lang="en-US" sz="1400" dirty="0">
              <a:solidFill>
                <a:schemeClr val="bg1"/>
              </a:solidFill>
            </a:endParaRPr>
          </a:p>
          <a:p>
            <a:pPr marL="285750" indent="-285750" algn="just">
              <a:buFont typeface="Arial" panose="020B0604020202020204" pitchFamily="34" charset="0"/>
              <a:buChar char="•"/>
            </a:pPr>
            <a:r>
              <a:rPr lang="en-US" sz="1400" dirty="0">
                <a:solidFill>
                  <a:schemeClr val="bg1"/>
                </a:solidFill>
              </a:rPr>
              <a:t>The object can be handle by one or more requests </a:t>
            </a:r>
          </a:p>
          <a:p>
            <a:pPr marL="285750" indent="-285750" algn="just">
              <a:buFont typeface="Arial" panose="020B0604020202020204" pitchFamily="34" charset="0"/>
              <a:buChar char="•"/>
            </a:pPr>
            <a:endParaRPr lang="en-US" sz="1400" dirty="0">
              <a:solidFill>
                <a:schemeClr val="bg1"/>
              </a:solidFill>
            </a:endParaRPr>
          </a:p>
          <a:p>
            <a:pPr marL="285750" indent="-285750" algn="just">
              <a:buFont typeface="Arial" panose="020B0604020202020204" pitchFamily="34" charset="0"/>
              <a:buChar char="•"/>
            </a:pPr>
            <a:r>
              <a:rPr lang="en-US" sz="1400" dirty="0">
                <a:solidFill>
                  <a:schemeClr val="bg1"/>
                </a:solidFill>
              </a:rPr>
              <a:t>It’s wished that the request is addressed to a group of objects without explicitly specifying its receiver</a:t>
            </a:r>
          </a:p>
        </p:txBody>
      </p:sp>
      <p:pic>
        <p:nvPicPr>
          <p:cNvPr id="4100" name="Picture 4" descr="Image result for homer thinking with glasses without background">
            <a:extLst>
              <a:ext uri="{FF2B5EF4-FFF2-40B4-BE49-F238E27FC236}">
                <a16:creationId xmlns:a16="http://schemas.microsoft.com/office/drawing/2014/main" id="{5EC6A25D-704D-42F6-9728-C0D4D014EF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3171" y="1559256"/>
            <a:ext cx="1707490" cy="2024988"/>
          </a:xfrm>
          <a:prstGeom prst="rect">
            <a:avLst/>
          </a:prstGeom>
          <a:noFill/>
          <a:extLst/>
        </p:spPr>
      </p:pic>
    </p:spTree>
    <p:extLst>
      <p:ext uri="{BB962C8B-B14F-4D97-AF65-F5344CB8AC3E}">
        <p14:creationId xmlns:p14="http://schemas.microsoft.com/office/powerpoint/2010/main" val="1440524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61" name="CustomShape 1"/>
          <p:cNvSpPr/>
          <p:nvPr/>
        </p:nvSpPr>
        <p:spPr>
          <a:xfrm>
            <a:off x="4114800" y="1257120"/>
            <a:ext cx="4774680" cy="2949120"/>
          </a:xfrm>
          <a:prstGeom prst="rect">
            <a:avLst/>
          </a:prstGeom>
          <a:noFill/>
          <a:ln>
            <a:noFill/>
          </a:ln>
        </p:spPr>
        <p:style>
          <a:lnRef idx="0">
            <a:scrgbClr r="0" g="0" b="0"/>
          </a:lnRef>
          <a:fillRef idx="0">
            <a:scrgbClr r="0" g="0" b="0"/>
          </a:fillRef>
          <a:effectRef idx="0">
            <a:scrgbClr r="0" g="0" b="0"/>
          </a:effectRef>
          <a:fontRef idx="minor"/>
        </p:style>
      </p:sp>
      <p:sp>
        <p:nvSpPr>
          <p:cNvPr id="162" name="CustomShape 2"/>
          <p:cNvSpPr/>
          <p:nvPr/>
        </p:nvSpPr>
        <p:spPr>
          <a:xfrm>
            <a:off x="0" y="5118480"/>
            <a:ext cx="9143640" cy="33120"/>
          </a:xfrm>
          <a:prstGeom prst="rect">
            <a:avLst/>
          </a:prstGeom>
          <a:solidFill>
            <a:srgbClr val="C1D82F"/>
          </a:solidFill>
          <a:ln>
            <a:noFill/>
          </a:ln>
        </p:spPr>
        <p:style>
          <a:lnRef idx="0">
            <a:scrgbClr r="0" g="0" b="0"/>
          </a:lnRef>
          <a:fillRef idx="0">
            <a:scrgbClr r="0" g="0" b="0"/>
          </a:fillRef>
          <a:effectRef idx="0">
            <a:scrgbClr r="0" g="0" b="0"/>
          </a:effectRef>
          <a:fontRef idx="minor"/>
        </p:style>
      </p:sp>
      <p:sp>
        <p:nvSpPr>
          <p:cNvPr id="163" name="CustomShape 3"/>
          <p:cNvSpPr/>
          <p:nvPr/>
        </p:nvSpPr>
        <p:spPr>
          <a:xfrm>
            <a:off x="0" y="216360"/>
            <a:ext cx="9143640" cy="55224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gn="ctr">
              <a:lnSpc>
                <a:spcPct val="100000"/>
              </a:lnSpc>
            </a:pPr>
            <a:r>
              <a:rPr lang="en-US" sz="2400" dirty="0">
                <a:solidFill>
                  <a:srgbClr val="96B51A"/>
                </a:solidFill>
                <a:cs typeface="Arial" panose="020B0604020202020204"/>
              </a:rPr>
              <a:t>Advantage / Disadvantage</a:t>
            </a:r>
          </a:p>
        </p:txBody>
      </p:sp>
      <p:sp>
        <p:nvSpPr>
          <p:cNvPr id="2" name="TextBox 1">
            <a:extLst>
              <a:ext uri="{FF2B5EF4-FFF2-40B4-BE49-F238E27FC236}">
                <a16:creationId xmlns:a16="http://schemas.microsoft.com/office/drawing/2014/main" id="{8B1319CA-707D-4666-A070-B3803D5C1BAF}"/>
              </a:ext>
            </a:extLst>
          </p:cNvPr>
          <p:cNvSpPr txBox="1"/>
          <p:nvPr/>
        </p:nvSpPr>
        <p:spPr>
          <a:xfrm>
            <a:off x="405635" y="1149724"/>
            <a:ext cx="6579956" cy="2739211"/>
          </a:xfrm>
          <a:prstGeom prst="rect">
            <a:avLst/>
          </a:prstGeom>
          <a:noFill/>
        </p:spPr>
        <p:txBody>
          <a:bodyPr wrap="square" rtlCol="0">
            <a:spAutoFit/>
          </a:bodyPr>
          <a:lstStyle/>
          <a:p>
            <a:pPr algn="just"/>
            <a:r>
              <a:rPr lang="en-US" sz="1400" dirty="0">
                <a:solidFill>
                  <a:schemeClr val="bg1"/>
                </a:solidFill>
              </a:rPr>
              <a:t>Advantage:</a:t>
            </a:r>
          </a:p>
          <a:p>
            <a:pPr algn="just"/>
            <a:endParaRPr lang="en-US" sz="1400" dirty="0">
              <a:solidFill>
                <a:schemeClr val="bg1"/>
              </a:solidFill>
            </a:endParaRPr>
          </a:p>
          <a:p>
            <a:pPr marL="342900" indent="-342900" algn="just">
              <a:buFont typeface="Arial" panose="020B0604020202020204" pitchFamily="34" charset="0"/>
              <a:buChar char="•"/>
            </a:pPr>
            <a:r>
              <a:rPr lang="en-US" sz="1400" dirty="0">
                <a:solidFill>
                  <a:schemeClr val="bg1"/>
                </a:solidFill>
              </a:rPr>
              <a:t>Reduce coupling </a:t>
            </a:r>
          </a:p>
          <a:p>
            <a:pPr marL="800100" lvl="1" indent="-342900" algn="just">
              <a:buFont typeface="Arial" panose="020B0604020202020204" pitchFamily="34" charset="0"/>
              <a:buChar char="•"/>
            </a:pPr>
            <a:r>
              <a:rPr lang="en-US" sz="1400" dirty="0">
                <a:solidFill>
                  <a:schemeClr val="bg1"/>
                </a:solidFill>
              </a:rPr>
              <a:t>avoids attaching the sender of a request to its receiver, giving this way other objects the possibility of handling the request too.</a:t>
            </a:r>
          </a:p>
          <a:p>
            <a:pPr marL="342900" indent="-342900" algn="just">
              <a:buFont typeface="Arial" panose="020B0604020202020204" pitchFamily="34" charset="0"/>
              <a:buChar char="•"/>
            </a:pPr>
            <a:endParaRPr lang="en-US" sz="1400" dirty="0">
              <a:solidFill>
                <a:schemeClr val="bg1"/>
              </a:solidFill>
            </a:endParaRPr>
          </a:p>
          <a:p>
            <a:pPr marL="342900" indent="-342900" algn="just">
              <a:buFont typeface="Arial" panose="020B0604020202020204" pitchFamily="34" charset="0"/>
              <a:buChar char="•"/>
            </a:pPr>
            <a:r>
              <a:rPr lang="en-US" sz="1400" dirty="0">
                <a:solidFill>
                  <a:schemeClr val="bg1"/>
                </a:solidFill>
              </a:rPr>
              <a:t>Object doesn’t need to know the chain structure </a:t>
            </a:r>
          </a:p>
          <a:p>
            <a:pPr marL="800100" lvl="1" indent="-342900" algn="just">
              <a:buFont typeface="Arial" panose="020B0604020202020204" pitchFamily="34" charset="0"/>
              <a:buChar char="•"/>
            </a:pPr>
            <a:r>
              <a:rPr lang="en-US" sz="1400" dirty="0">
                <a:solidFill>
                  <a:schemeClr val="bg1"/>
                </a:solidFill>
              </a:rPr>
              <a:t>The objects become parts of a chain and the request is sent from one object to another across the chain until one of the objects will handle it.</a:t>
            </a:r>
          </a:p>
          <a:p>
            <a:pPr marL="342900" indent="-342900" algn="just">
              <a:buFont typeface="Arial" panose="020B0604020202020204" pitchFamily="34" charset="0"/>
              <a:buChar char="•"/>
            </a:pPr>
            <a:endParaRPr lang="en-US" sz="1400" dirty="0">
              <a:solidFill>
                <a:schemeClr val="bg1"/>
              </a:solidFill>
            </a:endParaRPr>
          </a:p>
          <a:p>
            <a:pPr marL="342900" indent="-342900" algn="just">
              <a:buFont typeface="Arial" panose="020B0604020202020204" pitchFamily="34" charset="0"/>
              <a:buChar char="•"/>
            </a:pPr>
            <a:r>
              <a:rPr lang="en-US" sz="1400" dirty="0">
                <a:solidFill>
                  <a:schemeClr val="bg1"/>
                </a:solidFill>
              </a:rPr>
              <a:t>Enhance flexibility of object assigned duties (add, change or remove responsibilities throw the chain</a:t>
            </a:r>
            <a:r>
              <a:rPr lang="en-US" dirty="0">
                <a:solidFill>
                  <a:schemeClr val="bg1"/>
                </a:solidFill>
              </a:rPr>
              <a:t>) </a:t>
            </a:r>
            <a:endParaRPr lang="en-US" dirty="0"/>
          </a:p>
        </p:txBody>
      </p:sp>
      <p:pic>
        <p:nvPicPr>
          <p:cNvPr id="3080" name="Picture 8" descr="Related image">
            <a:extLst>
              <a:ext uri="{FF2B5EF4-FFF2-40B4-BE49-F238E27FC236}">
                <a16:creationId xmlns:a16="http://schemas.microsoft.com/office/drawing/2014/main" id="{7195DF56-9A98-41BE-83E1-DF60B5FDF8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6262" y="1680840"/>
            <a:ext cx="1252103" cy="1544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52424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61" name="CustomShape 1"/>
          <p:cNvSpPr/>
          <p:nvPr/>
        </p:nvSpPr>
        <p:spPr>
          <a:xfrm>
            <a:off x="4114800" y="1257120"/>
            <a:ext cx="4774680" cy="2949120"/>
          </a:xfrm>
          <a:prstGeom prst="rect">
            <a:avLst/>
          </a:prstGeom>
          <a:noFill/>
          <a:ln>
            <a:noFill/>
          </a:ln>
        </p:spPr>
        <p:style>
          <a:lnRef idx="0">
            <a:scrgbClr r="0" g="0" b="0"/>
          </a:lnRef>
          <a:fillRef idx="0">
            <a:scrgbClr r="0" g="0" b="0"/>
          </a:fillRef>
          <a:effectRef idx="0">
            <a:scrgbClr r="0" g="0" b="0"/>
          </a:effectRef>
          <a:fontRef idx="minor"/>
        </p:style>
      </p:sp>
      <p:sp>
        <p:nvSpPr>
          <p:cNvPr id="162" name="CustomShape 2"/>
          <p:cNvSpPr/>
          <p:nvPr/>
        </p:nvSpPr>
        <p:spPr>
          <a:xfrm>
            <a:off x="0" y="5118480"/>
            <a:ext cx="9143640" cy="33120"/>
          </a:xfrm>
          <a:prstGeom prst="rect">
            <a:avLst/>
          </a:prstGeom>
          <a:solidFill>
            <a:srgbClr val="C1D82F"/>
          </a:solidFill>
          <a:ln>
            <a:noFill/>
          </a:ln>
        </p:spPr>
        <p:style>
          <a:lnRef idx="0">
            <a:scrgbClr r="0" g="0" b="0"/>
          </a:lnRef>
          <a:fillRef idx="0">
            <a:scrgbClr r="0" g="0" b="0"/>
          </a:fillRef>
          <a:effectRef idx="0">
            <a:scrgbClr r="0" g="0" b="0"/>
          </a:effectRef>
          <a:fontRef idx="minor"/>
        </p:style>
      </p:sp>
      <p:sp>
        <p:nvSpPr>
          <p:cNvPr id="163" name="CustomShape 3"/>
          <p:cNvSpPr/>
          <p:nvPr/>
        </p:nvSpPr>
        <p:spPr>
          <a:xfrm>
            <a:off x="0" y="216360"/>
            <a:ext cx="9143640" cy="55224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gn="ctr">
              <a:lnSpc>
                <a:spcPct val="100000"/>
              </a:lnSpc>
            </a:pPr>
            <a:r>
              <a:rPr lang="en-US" sz="2400" dirty="0">
                <a:solidFill>
                  <a:srgbClr val="96B51A"/>
                </a:solidFill>
                <a:cs typeface="Arial" panose="020B0604020202020204"/>
              </a:rPr>
              <a:t>Advantage / Disadvantage</a:t>
            </a:r>
          </a:p>
        </p:txBody>
      </p:sp>
      <p:pic>
        <p:nvPicPr>
          <p:cNvPr id="2052" name="Picture 4" descr="Image result for homer doh without background">
            <a:extLst>
              <a:ext uri="{FF2B5EF4-FFF2-40B4-BE49-F238E27FC236}">
                <a16:creationId xmlns:a16="http://schemas.microsoft.com/office/drawing/2014/main" id="{11E286D0-5068-4F11-B530-2A07C6DE62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8873" y="1877087"/>
            <a:ext cx="1041660" cy="122293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C617690-E301-490D-911B-C2A27BA0B8DA}"/>
              </a:ext>
            </a:extLst>
          </p:cNvPr>
          <p:cNvSpPr txBox="1"/>
          <p:nvPr/>
        </p:nvSpPr>
        <p:spPr>
          <a:xfrm>
            <a:off x="405634" y="1149724"/>
            <a:ext cx="5920737" cy="2760612"/>
          </a:xfrm>
          <a:prstGeom prst="rect">
            <a:avLst/>
          </a:prstGeom>
          <a:noFill/>
        </p:spPr>
        <p:txBody>
          <a:bodyPr wrap="square" rtlCol="0">
            <a:spAutoFit/>
          </a:bodyPr>
          <a:lstStyle/>
          <a:p>
            <a:pPr algn="just"/>
            <a:r>
              <a:rPr lang="en-US" sz="1400" dirty="0">
                <a:solidFill>
                  <a:schemeClr val="bg1"/>
                </a:solidFill>
              </a:rPr>
              <a:t>Disadvantage:</a:t>
            </a:r>
          </a:p>
          <a:p>
            <a:pPr marL="742950" lvl="1" indent="-285750" algn="just">
              <a:buFont typeface="Arial" panose="020B0604020202020204" pitchFamily="34" charset="0"/>
              <a:buChar char="•"/>
            </a:pPr>
            <a:r>
              <a:rPr lang="en-US" sz="1400" dirty="0">
                <a:solidFill>
                  <a:schemeClr val="bg1"/>
                </a:solidFill>
              </a:rPr>
              <a:t>Easy to broke: if the developer doesn’t call the next handler the request can be lost on the way. (the execution is handled by subclasses instead of the super class)</a:t>
            </a:r>
          </a:p>
          <a:p>
            <a:pPr marL="742950" lvl="1" indent="-285750" algn="just">
              <a:buFont typeface="Arial" panose="020B0604020202020204" pitchFamily="34" charset="0"/>
              <a:buChar char="•"/>
            </a:pPr>
            <a:endParaRPr lang="en-US" sz="1400" dirty="0">
              <a:solidFill>
                <a:schemeClr val="bg1"/>
              </a:solidFill>
            </a:endParaRPr>
          </a:p>
          <a:p>
            <a:pPr marL="742950" lvl="1" indent="-285750" algn="just">
              <a:buFont typeface="Arial" panose="020B0604020202020204" pitchFamily="34" charset="0"/>
              <a:buChar char="•"/>
            </a:pPr>
            <a:r>
              <a:rPr lang="en-US" sz="1400" dirty="0">
                <a:solidFill>
                  <a:schemeClr val="bg1"/>
                </a:solidFill>
              </a:rPr>
              <a:t>some requests may end up unhandled due to the wrong implementation of concrete handler</a:t>
            </a:r>
          </a:p>
          <a:p>
            <a:pPr marL="742950" lvl="1" indent="-285750" algn="just">
              <a:buFont typeface="Arial" panose="020B0604020202020204" pitchFamily="34" charset="0"/>
              <a:buChar char="•"/>
            </a:pPr>
            <a:endParaRPr lang="en-US" sz="1400" dirty="0">
              <a:solidFill>
                <a:schemeClr val="bg1"/>
              </a:solidFill>
            </a:endParaRPr>
          </a:p>
          <a:p>
            <a:pPr marL="742950" lvl="1" indent="-285750" algn="just">
              <a:buFont typeface="Arial" panose="020B0604020202020204" pitchFamily="34" charset="0"/>
              <a:buChar char="•"/>
            </a:pPr>
            <a:r>
              <a:rPr lang="en-US" sz="1400" dirty="0">
                <a:solidFill>
                  <a:schemeClr val="bg1"/>
                </a:solidFill>
              </a:rPr>
              <a:t>Performance can be affected</a:t>
            </a:r>
          </a:p>
          <a:p>
            <a:pPr marL="742950" lvl="1" indent="-285750" algn="just">
              <a:buFont typeface="Arial" panose="020B0604020202020204" pitchFamily="34" charset="0"/>
              <a:buChar char="•"/>
            </a:pPr>
            <a:endParaRPr lang="en-US" sz="1400" dirty="0">
              <a:solidFill>
                <a:schemeClr val="bg1"/>
              </a:solidFill>
            </a:endParaRPr>
          </a:p>
          <a:p>
            <a:pPr marL="742950" lvl="1" indent="-285750" algn="just">
              <a:buFont typeface="Arial" panose="020B0604020202020204" pitchFamily="34" charset="0"/>
              <a:buChar char="•"/>
            </a:pPr>
            <a:r>
              <a:rPr lang="en-US" sz="1400" dirty="0">
                <a:solidFill>
                  <a:schemeClr val="bg1"/>
                </a:solidFill>
              </a:rPr>
              <a:t>Debugging is not easy to do because the implementation may cause cycle calls</a:t>
            </a:r>
          </a:p>
        </p:txBody>
      </p:sp>
    </p:spTree>
    <p:extLst>
      <p:ext uri="{BB962C8B-B14F-4D97-AF65-F5344CB8AC3E}">
        <p14:creationId xmlns:p14="http://schemas.microsoft.com/office/powerpoint/2010/main" val="981103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61" name="CustomShape 1"/>
          <p:cNvSpPr/>
          <p:nvPr/>
        </p:nvSpPr>
        <p:spPr>
          <a:xfrm>
            <a:off x="4148417" y="1257120"/>
            <a:ext cx="4774680" cy="2949120"/>
          </a:xfrm>
          <a:prstGeom prst="rect">
            <a:avLst/>
          </a:prstGeom>
          <a:noFill/>
          <a:ln>
            <a:noFill/>
          </a:ln>
        </p:spPr>
        <p:style>
          <a:lnRef idx="0">
            <a:scrgbClr r="0" g="0" b="0"/>
          </a:lnRef>
          <a:fillRef idx="0">
            <a:scrgbClr r="0" g="0" b="0"/>
          </a:fillRef>
          <a:effectRef idx="0">
            <a:scrgbClr r="0" g="0" b="0"/>
          </a:effectRef>
          <a:fontRef idx="minor"/>
        </p:style>
      </p:sp>
      <p:sp>
        <p:nvSpPr>
          <p:cNvPr id="162" name="CustomShape 2"/>
          <p:cNvSpPr/>
          <p:nvPr/>
        </p:nvSpPr>
        <p:spPr>
          <a:xfrm>
            <a:off x="0" y="5118480"/>
            <a:ext cx="9143640" cy="33120"/>
          </a:xfrm>
          <a:prstGeom prst="rect">
            <a:avLst/>
          </a:prstGeom>
          <a:solidFill>
            <a:srgbClr val="C1D82F"/>
          </a:solidFill>
          <a:ln>
            <a:noFill/>
          </a:ln>
        </p:spPr>
        <p:style>
          <a:lnRef idx="0">
            <a:scrgbClr r="0" g="0" b="0"/>
          </a:lnRef>
          <a:fillRef idx="0">
            <a:scrgbClr r="0" g="0" b="0"/>
          </a:fillRef>
          <a:effectRef idx="0">
            <a:scrgbClr r="0" g="0" b="0"/>
          </a:effectRef>
          <a:fontRef idx="minor"/>
        </p:style>
      </p:sp>
      <p:sp>
        <p:nvSpPr>
          <p:cNvPr id="163" name="CustomShape 3"/>
          <p:cNvSpPr/>
          <p:nvPr/>
        </p:nvSpPr>
        <p:spPr>
          <a:xfrm>
            <a:off x="0" y="216360"/>
            <a:ext cx="9143640" cy="55224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gn="ctr">
              <a:lnSpc>
                <a:spcPct val="100000"/>
              </a:lnSpc>
            </a:pPr>
            <a:r>
              <a:rPr lang="en-US" sz="2400" dirty="0">
                <a:solidFill>
                  <a:srgbClr val="96B51A"/>
                </a:solidFill>
                <a:cs typeface="Arial" panose="020B0604020202020204"/>
              </a:rPr>
              <a:t>Class Diagram</a:t>
            </a:r>
          </a:p>
        </p:txBody>
      </p:sp>
      <p:pic>
        <p:nvPicPr>
          <p:cNvPr id="3" name="Picture 2" descr="A screenshot of a cell phone&#10;&#10;Description automatically generated">
            <a:extLst>
              <a:ext uri="{FF2B5EF4-FFF2-40B4-BE49-F238E27FC236}">
                <a16:creationId xmlns:a16="http://schemas.microsoft.com/office/drawing/2014/main" id="{3D15289E-E304-47ED-B308-136908521E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8006" y="1036544"/>
            <a:ext cx="6527987" cy="3232098"/>
          </a:xfrm>
          <a:prstGeom prst="rect">
            <a:avLst/>
          </a:prstGeom>
        </p:spPr>
        <p:style>
          <a:lnRef idx="2">
            <a:schemeClr val="accent3"/>
          </a:lnRef>
          <a:fillRef idx="1">
            <a:schemeClr val="lt1"/>
          </a:fillRef>
          <a:effectRef idx="0">
            <a:schemeClr val="accent3"/>
          </a:effectRef>
          <a:fontRef idx="minor">
            <a:schemeClr val="dk1"/>
          </a:fontRef>
        </p:style>
      </p:pic>
    </p:spTree>
    <p:extLst>
      <p:ext uri="{BB962C8B-B14F-4D97-AF65-F5344CB8AC3E}">
        <p14:creationId xmlns:p14="http://schemas.microsoft.com/office/powerpoint/2010/main" val="378672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79" name="CustomShape 1"/>
          <p:cNvSpPr/>
          <p:nvPr/>
        </p:nvSpPr>
        <p:spPr>
          <a:xfrm>
            <a:off x="0" y="5118480"/>
            <a:ext cx="9143640" cy="33120"/>
          </a:xfrm>
          <a:prstGeom prst="rect">
            <a:avLst/>
          </a:prstGeom>
          <a:solidFill>
            <a:srgbClr val="C1D82F"/>
          </a:solidFill>
          <a:ln>
            <a:noFill/>
          </a:ln>
        </p:spPr>
        <p:style>
          <a:lnRef idx="0">
            <a:scrgbClr r="0" g="0" b="0"/>
          </a:lnRef>
          <a:fillRef idx="0">
            <a:scrgbClr r="0" g="0" b="0"/>
          </a:fillRef>
          <a:effectRef idx="0">
            <a:scrgbClr r="0" g="0" b="0"/>
          </a:effectRef>
          <a:fontRef idx="minor"/>
        </p:style>
      </p:sp>
      <p:sp>
        <p:nvSpPr>
          <p:cNvPr id="80" name="CustomShape 2"/>
          <p:cNvSpPr/>
          <p:nvPr/>
        </p:nvSpPr>
        <p:spPr>
          <a:xfrm rot="10800000" flipV="1">
            <a:off x="1323561" y="219240"/>
            <a:ext cx="6064920" cy="70416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gn="ctr">
              <a:lnSpc>
                <a:spcPct val="100000"/>
              </a:lnSpc>
            </a:pPr>
            <a:r>
              <a:rPr lang="en-US" sz="2400" dirty="0">
                <a:solidFill>
                  <a:srgbClr val="96B51A"/>
                </a:solidFill>
                <a:cs typeface="Arial" panose="020B0604020202020204"/>
                <a:sym typeface="Arial" panose="020B0604020202020204"/>
              </a:rPr>
              <a:t>Types of Design Patterns</a:t>
            </a:r>
          </a:p>
          <a:p>
            <a:pPr algn="ctr">
              <a:lnSpc>
                <a:spcPct val="100000"/>
              </a:lnSpc>
            </a:pPr>
            <a:endParaRPr lang="en-US" sz="3200" b="0" strike="noStrike" spc="-1" dirty="0">
              <a:latin typeface="Arial"/>
            </a:endParaRPr>
          </a:p>
          <a:p>
            <a:pPr algn="just">
              <a:lnSpc>
                <a:spcPct val="100000"/>
              </a:lnSpc>
            </a:pPr>
            <a:endParaRPr lang="en-US" sz="3200" b="0" strike="noStrike" spc="-1" dirty="0">
              <a:latin typeface="Arial"/>
            </a:endParaRPr>
          </a:p>
          <a:p>
            <a:pPr algn="ctr">
              <a:lnSpc>
                <a:spcPct val="100000"/>
              </a:lnSpc>
            </a:pPr>
            <a:endParaRPr lang="en-US" sz="3200" b="0" strike="noStrike" spc="-1" dirty="0">
              <a:latin typeface="Arial"/>
            </a:endParaRPr>
          </a:p>
        </p:txBody>
      </p:sp>
      <p:pic>
        <p:nvPicPr>
          <p:cNvPr id="81" name="Picture 2"/>
          <p:cNvPicPr/>
          <p:nvPr/>
        </p:nvPicPr>
        <p:blipFill>
          <a:blip r:embed="rId2"/>
          <a:srcRect b="13215"/>
          <a:stretch/>
        </p:blipFill>
        <p:spPr>
          <a:xfrm>
            <a:off x="1051560" y="1391040"/>
            <a:ext cx="6864840" cy="25556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61" name="CustomShape 1"/>
          <p:cNvSpPr/>
          <p:nvPr/>
        </p:nvSpPr>
        <p:spPr>
          <a:xfrm>
            <a:off x="4148417" y="1257120"/>
            <a:ext cx="4774680" cy="2949120"/>
          </a:xfrm>
          <a:prstGeom prst="rect">
            <a:avLst/>
          </a:prstGeom>
          <a:noFill/>
          <a:ln>
            <a:noFill/>
          </a:ln>
        </p:spPr>
        <p:style>
          <a:lnRef idx="0">
            <a:scrgbClr r="0" g="0" b="0"/>
          </a:lnRef>
          <a:fillRef idx="0">
            <a:scrgbClr r="0" g="0" b="0"/>
          </a:fillRef>
          <a:effectRef idx="0">
            <a:scrgbClr r="0" g="0" b="0"/>
          </a:effectRef>
          <a:fontRef idx="minor"/>
        </p:style>
      </p:sp>
      <p:sp>
        <p:nvSpPr>
          <p:cNvPr id="162" name="CustomShape 2"/>
          <p:cNvSpPr/>
          <p:nvPr/>
        </p:nvSpPr>
        <p:spPr>
          <a:xfrm>
            <a:off x="0" y="5118480"/>
            <a:ext cx="9143640" cy="33120"/>
          </a:xfrm>
          <a:prstGeom prst="rect">
            <a:avLst/>
          </a:prstGeom>
          <a:solidFill>
            <a:srgbClr val="C1D82F"/>
          </a:solidFill>
          <a:ln>
            <a:noFill/>
          </a:ln>
        </p:spPr>
        <p:style>
          <a:lnRef idx="0">
            <a:scrgbClr r="0" g="0" b="0"/>
          </a:lnRef>
          <a:fillRef idx="0">
            <a:scrgbClr r="0" g="0" b="0"/>
          </a:fillRef>
          <a:effectRef idx="0">
            <a:scrgbClr r="0" g="0" b="0"/>
          </a:effectRef>
          <a:fontRef idx="minor"/>
        </p:style>
      </p:sp>
      <p:sp>
        <p:nvSpPr>
          <p:cNvPr id="163" name="CustomShape 3"/>
          <p:cNvSpPr/>
          <p:nvPr/>
        </p:nvSpPr>
        <p:spPr>
          <a:xfrm>
            <a:off x="0" y="216360"/>
            <a:ext cx="9143640" cy="55224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gn="ctr">
              <a:lnSpc>
                <a:spcPct val="100000"/>
              </a:lnSpc>
            </a:pPr>
            <a:r>
              <a:rPr lang="en-US" sz="2400" dirty="0">
                <a:solidFill>
                  <a:srgbClr val="96B51A"/>
                </a:solidFill>
                <a:cs typeface="Arial" panose="020B0604020202020204"/>
              </a:rPr>
              <a:t>Chain of Responsibility + Nullable</a:t>
            </a:r>
          </a:p>
        </p:txBody>
      </p:sp>
      <p:pic>
        <p:nvPicPr>
          <p:cNvPr id="3" name="Picture 2" descr="A screenshot of a cell phone&#10;&#10;Description automatically generated">
            <a:extLst>
              <a:ext uri="{FF2B5EF4-FFF2-40B4-BE49-F238E27FC236}">
                <a16:creationId xmlns:a16="http://schemas.microsoft.com/office/drawing/2014/main" id="{1341B67E-B4F9-410A-AD20-4A9A84E7C4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485" y="1313125"/>
            <a:ext cx="7478669" cy="2517250"/>
          </a:xfrm>
          <a:prstGeom prst="rect">
            <a:avLst/>
          </a:prstGeom>
        </p:spPr>
        <p:style>
          <a:lnRef idx="2">
            <a:schemeClr val="accent3"/>
          </a:lnRef>
          <a:fillRef idx="1">
            <a:schemeClr val="lt1"/>
          </a:fillRef>
          <a:effectRef idx="0">
            <a:schemeClr val="accent3"/>
          </a:effectRef>
          <a:fontRef idx="minor">
            <a:schemeClr val="dk1"/>
          </a:fontRef>
        </p:style>
      </p:pic>
    </p:spTree>
    <p:extLst>
      <p:ext uri="{BB962C8B-B14F-4D97-AF65-F5344CB8AC3E}">
        <p14:creationId xmlns:p14="http://schemas.microsoft.com/office/powerpoint/2010/main" val="24487319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 name="Google Shape;111;p27"/>
          <p:cNvPicPr/>
          <p:nvPr/>
        </p:nvPicPr>
        <p:blipFill>
          <a:blip r:embed="rId2"/>
          <a:stretch/>
        </p:blipFill>
        <p:spPr>
          <a:xfrm>
            <a:off x="0" y="0"/>
            <a:ext cx="9143640" cy="5143320"/>
          </a:xfrm>
          <a:prstGeom prst="rect">
            <a:avLst/>
          </a:prstGeom>
          <a:ln>
            <a:noFill/>
          </a:ln>
        </p:spPr>
      </p:pic>
      <p:sp>
        <p:nvSpPr>
          <p:cNvPr id="148" name="CustomShape 1"/>
          <p:cNvSpPr/>
          <p:nvPr/>
        </p:nvSpPr>
        <p:spPr>
          <a:xfrm>
            <a:off x="3593804" y="1252080"/>
            <a:ext cx="5268315" cy="263952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gn="r">
              <a:lnSpc>
                <a:spcPct val="100000"/>
              </a:lnSpc>
            </a:pPr>
            <a:endParaRPr lang="en-US" sz="1400" b="0" strike="noStrike" spc="-1" dirty="0">
              <a:latin typeface="Arial"/>
            </a:endParaRPr>
          </a:p>
          <a:p>
            <a:pPr algn="r">
              <a:lnSpc>
                <a:spcPct val="100000"/>
              </a:lnSpc>
            </a:pPr>
            <a:endParaRPr lang="en-US" sz="1400" b="0" strike="noStrike" spc="-1" dirty="0">
              <a:latin typeface="Arial"/>
            </a:endParaRPr>
          </a:p>
          <a:p>
            <a:pPr algn="r">
              <a:lnSpc>
                <a:spcPct val="100000"/>
              </a:lnSpc>
            </a:pPr>
            <a:r>
              <a:rPr lang="en-US" sz="3400" spc="-1" dirty="0">
                <a:solidFill>
                  <a:srgbClr val="96B51A"/>
                </a:solidFill>
              </a:rPr>
              <a:t>Singleton Patterns</a:t>
            </a:r>
          </a:p>
        </p:txBody>
      </p:sp>
    </p:spTree>
    <p:extLst>
      <p:ext uri="{BB962C8B-B14F-4D97-AF65-F5344CB8AC3E}">
        <p14:creationId xmlns:p14="http://schemas.microsoft.com/office/powerpoint/2010/main" val="4237332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61" name="CustomShape 1"/>
          <p:cNvSpPr/>
          <p:nvPr/>
        </p:nvSpPr>
        <p:spPr>
          <a:xfrm>
            <a:off x="4148417" y="1257120"/>
            <a:ext cx="4774680" cy="2949120"/>
          </a:xfrm>
          <a:prstGeom prst="rect">
            <a:avLst/>
          </a:prstGeom>
          <a:noFill/>
          <a:ln>
            <a:noFill/>
          </a:ln>
        </p:spPr>
        <p:style>
          <a:lnRef idx="0">
            <a:scrgbClr r="0" g="0" b="0"/>
          </a:lnRef>
          <a:fillRef idx="0">
            <a:scrgbClr r="0" g="0" b="0"/>
          </a:fillRef>
          <a:effectRef idx="0">
            <a:scrgbClr r="0" g="0" b="0"/>
          </a:effectRef>
          <a:fontRef idx="minor"/>
        </p:style>
      </p:sp>
      <p:sp>
        <p:nvSpPr>
          <p:cNvPr id="162" name="CustomShape 2"/>
          <p:cNvSpPr/>
          <p:nvPr/>
        </p:nvSpPr>
        <p:spPr>
          <a:xfrm>
            <a:off x="0" y="5118480"/>
            <a:ext cx="9143640" cy="33120"/>
          </a:xfrm>
          <a:prstGeom prst="rect">
            <a:avLst/>
          </a:prstGeom>
          <a:solidFill>
            <a:srgbClr val="C1D82F"/>
          </a:solidFill>
          <a:ln>
            <a:noFill/>
          </a:ln>
        </p:spPr>
        <p:style>
          <a:lnRef idx="0">
            <a:scrgbClr r="0" g="0" b="0"/>
          </a:lnRef>
          <a:fillRef idx="0">
            <a:scrgbClr r="0" g="0" b="0"/>
          </a:fillRef>
          <a:effectRef idx="0">
            <a:scrgbClr r="0" g="0" b="0"/>
          </a:effectRef>
          <a:fontRef idx="minor"/>
        </p:style>
      </p:sp>
      <p:sp>
        <p:nvSpPr>
          <p:cNvPr id="163" name="CustomShape 3"/>
          <p:cNvSpPr/>
          <p:nvPr/>
        </p:nvSpPr>
        <p:spPr>
          <a:xfrm>
            <a:off x="0" y="216360"/>
            <a:ext cx="9143640" cy="55224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gn="ctr">
              <a:lnSpc>
                <a:spcPct val="100000"/>
              </a:lnSpc>
            </a:pPr>
            <a:r>
              <a:rPr lang="en-US" sz="2400" dirty="0">
                <a:solidFill>
                  <a:srgbClr val="96B51A"/>
                </a:solidFill>
                <a:cs typeface="Arial" panose="020B0604020202020204"/>
              </a:rPr>
              <a:t>Singleton</a:t>
            </a:r>
          </a:p>
        </p:txBody>
      </p:sp>
      <p:pic>
        <p:nvPicPr>
          <p:cNvPr id="1026" name="Picture 2" descr="Resultado de imagen para class diagram singleton">
            <a:extLst>
              <a:ext uri="{FF2B5EF4-FFF2-40B4-BE49-F238E27FC236}">
                <a16:creationId xmlns:a16="http://schemas.microsoft.com/office/drawing/2014/main" id="{B407673B-35C8-478A-9CA0-0C2569C2DC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820" y="1257120"/>
            <a:ext cx="3738471" cy="2803853"/>
          </a:xfrm>
          <a:prstGeom prst="rect">
            <a:avLst/>
          </a:prstGeom>
          <a:extLst>
            <a:ext uri="{909E8E84-426E-40DD-AFC4-6F175D3DCCD1}">
              <a14:hiddenFill xmlns:a14="http://schemas.microsoft.com/office/drawing/2010/main">
                <a:solidFill>
                  <a:srgbClr val="FFFFFF"/>
                </a:solidFill>
              </a14:hiddenFill>
            </a:ext>
          </a:extLst>
        </p:spPr>
        <p:style>
          <a:lnRef idx="2">
            <a:schemeClr val="accent3"/>
          </a:lnRef>
          <a:fillRef idx="1">
            <a:schemeClr val="lt1"/>
          </a:fillRef>
          <a:effectRef idx="0">
            <a:schemeClr val="accent3"/>
          </a:effectRef>
          <a:fontRef idx="minor">
            <a:schemeClr val="dk1"/>
          </a:fontRef>
        </p:style>
      </p:pic>
      <p:sp>
        <p:nvSpPr>
          <p:cNvPr id="2" name="Rectangle 1">
            <a:extLst>
              <a:ext uri="{FF2B5EF4-FFF2-40B4-BE49-F238E27FC236}">
                <a16:creationId xmlns:a16="http://schemas.microsoft.com/office/drawing/2014/main" id="{F404DF54-EEB0-4040-B37C-2D9D0F0CDD45}"/>
              </a:ext>
            </a:extLst>
          </p:cNvPr>
          <p:cNvSpPr/>
          <p:nvPr/>
        </p:nvSpPr>
        <p:spPr>
          <a:xfrm>
            <a:off x="441297" y="2200660"/>
            <a:ext cx="3301364" cy="738664"/>
          </a:xfrm>
          <a:prstGeom prst="rect">
            <a:avLst/>
          </a:prstGeom>
        </p:spPr>
        <p:txBody>
          <a:bodyPr wrap="square">
            <a:spAutoFit/>
          </a:bodyPr>
          <a:lstStyle/>
          <a:p>
            <a:pPr algn="just"/>
            <a:r>
              <a:rPr lang="es-CO" sz="1400" dirty="0" err="1">
                <a:solidFill>
                  <a:schemeClr val="bg1"/>
                </a:solidFill>
              </a:rPr>
              <a:t>Restricts</a:t>
            </a:r>
            <a:r>
              <a:rPr lang="es-CO" sz="1400" dirty="0">
                <a:solidFill>
                  <a:schemeClr val="bg1"/>
                </a:solidFill>
              </a:rPr>
              <a:t> </a:t>
            </a:r>
            <a:r>
              <a:rPr lang="es-CO" sz="1400" dirty="0" err="1">
                <a:solidFill>
                  <a:schemeClr val="bg1"/>
                </a:solidFill>
              </a:rPr>
              <a:t>instantiation</a:t>
            </a:r>
            <a:r>
              <a:rPr lang="es-CO" sz="1400" dirty="0">
                <a:solidFill>
                  <a:schemeClr val="bg1"/>
                </a:solidFill>
              </a:rPr>
              <a:t> </a:t>
            </a:r>
            <a:r>
              <a:rPr lang="es-CO" sz="1400" dirty="0" err="1">
                <a:solidFill>
                  <a:schemeClr val="bg1"/>
                </a:solidFill>
              </a:rPr>
              <a:t>of</a:t>
            </a:r>
            <a:r>
              <a:rPr lang="es-CO" sz="1400" dirty="0">
                <a:solidFill>
                  <a:schemeClr val="bg1"/>
                </a:solidFill>
              </a:rPr>
              <a:t> a </a:t>
            </a:r>
            <a:r>
              <a:rPr lang="es-CO" sz="1400" dirty="0" err="1">
                <a:solidFill>
                  <a:schemeClr val="bg1"/>
                </a:solidFill>
              </a:rPr>
              <a:t>class</a:t>
            </a:r>
            <a:r>
              <a:rPr lang="es-CO" sz="1400" dirty="0">
                <a:solidFill>
                  <a:schemeClr val="bg1"/>
                </a:solidFill>
              </a:rPr>
              <a:t> so </a:t>
            </a:r>
            <a:r>
              <a:rPr lang="es-CO" sz="1400" dirty="0" err="1">
                <a:solidFill>
                  <a:schemeClr val="bg1"/>
                </a:solidFill>
              </a:rPr>
              <a:t>that</a:t>
            </a:r>
            <a:r>
              <a:rPr lang="es-CO" sz="1400" dirty="0">
                <a:solidFill>
                  <a:schemeClr val="bg1"/>
                </a:solidFill>
              </a:rPr>
              <a:t> </a:t>
            </a:r>
            <a:r>
              <a:rPr lang="es-CO" sz="1400" dirty="0" err="1">
                <a:solidFill>
                  <a:schemeClr val="bg1"/>
                </a:solidFill>
              </a:rPr>
              <a:t>it</a:t>
            </a:r>
            <a:r>
              <a:rPr lang="es-CO" sz="1400" dirty="0">
                <a:solidFill>
                  <a:schemeClr val="bg1"/>
                </a:solidFill>
              </a:rPr>
              <a:t> </a:t>
            </a:r>
            <a:r>
              <a:rPr lang="es-CO" sz="1400" dirty="0" err="1">
                <a:solidFill>
                  <a:schemeClr val="bg1"/>
                </a:solidFill>
              </a:rPr>
              <a:t>only</a:t>
            </a:r>
            <a:r>
              <a:rPr lang="es-CO" sz="1400" dirty="0">
                <a:solidFill>
                  <a:schemeClr val="bg1"/>
                </a:solidFill>
              </a:rPr>
              <a:t> </a:t>
            </a:r>
            <a:r>
              <a:rPr lang="es-CO" sz="1400" dirty="0" err="1">
                <a:solidFill>
                  <a:schemeClr val="bg1"/>
                </a:solidFill>
              </a:rPr>
              <a:t>creates</a:t>
            </a:r>
            <a:r>
              <a:rPr lang="es-CO" sz="1400" dirty="0">
                <a:solidFill>
                  <a:schemeClr val="bg1"/>
                </a:solidFill>
              </a:rPr>
              <a:t> </a:t>
            </a:r>
            <a:r>
              <a:rPr lang="es-CO" sz="1400" dirty="0" err="1">
                <a:solidFill>
                  <a:schemeClr val="bg1"/>
                </a:solidFill>
              </a:rPr>
              <a:t>one</a:t>
            </a:r>
            <a:r>
              <a:rPr lang="es-CO" sz="1400" dirty="0">
                <a:solidFill>
                  <a:schemeClr val="bg1"/>
                </a:solidFill>
              </a:rPr>
              <a:t> </a:t>
            </a:r>
            <a:r>
              <a:rPr lang="es-CO" sz="1400" dirty="0" err="1">
                <a:solidFill>
                  <a:schemeClr val="bg1"/>
                </a:solidFill>
              </a:rPr>
              <a:t>instance</a:t>
            </a:r>
            <a:r>
              <a:rPr lang="es-CO" sz="1400" dirty="0">
                <a:solidFill>
                  <a:schemeClr val="bg1"/>
                </a:solidFill>
              </a:rPr>
              <a:t> </a:t>
            </a:r>
            <a:r>
              <a:rPr lang="es-CO" sz="1400" dirty="0" err="1">
                <a:solidFill>
                  <a:schemeClr val="bg1"/>
                </a:solidFill>
              </a:rPr>
              <a:t>of</a:t>
            </a:r>
            <a:r>
              <a:rPr lang="es-CO" sz="1400" dirty="0">
                <a:solidFill>
                  <a:schemeClr val="bg1"/>
                </a:solidFill>
              </a:rPr>
              <a:t> </a:t>
            </a:r>
            <a:r>
              <a:rPr lang="es-CO" sz="1400" dirty="0" err="1">
                <a:solidFill>
                  <a:schemeClr val="bg1"/>
                </a:solidFill>
              </a:rPr>
              <a:t>the</a:t>
            </a:r>
            <a:r>
              <a:rPr lang="es-CO" sz="1400" dirty="0">
                <a:solidFill>
                  <a:schemeClr val="bg1"/>
                </a:solidFill>
              </a:rPr>
              <a:t> </a:t>
            </a:r>
            <a:r>
              <a:rPr lang="es-CO" sz="1400" dirty="0" err="1">
                <a:solidFill>
                  <a:schemeClr val="bg1"/>
                </a:solidFill>
              </a:rPr>
              <a:t>class</a:t>
            </a:r>
            <a:r>
              <a:rPr lang="es-CO" sz="1400" dirty="0">
                <a:solidFill>
                  <a:schemeClr val="bg1"/>
                </a:solidFill>
              </a:rPr>
              <a:t> </a:t>
            </a:r>
            <a:r>
              <a:rPr lang="es-CO" sz="1400" dirty="0" err="1">
                <a:solidFill>
                  <a:schemeClr val="bg1"/>
                </a:solidFill>
              </a:rPr>
              <a:t>that</a:t>
            </a:r>
            <a:r>
              <a:rPr lang="es-CO" sz="1400" dirty="0">
                <a:solidFill>
                  <a:schemeClr val="bg1"/>
                </a:solidFill>
              </a:rPr>
              <a:t> </a:t>
            </a:r>
            <a:r>
              <a:rPr lang="es-CO" sz="1400" dirty="0" err="1">
                <a:solidFill>
                  <a:schemeClr val="bg1"/>
                </a:solidFill>
              </a:rPr>
              <a:t>implements</a:t>
            </a:r>
            <a:r>
              <a:rPr lang="es-CO" sz="1400" dirty="0">
                <a:solidFill>
                  <a:schemeClr val="bg1"/>
                </a:solidFill>
              </a:rPr>
              <a:t> </a:t>
            </a:r>
            <a:r>
              <a:rPr lang="es-CO" sz="1400" dirty="0" err="1">
                <a:solidFill>
                  <a:schemeClr val="bg1"/>
                </a:solidFill>
              </a:rPr>
              <a:t>it</a:t>
            </a:r>
            <a:r>
              <a:rPr lang="es-CO" sz="1400" dirty="0">
                <a:solidFill>
                  <a:schemeClr val="bg1"/>
                </a:solidFill>
              </a:rPr>
              <a:t>.</a:t>
            </a:r>
          </a:p>
        </p:txBody>
      </p:sp>
    </p:spTree>
    <p:extLst>
      <p:ext uri="{BB962C8B-B14F-4D97-AF65-F5344CB8AC3E}">
        <p14:creationId xmlns:p14="http://schemas.microsoft.com/office/powerpoint/2010/main" val="29313325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61" name="CustomShape 1"/>
          <p:cNvSpPr/>
          <p:nvPr/>
        </p:nvSpPr>
        <p:spPr>
          <a:xfrm>
            <a:off x="4114800" y="1257120"/>
            <a:ext cx="4774680" cy="2949120"/>
          </a:xfrm>
          <a:prstGeom prst="rect">
            <a:avLst/>
          </a:prstGeom>
          <a:noFill/>
          <a:ln>
            <a:noFill/>
          </a:ln>
        </p:spPr>
        <p:style>
          <a:lnRef idx="0">
            <a:scrgbClr r="0" g="0" b="0"/>
          </a:lnRef>
          <a:fillRef idx="0">
            <a:scrgbClr r="0" g="0" b="0"/>
          </a:fillRef>
          <a:effectRef idx="0">
            <a:scrgbClr r="0" g="0" b="0"/>
          </a:effectRef>
          <a:fontRef idx="minor"/>
        </p:style>
      </p:sp>
      <p:sp>
        <p:nvSpPr>
          <p:cNvPr id="162" name="CustomShape 2"/>
          <p:cNvSpPr/>
          <p:nvPr/>
        </p:nvSpPr>
        <p:spPr>
          <a:xfrm>
            <a:off x="0" y="5118480"/>
            <a:ext cx="9143640" cy="33120"/>
          </a:xfrm>
          <a:prstGeom prst="rect">
            <a:avLst/>
          </a:prstGeom>
          <a:solidFill>
            <a:srgbClr val="C1D82F"/>
          </a:solidFill>
          <a:ln>
            <a:noFill/>
          </a:ln>
        </p:spPr>
        <p:style>
          <a:lnRef idx="0">
            <a:scrgbClr r="0" g="0" b="0"/>
          </a:lnRef>
          <a:fillRef idx="0">
            <a:scrgbClr r="0" g="0" b="0"/>
          </a:fillRef>
          <a:effectRef idx="0">
            <a:scrgbClr r="0" g="0" b="0"/>
          </a:effectRef>
          <a:fontRef idx="minor"/>
        </p:style>
      </p:sp>
      <p:sp>
        <p:nvSpPr>
          <p:cNvPr id="163" name="CustomShape 3"/>
          <p:cNvSpPr/>
          <p:nvPr/>
        </p:nvSpPr>
        <p:spPr>
          <a:xfrm>
            <a:off x="0" y="216360"/>
            <a:ext cx="9143640" cy="55224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gn="ctr">
              <a:lnSpc>
                <a:spcPct val="100000"/>
              </a:lnSpc>
            </a:pPr>
            <a:r>
              <a:rPr lang="en-US" sz="2400" dirty="0">
                <a:solidFill>
                  <a:srgbClr val="96B51A"/>
                </a:solidFill>
                <a:cs typeface="Arial" panose="020B0604020202020204"/>
              </a:rPr>
              <a:t>When to use it? </a:t>
            </a:r>
          </a:p>
        </p:txBody>
      </p:sp>
      <p:pic>
        <p:nvPicPr>
          <p:cNvPr id="4100" name="Picture 4" descr="Image result for homer thinking with glasses without background">
            <a:extLst>
              <a:ext uri="{FF2B5EF4-FFF2-40B4-BE49-F238E27FC236}">
                <a16:creationId xmlns:a16="http://schemas.microsoft.com/office/drawing/2014/main" id="{5EC6A25D-704D-42F6-9728-C0D4D014EF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3171" y="1559256"/>
            <a:ext cx="1707490" cy="2024988"/>
          </a:xfrm>
          <a:prstGeom prst="rect">
            <a:avLst/>
          </a:prstGeom>
          <a:noFill/>
          <a:extLst/>
        </p:spPr>
      </p:pic>
      <p:sp>
        <p:nvSpPr>
          <p:cNvPr id="3" name="Rectangle 2">
            <a:extLst>
              <a:ext uri="{FF2B5EF4-FFF2-40B4-BE49-F238E27FC236}">
                <a16:creationId xmlns:a16="http://schemas.microsoft.com/office/drawing/2014/main" id="{000C933F-B8E0-42B1-9002-4022FDAE49AC}"/>
              </a:ext>
            </a:extLst>
          </p:cNvPr>
          <p:cNvSpPr/>
          <p:nvPr/>
        </p:nvSpPr>
        <p:spPr>
          <a:xfrm>
            <a:off x="504265" y="1371421"/>
            <a:ext cx="5741894" cy="584775"/>
          </a:xfrm>
          <a:prstGeom prst="rect">
            <a:avLst/>
          </a:prstGeom>
        </p:spPr>
        <p:txBody>
          <a:bodyPr wrap="square">
            <a:spAutoFit/>
          </a:bodyPr>
          <a:lstStyle/>
          <a:p>
            <a:r>
              <a:rPr lang="en-US" sz="1400" dirty="0">
                <a:solidFill>
                  <a:schemeClr val="bg1"/>
                </a:solidFill>
              </a:rPr>
              <a:t>Application needs only one, instance of an object and global access are necessary</a:t>
            </a:r>
            <a:r>
              <a:rPr lang="en-US" dirty="0">
                <a:solidFill>
                  <a:srgbClr val="444444"/>
                </a:solidFill>
                <a:latin typeface="PT Sans"/>
              </a:rPr>
              <a:t>.</a:t>
            </a:r>
            <a:endParaRPr lang="en-US" dirty="0"/>
          </a:p>
        </p:txBody>
      </p:sp>
    </p:spTree>
    <p:extLst>
      <p:ext uri="{BB962C8B-B14F-4D97-AF65-F5344CB8AC3E}">
        <p14:creationId xmlns:p14="http://schemas.microsoft.com/office/powerpoint/2010/main" val="10733555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61" name="CustomShape 1"/>
          <p:cNvSpPr/>
          <p:nvPr/>
        </p:nvSpPr>
        <p:spPr>
          <a:xfrm>
            <a:off x="4114800" y="1257120"/>
            <a:ext cx="4774680" cy="2949120"/>
          </a:xfrm>
          <a:prstGeom prst="rect">
            <a:avLst/>
          </a:prstGeom>
          <a:noFill/>
          <a:ln>
            <a:noFill/>
          </a:ln>
        </p:spPr>
        <p:style>
          <a:lnRef idx="0">
            <a:scrgbClr r="0" g="0" b="0"/>
          </a:lnRef>
          <a:fillRef idx="0">
            <a:scrgbClr r="0" g="0" b="0"/>
          </a:fillRef>
          <a:effectRef idx="0">
            <a:scrgbClr r="0" g="0" b="0"/>
          </a:effectRef>
          <a:fontRef idx="minor"/>
        </p:style>
      </p:sp>
      <p:sp>
        <p:nvSpPr>
          <p:cNvPr id="162" name="CustomShape 2"/>
          <p:cNvSpPr/>
          <p:nvPr/>
        </p:nvSpPr>
        <p:spPr>
          <a:xfrm>
            <a:off x="0" y="5118480"/>
            <a:ext cx="9143640" cy="33120"/>
          </a:xfrm>
          <a:prstGeom prst="rect">
            <a:avLst/>
          </a:prstGeom>
          <a:solidFill>
            <a:srgbClr val="C1D82F"/>
          </a:solidFill>
          <a:ln>
            <a:noFill/>
          </a:ln>
        </p:spPr>
        <p:style>
          <a:lnRef idx="0">
            <a:scrgbClr r="0" g="0" b="0"/>
          </a:lnRef>
          <a:fillRef idx="0">
            <a:scrgbClr r="0" g="0" b="0"/>
          </a:fillRef>
          <a:effectRef idx="0">
            <a:scrgbClr r="0" g="0" b="0"/>
          </a:effectRef>
          <a:fontRef idx="minor"/>
        </p:style>
      </p:sp>
      <p:sp>
        <p:nvSpPr>
          <p:cNvPr id="163" name="CustomShape 3"/>
          <p:cNvSpPr/>
          <p:nvPr/>
        </p:nvSpPr>
        <p:spPr>
          <a:xfrm>
            <a:off x="0" y="216360"/>
            <a:ext cx="9143640" cy="55224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gn="ctr">
              <a:lnSpc>
                <a:spcPct val="100000"/>
              </a:lnSpc>
            </a:pPr>
            <a:r>
              <a:rPr lang="en-US" sz="2400" dirty="0">
                <a:solidFill>
                  <a:srgbClr val="96B51A"/>
                </a:solidFill>
                <a:cs typeface="Arial" panose="020B0604020202020204"/>
              </a:rPr>
              <a:t>Advantage / Disadvantage</a:t>
            </a:r>
          </a:p>
        </p:txBody>
      </p:sp>
      <p:sp>
        <p:nvSpPr>
          <p:cNvPr id="2" name="TextBox 1">
            <a:extLst>
              <a:ext uri="{FF2B5EF4-FFF2-40B4-BE49-F238E27FC236}">
                <a16:creationId xmlns:a16="http://schemas.microsoft.com/office/drawing/2014/main" id="{8B1319CA-707D-4666-A070-B3803D5C1BAF}"/>
              </a:ext>
            </a:extLst>
          </p:cNvPr>
          <p:cNvSpPr txBox="1"/>
          <p:nvPr/>
        </p:nvSpPr>
        <p:spPr>
          <a:xfrm>
            <a:off x="405635" y="1149724"/>
            <a:ext cx="6579956" cy="2462213"/>
          </a:xfrm>
          <a:prstGeom prst="rect">
            <a:avLst/>
          </a:prstGeom>
          <a:noFill/>
        </p:spPr>
        <p:txBody>
          <a:bodyPr wrap="square" rtlCol="0">
            <a:spAutoFit/>
          </a:bodyPr>
          <a:lstStyle/>
          <a:p>
            <a:pPr algn="just"/>
            <a:r>
              <a:rPr lang="en-US" sz="1400" dirty="0">
                <a:solidFill>
                  <a:schemeClr val="bg1"/>
                </a:solidFill>
              </a:rPr>
              <a:t>Advantage:</a:t>
            </a:r>
          </a:p>
          <a:p>
            <a:pPr algn="just"/>
            <a:endParaRPr lang="en-US" sz="1400" dirty="0">
              <a:solidFill>
                <a:schemeClr val="bg1"/>
              </a:solidFill>
            </a:endParaRPr>
          </a:p>
          <a:p>
            <a:pPr marL="742950" lvl="1" indent="-285750" algn="just">
              <a:buFont typeface="Arial" panose="020B0604020202020204" pitchFamily="34" charset="0"/>
              <a:buChar char="•"/>
            </a:pPr>
            <a:r>
              <a:rPr lang="en-US" sz="1400" dirty="0">
                <a:solidFill>
                  <a:schemeClr val="bg1"/>
                </a:solidFill>
              </a:rPr>
              <a:t>Global  state</a:t>
            </a:r>
          </a:p>
          <a:p>
            <a:pPr marL="742950" lvl="1" indent="-285750" algn="just">
              <a:buFont typeface="Arial" panose="020B0604020202020204" pitchFamily="34" charset="0"/>
              <a:buChar char="•"/>
            </a:pPr>
            <a:endParaRPr lang="en-US" sz="1400" dirty="0">
              <a:solidFill>
                <a:schemeClr val="bg1"/>
              </a:solidFill>
            </a:endParaRPr>
          </a:p>
          <a:p>
            <a:pPr marL="742950" lvl="1" indent="-285750" algn="just">
              <a:buFont typeface="Arial" panose="020B0604020202020204" pitchFamily="34" charset="0"/>
              <a:buChar char="•"/>
            </a:pPr>
            <a:r>
              <a:rPr lang="en-US" sz="1400" dirty="0">
                <a:solidFill>
                  <a:schemeClr val="bg1"/>
                </a:solidFill>
              </a:rPr>
              <a:t>The singleton class has the flexibility to change the instantiation process</a:t>
            </a:r>
          </a:p>
          <a:p>
            <a:pPr marL="742950" lvl="1" indent="-285750" algn="just">
              <a:buFont typeface="Arial" panose="020B0604020202020204" pitchFamily="34" charset="0"/>
              <a:buChar char="•"/>
            </a:pPr>
            <a:endParaRPr lang="en-US" sz="1400" dirty="0">
              <a:solidFill>
                <a:schemeClr val="bg1"/>
              </a:solidFill>
            </a:endParaRPr>
          </a:p>
          <a:p>
            <a:pPr marL="742950" lvl="1" indent="-285750" algn="just">
              <a:buFont typeface="Arial" panose="020B0604020202020204" pitchFamily="34" charset="0"/>
              <a:buChar char="•"/>
            </a:pPr>
            <a:r>
              <a:rPr lang="en-US" sz="1400" dirty="0">
                <a:solidFill>
                  <a:schemeClr val="bg1"/>
                </a:solidFill>
              </a:rPr>
              <a:t>The implementation is easy and can be transform to a pool instances handle </a:t>
            </a:r>
          </a:p>
          <a:p>
            <a:pPr algn="just"/>
            <a:endParaRPr lang="en-US" sz="1400" dirty="0">
              <a:solidFill>
                <a:schemeClr val="bg1"/>
              </a:solidFill>
            </a:endParaRPr>
          </a:p>
          <a:p>
            <a:pPr marL="342900" indent="-342900" algn="just">
              <a:buFont typeface="Arial" panose="020B0604020202020204" pitchFamily="34" charset="0"/>
              <a:buChar char="•"/>
            </a:pPr>
            <a:endParaRPr lang="en-US" sz="1400" dirty="0">
              <a:solidFill>
                <a:schemeClr val="bg1"/>
              </a:solidFill>
            </a:endParaRPr>
          </a:p>
        </p:txBody>
      </p:sp>
      <p:pic>
        <p:nvPicPr>
          <p:cNvPr id="3080" name="Picture 8" descr="Related image">
            <a:extLst>
              <a:ext uri="{FF2B5EF4-FFF2-40B4-BE49-F238E27FC236}">
                <a16:creationId xmlns:a16="http://schemas.microsoft.com/office/drawing/2014/main" id="{7195DF56-9A98-41BE-83E1-DF60B5FDF8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6262" y="1680840"/>
            <a:ext cx="1252103" cy="1544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0999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61" name="CustomShape 1"/>
          <p:cNvSpPr/>
          <p:nvPr/>
        </p:nvSpPr>
        <p:spPr>
          <a:xfrm>
            <a:off x="4114800" y="1257120"/>
            <a:ext cx="4774680" cy="2949120"/>
          </a:xfrm>
          <a:prstGeom prst="rect">
            <a:avLst/>
          </a:prstGeom>
          <a:noFill/>
          <a:ln>
            <a:noFill/>
          </a:ln>
        </p:spPr>
        <p:style>
          <a:lnRef idx="0">
            <a:scrgbClr r="0" g="0" b="0"/>
          </a:lnRef>
          <a:fillRef idx="0">
            <a:scrgbClr r="0" g="0" b="0"/>
          </a:fillRef>
          <a:effectRef idx="0">
            <a:scrgbClr r="0" g="0" b="0"/>
          </a:effectRef>
          <a:fontRef idx="minor"/>
        </p:style>
      </p:sp>
      <p:sp>
        <p:nvSpPr>
          <p:cNvPr id="162" name="CustomShape 2"/>
          <p:cNvSpPr/>
          <p:nvPr/>
        </p:nvSpPr>
        <p:spPr>
          <a:xfrm>
            <a:off x="0" y="5118480"/>
            <a:ext cx="9143640" cy="33120"/>
          </a:xfrm>
          <a:prstGeom prst="rect">
            <a:avLst/>
          </a:prstGeom>
          <a:solidFill>
            <a:srgbClr val="C1D82F"/>
          </a:solidFill>
          <a:ln>
            <a:noFill/>
          </a:ln>
        </p:spPr>
        <p:style>
          <a:lnRef idx="0">
            <a:scrgbClr r="0" g="0" b="0"/>
          </a:lnRef>
          <a:fillRef idx="0">
            <a:scrgbClr r="0" g="0" b="0"/>
          </a:fillRef>
          <a:effectRef idx="0">
            <a:scrgbClr r="0" g="0" b="0"/>
          </a:effectRef>
          <a:fontRef idx="minor"/>
        </p:style>
      </p:sp>
      <p:sp>
        <p:nvSpPr>
          <p:cNvPr id="163" name="CustomShape 3"/>
          <p:cNvSpPr/>
          <p:nvPr/>
        </p:nvSpPr>
        <p:spPr>
          <a:xfrm>
            <a:off x="0" y="216360"/>
            <a:ext cx="9143640" cy="55224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gn="ctr">
              <a:lnSpc>
                <a:spcPct val="100000"/>
              </a:lnSpc>
            </a:pPr>
            <a:r>
              <a:rPr lang="en-US" sz="2400" dirty="0">
                <a:solidFill>
                  <a:srgbClr val="96B51A"/>
                </a:solidFill>
                <a:cs typeface="Arial" panose="020B0604020202020204"/>
              </a:rPr>
              <a:t>Advantage / Disadvantage</a:t>
            </a:r>
          </a:p>
        </p:txBody>
      </p:sp>
      <p:pic>
        <p:nvPicPr>
          <p:cNvPr id="2052" name="Picture 4" descr="Image result for homer doh without background">
            <a:extLst>
              <a:ext uri="{FF2B5EF4-FFF2-40B4-BE49-F238E27FC236}">
                <a16:creationId xmlns:a16="http://schemas.microsoft.com/office/drawing/2014/main" id="{11E286D0-5068-4F11-B530-2A07C6DE62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8873" y="1877087"/>
            <a:ext cx="1041660" cy="122293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C617690-E301-490D-911B-C2A27BA0B8DA}"/>
              </a:ext>
            </a:extLst>
          </p:cNvPr>
          <p:cNvSpPr txBox="1"/>
          <p:nvPr/>
        </p:nvSpPr>
        <p:spPr>
          <a:xfrm>
            <a:off x="439251" y="1189213"/>
            <a:ext cx="5920737" cy="1815882"/>
          </a:xfrm>
          <a:prstGeom prst="rect">
            <a:avLst/>
          </a:prstGeom>
          <a:noFill/>
        </p:spPr>
        <p:txBody>
          <a:bodyPr wrap="square" rtlCol="0">
            <a:spAutoFit/>
          </a:bodyPr>
          <a:lstStyle/>
          <a:p>
            <a:pPr algn="just"/>
            <a:r>
              <a:rPr lang="en-US" sz="1400" dirty="0">
                <a:solidFill>
                  <a:schemeClr val="bg1"/>
                </a:solidFill>
              </a:rPr>
              <a:t>Disadvantage:</a:t>
            </a:r>
          </a:p>
          <a:p>
            <a:pPr algn="just"/>
            <a:endParaRPr lang="en-US" sz="1400" dirty="0">
              <a:solidFill>
                <a:schemeClr val="bg1"/>
              </a:solidFill>
            </a:endParaRPr>
          </a:p>
          <a:p>
            <a:pPr marL="742950" lvl="1" indent="-285750" algn="just">
              <a:buFont typeface="Arial" panose="020B0604020202020204" pitchFamily="34" charset="0"/>
              <a:buChar char="•"/>
            </a:pPr>
            <a:r>
              <a:rPr lang="en-US" sz="1400" dirty="0">
                <a:solidFill>
                  <a:schemeClr val="bg1"/>
                </a:solidFill>
              </a:rPr>
              <a:t>Someone calls it “antipattern”</a:t>
            </a:r>
          </a:p>
          <a:p>
            <a:pPr lvl="1" algn="just"/>
            <a:endParaRPr lang="en-US" sz="1400" dirty="0">
              <a:solidFill>
                <a:schemeClr val="bg1"/>
              </a:solidFill>
            </a:endParaRPr>
          </a:p>
          <a:p>
            <a:pPr marL="742950" lvl="1" indent="-285750" algn="just">
              <a:buFont typeface="Arial" panose="020B0604020202020204" pitchFamily="34" charset="0"/>
              <a:buChar char="•"/>
            </a:pPr>
            <a:r>
              <a:rPr lang="en-US" sz="1400" dirty="0">
                <a:solidFill>
                  <a:schemeClr val="bg1"/>
                </a:solidFill>
              </a:rPr>
              <a:t>Can violate the Single Responsibility </a:t>
            </a:r>
          </a:p>
          <a:p>
            <a:pPr marL="742950" lvl="1" indent="-285750" algn="just">
              <a:buFont typeface="Arial" panose="020B0604020202020204" pitchFamily="34" charset="0"/>
              <a:buChar char="•"/>
            </a:pPr>
            <a:endParaRPr lang="en-US" sz="1400" dirty="0">
              <a:solidFill>
                <a:schemeClr val="bg1"/>
              </a:solidFill>
            </a:endParaRPr>
          </a:p>
          <a:p>
            <a:pPr marL="742950" lvl="1" indent="-285750" algn="just">
              <a:buFont typeface="Arial" panose="020B0604020202020204" pitchFamily="34" charset="0"/>
              <a:buChar char="•"/>
            </a:pPr>
            <a:r>
              <a:rPr lang="en-US" sz="1400" dirty="0">
                <a:solidFill>
                  <a:schemeClr val="bg1"/>
                </a:solidFill>
              </a:rPr>
              <a:t>Not always is thread safe  </a:t>
            </a:r>
          </a:p>
          <a:p>
            <a:pPr marL="742950" lvl="1" indent="-285750" algn="just">
              <a:buFont typeface="Arial" panose="020B0604020202020204" pitchFamily="34" charset="0"/>
              <a:buChar char="•"/>
            </a:pPr>
            <a:endParaRPr lang="en-US" sz="1400" dirty="0">
              <a:solidFill>
                <a:schemeClr val="bg1"/>
              </a:solidFill>
            </a:endParaRPr>
          </a:p>
        </p:txBody>
      </p:sp>
    </p:spTree>
    <p:extLst>
      <p:ext uri="{BB962C8B-B14F-4D97-AF65-F5344CB8AC3E}">
        <p14:creationId xmlns:p14="http://schemas.microsoft.com/office/powerpoint/2010/main" val="34194655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 name="Google Shape;111;p27"/>
          <p:cNvPicPr/>
          <p:nvPr/>
        </p:nvPicPr>
        <p:blipFill>
          <a:blip r:embed="rId2"/>
          <a:stretch/>
        </p:blipFill>
        <p:spPr>
          <a:xfrm>
            <a:off x="0" y="0"/>
            <a:ext cx="9143640" cy="5143320"/>
          </a:xfrm>
          <a:prstGeom prst="rect">
            <a:avLst/>
          </a:prstGeom>
          <a:ln>
            <a:noFill/>
          </a:ln>
        </p:spPr>
      </p:pic>
      <p:sp>
        <p:nvSpPr>
          <p:cNvPr id="148" name="CustomShape 1"/>
          <p:cNvSpPr/>
          <p:nvPr/>
        </p:nvSpPr>
        <p:spPr>
          <a:xfrm>
            <a:off x="3593804" y="1252080"/>
            <a:ext cx="5268315" cy="263952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gn="r">
              <a:lnSpc>
                <a:spcPct val="100000"/>
              </a:lnSpc>
            </a:pPr>
            <a:endParaRPr lang="en-US" sz="1400" b="0" strike="noStrike" spc="-1" dirty="0">
              <a:latin typeface="Arial"/>
            </a:endParaRPr>
          </a:p>
          <a:p>
            <a:pPr algn="r">
              <a:lnSpc>
                <a:spcPct val="100000"/>
              </a:lnSpc>
            </a:pPr>
            <a:endParaRPr lang="en-US" sz="1400" b="0" strike="noStrike" spc="-1" dirty="0">
              <a:latin typeface="Arial"/>
            </a:endParaRPr>
          </a:p>
          <a:p>
            <a:pPr algn="r">
              <a:lnSpc>
                <a:spcPct val="100000"/>
              </a:lnSpc>
            </a:pPr>
            <a:r>
              <a:rPr lang="en-US" sz="3400" spc="-1" dirty="0">
                <a:solidFill>
                  <a:srgbClr val="96B51A"/>
                </a:solidFill>
              </a:rPr>
              <a:t>CONCLUSIONS</a:t>
            </a:r>
          </a:p>
        </p:txBody>
      </p:sp>
    </p:spTree>
    <p:extLst>
      <p:ext uri="{BB962C8B-B14F-4D97-AF65-F5344CB8AC3E}">
        <p14:creationId xmlns:p14="http://schemas.microsoft.com/office/powerpoint/2010/main" val="26111430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61" name="CustomShape 1"/>
          <p:cNvSpPr/>
          <p:nvPr/>
        </p:nvSpPr>
        <p:spPr>
          <a:xfrm>
            <a:off x="4114800" y="1257120"/>
            <a:ext cx="4774680" cy="2949120"/>
          </a:xfrm>
          <a:prstGeom prst="rect">
            <a:avLst/>
          </a:prstGeom>
          <a:noFill/>
          <a:ln>
            <a:noFill/>
          </a:ln>
        </p:spPr>
        <p:style>
          <a:lnRef idx="0">
            <a:scrgbClr r="0" g="0" b="0"/>
          </a:lnRef>
          <a:fillRef idx="0">
            <a:scrgbClr r="0" g="0" b="0"/>
          </a:fillRef>
          <a:effectRef idx="0">
            <a:scrgbClr r="0" g="0" b="0"/>
          </a:effectRef>
          <a:fontRef idx="minor"/>
        </p:style>
      </p:sp>
      <p:sp>
        <p:nvSpPr>
          <p:cNvPr id="162" name="CustomShape 2"/>
          <p:cNvSpPr/>
          <p:nvPr/>
        </p:nvSpPr>
        <p:spPr>
          <a:xfrm>
            <a:off x="0" y="5118480"/>
            <a:ext cx="9143640" cy="33120"/>
          </a:xfrm>
          <a:prstGeom prst="rect">
            <a:avLst/>
          </a:prstGeom>
          <a:solidFill>
            <a:srgbClr val="C1D82F"/>
          </a:solidFill>
          <a:ln>
            <a:noFill/>
          </a:ln>
        </p:spPr>
        <p:style>
          <a:lnRef idx="0">
            <a:scrgbClr r="0" g="0" b="0"/>
          </a:lnRef>
          <a:fillRef idx="0">
            <a:scrgbClr r="0" g="0" b="0"/>
          </a:fillRef>
          <a:effectRef idx="0">
            <a:scrgbClr r="0" g="0" b="0"/>
          </a:effectRef>
          <a:fontRef idx="minor"/>
        </p:style>
      </p:sp>
      <p:sp>
        <p:nvSpPr>
          <p:cNvPr id="163" name="CustomShape 3"/>
          <p:cNvSpPr/>
          <p:nvPr/>
        </p:nvSpPr>
        <p:spPr>
          <a:xfrm>
            <a:off x="0" y="216360"/>
            <a:ext cx="9143640" cy="55224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gn="ctr">
              <a:lnSpc>
                <a:spcPct val="100000"/>
              </a:lnSpc>
            </a:pPr>
            <a:endParaRPr lang="en-US" sz="2400" dirty="0">
              <a:solidFill>
                <a:srgbClr val="96B51A"/>
              </a:solidFill>
              <a:cs typeface="Arial" panose="020B0604020202020204"/>
            </a:endParaRPr>
          </a:p>
        </p:txBody>
      </p:sp>
      <p:sp>
        <p:nvSpPr>
          <p:cNvPr id="2" name="TextBox 1">
            <a:extLst>
              <a:ext uri="{FF2B5EF4-FFF2-40B4-BE49-F238E27FC236}">
                <a16:creationId xmlns:a16="http://schemas.microsoft.com/office/drawing/2014/main" id="{AA0A5C92-09F4-49B1-8318-95D3B3487FE8}"/>
              </a:ext>
            </a:extLst>
          </p:cNvPr>
          <p:cNvSpPr txBox="1"/>
          <p:nvPr/>
        </p:nvSpPr>
        <p:spPr>
          <a:xfrm>
            <a:off x="600409" y="1096748"/>
            <a:ext cx="7028782" cy="2031325"/>
          </a:xfrm>
          <a:prstGeom prst="rect">
            <a:avLst/>
          </a:prstGeom>
          <a:noFill/>
        </p:spPr>
        <p:txBody>
          <a:bodyPr wrap="square" rtlCol="0">
            <a:spAutoFit/>
          </a:bodyPr>
          <a:lstStyle/>
          <a:p>
            <a:pPr marL="285750" indent="-285750" algn="just">
              <a:buFont typeface="Arial" panose="020B0604020202020204" pitchFamily="34" charset="0"/>
              <a:buChar char="•"/>
            </a:pPr>
            <a:r>
              <a:rPr lang="en-US" dirty="0">
                <a:solidFill>
                  <a:schemeClr val="bg1"/>
                </a:solidFill>
              </a:rPr>
              <a:t>Patterns and SOLID principles are focused on high cohesion and low coupling</a:t>
            </a:r>
          </a:p>
          <a:p>
            <a:pPr marL="285750" indent="-285750" algn="just">
              <a:buFont typeface="Arial" panose="020B0604020202020204" pitchFamily="34" charset="0"/>
              <a:buChar char="•"/>
            </a:pPr>
            <a:r>
              <a:rPr lang="en-US" dirty="0">
                <a:solidFill>
                  <a:schemeClr val="bg1"/>
                </a:solidFill>
              </a:rPr>
              <a:t>Increase maintainability and quality code</a:t>
            </a:r>
          </a:p>
          <a:p>
            <a:pPr marL="285750" indent="-285750" algn="just">
              <a:buFont typeface="Arial" panose="020B0604020202020204" pitchFamily="34" charset="0"/>
              <a:buChar char="•"/>
            </a:pPr>
            <a:r>
              <a:rPr lang="en-US" dirty="0">
                <a:solidFill>
                  <a:schemeClr val="bg1"/>
                </a:solidFill>
              </a:rPr>
              <a:t>You'll better developer</a:t>
            </a:r>
          </a:p>
          <a:p>
            <a:pPr marL="285750" indent="-285750" algn="just">
              <a:buFont typeface="Arial" panose="020B0604020202020204" pitchFamily="34" charset="0"/>
              <a:buChar char="•"/>
            </a:pPr>
            <a:r>
              <a:rPr lang="en-US" dirty="0">
                <a:solidFill>
                  <a:schemeClr val="bg1"/>
                </a:solidFill>
              </a:rPr>
              <a:t>Create code that can be use by more than one module (avoid duplicate code)</a:t>
            </a:r>
          </a:p>
          <a:p>
            <a:pPr marL="285750" indent="-285750" algn="just">
              <a:buFont typeface="Arial" panose="020B0604020202020204" pitchFamily="34" charset="0"/>
              <a:buChar char="•"/>
            </a:pPr>
            <a:r>
              <a:rPr lang="en-US" dirty="0">
                <a:solidFill>
                  <a:schemeClr val="bg1"/>
                </a:solidFill>
              </a:rPr>
              <a:t>Patterns solve common problems</a:t>
            </a:r>
          </a:p>
        </p:txBody>
      </p:sp>
    </p:spTree>
    <p:extLst>
      <p:ext uri="{BB962C8B-B14F-4D97-AF65-F5344CB8AC3E}">
        <p14:creationId xmlns:p14="http://schemas.microsoft.com/office/powerpoint/2010/main" val="528044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82" name="CustomShape 1"/>
          <p:cNvSpPr/>
          <p:nvPr/>
        </p:nvSpPr>
        <p:spPr>
          <a:xfrm>
            <a:off x="0" y="5118480"/>
            <a:ext cx="9143640" cy="33120"/>
          </a:xfrm>
          <a:prstGeom prst="rect">
            <a:avLst/>
          </a:prstGeom>
          <a:solidFill>
            <a:srgbClr val="C1D82F"/>
          </a:solidFill>
          <a:ln>
            <a:noFill/>
          </a:ln>
        </p:spPr>
        <p:style>
          <a:lnRef idx="0">
            <a:scrgbClr r="0" g="0" b="0"/>
          </a:lnRef>
          <a:fillRef idx="0">
            <a:scrgbClr r="0" g="0" b="0"/>
          </a:fillRef>
          <a:effectRef idx="0">
            <a:scrgbClr r="0" g="0" b="0"/>
          </a:effectRef>
          <a:fontRef idx="minor"/>
        </p:style>
      </p:sp>
      <p:sp>
        <p:nvSpPr>
          <p:cNvPr id="83" name="CustomShape 2"/>
          <p:cNvSpPr/>
          <p:nvPr/>
        </p:nvSpPr>
        <p:spPr>
          <a:xfrm rot="10800000" flipV="1">
            <a:off x="-148123" y="1867590"/>
            <a:ext cx="3677040" cy="70416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gn="ctr">
              <a:lnSpc>
                <a:spcPct val="100000"/>
              </a:lnSpc>
            </a:pPr>
            <a:r>
              <a:rPr lang="en-US" sz="2400" dirty="0">
                <a:solidFill>
                  <a:srgbClr val="96B51A"/>
                </a:solidFill>
                <a:cs typeface="Arial" panose="020B0604020202020204"/>
              </a:rPr>
              <a:t>Classification</a:t>
            </a:r>
          </a:p>
          <a:p>
            <a:pPr algn="ctr">
              <a:lnSpc>
                <a:spcPct val="100000"/>
              </a:lnSpc>
            </a:pPr>
            <a:endParaRPr lang="en-US" sz="3200" b="0" strike="noStrike" spc="-1" dirty="0">
              <a:latin typeface="Arial"/>
            </a:endParaRPr>
          </a:p>
          <a:p>
            <a:pPr algn="just">
              <a:lnSpc>
                <a:spcPct val="100000"/>
              </a:lnSpc>
            </a:pPr>
            <a:endParaRPr lang="en-US" sz="3200" b="0" strike="noStrike" spc="-1" dirty="0">
              <a:latin typeface="Arial"/>
            </a:endParaRPr>
          </a:p>
          <a:p>
            <a:pPr algn="ctr">
              <a:lnSpc>
                <a:spcPct val="100000"/>
              </a:lnSpc>
            </a:pPr>
            <a:endParaRPr lang="en-US" sz="3200" b="0" strike="noStrike" spc="-1" dirty="0">
              <a:latin typeface="Arial"/>
            </a:endParaRPr>
          </a:p>
        </p:txBody>
      </p:sp>
      <p:pic>
        <p:nvPicPr>
          <p:cNvPr id="84" name="Picture 4"/>
          <p:cNvPicPr/>
          <p:nvPr/>
        </p:nvPicPr>
        <p:blipFill>
          <a:blip r:embed="rId2"/>
          <a:srcRect l="8697" t="18353" r="7085" b="10707"/>
          <a:stretch/>
        </p:blipFill>
        <p:spPr>
          <a:xfrm>
            <a:off x="3124881" y="683670"/>
            <a:ext cx="5258704" cy="3499712"/>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style>
          <a:lnRef idx="2">
            <a:schemeClr val="accent3"/>
          </a:lnRef>
          <a:fillRef idx="1">
            <a:schemeClr val="lt1"/>
          </a:fillRef>
          <a:effectRef idx="0">
            <a:schemeClr val="accent3"/>
          </a:effectRef>
          <a:fontRef idx="minor">
            <a:schemeClr val="dk1"/>
          </a:fontRef>
        </p:style>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5" name="Google Shape;111;p27"/>
          <p:cNvPicPr/>
          <p:nvPr/>
        </p:nvPicPr>
        <p:blipFill>
          <a:blip r:embed="rId2"/>
          <a:stretch/>
        </p:blipFill>
        <p:spPr>
          <a:xfrm>
            <a:off x="0" y="0"/>
            <a:ext cx="9143640" cy="5143320"/>
          </a:xfrm>
          <a:prstGeom prst="rect">
            <a:avLst/>
          </a:prstGeom>
          <a:ln>
            <a:noFill/>
          </a:ln>
        </p:spPr>
      </p:pic>
      <p:sp>
        <p:nvSpPr>
          <p:cNvPr id="86" name="CustomShape 1"/>
          <p:cNvSpPr/>
          <p:nvPr/>
        </p:nvSpPr>
        <p:spPr>
          <a:xfrm>
            <a:off x="5688418" y="1252080"/>
            <a:ext cx="3173701" cy="263952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gn="r">
              <a:lnSpc>
                <a:spcPct val="100000"/>
              </a:lnSpc>
            </a:pPr>
            <a:endParaRPr lang="en-US" sz="1800" b="0" strike="noStrike" spc="-1" dirty="0">
              <a:latin typeface="Arial"/>
            </a:endParaRPr>
          </a:p>
          <a:p>
            <a:pPr algn="r">
              <a:lnSpc>
                <a:spcPct val="100000"/>
              </a:lnSpc>
            </a:pPr>
            <a:endParaRPr lang="en-US" sz="1800" b="0" strike="noStrike" spc="-1" dirty="0">
              <a:latin typeface="Arial"/>
            </a:endParaRPr>
          </a:p>
          <a:p>
            <a:pPr algn="r">
              <a:lnSpc>
                <a:spcPct val="100000"/>
              </a:lnSpc>
            </a:pPr>
            <a:r>
              <a:rPr lang="en-US" sz="3400" b="0" strike="noStrike" spc="-1" dirty="0">
                <a:solidFill>
                  <a:srgbClr val="96B51A"/>
                </a:solidFill>
                <a:latin typeface="Droid Sans"/>
                <a:ea typeface="Droid Sans"/>
              </a:rPr>
              <a:t>Facade Pattern</a:t>
            </a:r>
            <a:endParaRPr lang="en-US" sz="3400" b="0" strike="noStrike" spc="-1" dirty="0">
              <a:latin typeface="Arial"/>
            </a:endParaRPr>
          </a:p>
        </p:txBody>
      </p:sp>
    </p:spTree>
    <p:extLst>
      <p:ext uri="{BB962C8B-B14F-4D97-AF65-F5344CB8AC3E}">
        <p14:creationId xmlns:p14="http://schemas.microsoft.com/office/powerpoint/2010/main" val="4222772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0" name="CustomShape 1"/>
          <p:cNvSpPr/>
          <p:nvPr/>
        </p:nvSpPr>
        <p:spPr>
          <a:xfrm>
            <a:off x="0" y="5118480"/>
            <a:ext cx="9143640" cy="33120"/>
          </a:xfrm>
          <a:prstGeom prst="rect">
            <a:avLst/>
          </a:prstGeom>
          <a:solidFill>
            <a:srgbClr val="C1D82F"/>
          </a:solidFill>
          <a:ln>
            <a:noFill/>
          </a:ln>
        </p:spPr>
        <p:style>
          <a:lnRef idx="0">
            <a:scrgbClr r="0" g="0" b="0"/>
          </a:lnRef>
          <a:fillRef idx="0">
            <a:scrgbClr r="0" g="0" b="0"/>
          </a:fillRef>
          <a:effectRef idx="0">
            <a:scrgbClr r="0" g="0" b="0"/>
          </a:effectRef>
          <a:fontRef idx="minor"/>
        </p:style>
      </p:sp>
      <p:sp>
        <p:nvSpPr>
          <p:cNvPr id="101" name="CustomShape 2"/>
          <p:cNvSpPr/>
          <p:nvPr/>
        </p:nvSpPr>
        <p:spPr>
          <a:xfrm>
            <a:off x="0" y="216360"/>
            <a:ext cx="9143640" cy="55224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gn="ctr">
              <a:lnSpc>
                <a:spcPct val="100000"/>
              </a:lnSpc>
            </a:pPr>
            <a:r>
              <a:rPr lang="en-US" sz="2400" dirty="0">
                <a:solidFill>
                  <a:srgbClr val="96B51A"/>
                </a:solidFill>
                <a:cs typeface="Arial" panose="020B0604020202020204"/>
              </a:rPr>
              <a:t>Facade Pattern </a:t>
            </a:r>
          </a:p>
        </p:txBody>
      </p:sp>
      <p:sp>
        <p:nvSpPr>
          <p:cNvPr id="102" name="CustomShape 3"/>
          <p:cNvSpPr/>
          <p:nvPr/>
        </p:nvSpPr>
        <p:spPr>
          <a:xfrm>
            <a:off x="187020" y="1389240"/>
            <a:ext cx="4384800" cy="344016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marL="146160" algn="just">
              <a:lnSpc>
                <a:spcPct val="100000"/>
              </a:lnSpc>
            </a:pPr>
            <a:r>
              <a:rPr lang="en-US" sz="1300" b="0" strike="noStrike" spc="-1" dirty="0">
                <a:solidFill>
                  <a:srgbClr val="FFFFFF"/>
                </a:solidFill>
                <a:latin typeface="Nunito Sans"/>
                <a:ea typeface="Nunito Sans"/>
              </a:rPr>
              <a:t>The façade pattern allows us to reduce the complexity of a system, by dividing it into subsystems, and additionally, it reduces </a:t>
            </a:r>
            <a:r>
              <a:rPr lang="en-US" sz="1400" b="0" strike="noStrike" spc="-1" dirty="0">
                <a:solidFill>
                  <a:srgbClr val="FFFFFF"/>
                </a:solidFill>
                <a:ea typeface="Nunito Sans"/>
              </a:rPr>
              <a:t>the</a:t>
            </a:r>
            <a:r>
              <a:rPr lang="en-US" sz="1300" b="0" strike="noStrike" spc="-1" dirty="0">
                <a:solidFill>
                  <a:srgbClr val="FFFFFF"/>
                </a:solidFill>
                <a:latin typeface="Nunito Sans"/>
                <a:ea typeface="Nunito Sans"/>
              </a:rPr>
              <a:t> dependence of a client with respect to a certain component.</a:t>
            </a:r>
            <a:endParaRPr lang="en-US" sz="1300" b="0" strike="noStrike" spc="-1" dirty="0">
              <a:latin typeface="Arial"/>
            </a:endParaRPr>
          </a:p>
          <a:p>
            <a:pPr marL="146160" algn="just">
              <a:lnSpc>
                <a:spcPct val="100000"/>
              </a:lnSpc>
            </a:pPr>
            <a:endParaRPr lang="en-US" sz="1300" b="0" strike="noStrike" spc="-1" dirty="0">
              <a:latin typeface="Arial"/>
            </a:endParaRPr>
          </a:p>
          <a:p>
            <a:pPr marL="146160" algn="just">
              <a:lnSpc>
                <a:spcPct val="100000"/>
              </a:lnSpc>
            </a:pPr>
            <a:endParaRPr lang="en-US" sz="1300" b="0" strike="noStrike" spc="-1" dirty="0">
              <a:latin typeface="Arial"/>
            </a:endParaRPr>
          </a:p>
          <a:p>
            <a:pPr marL="146160" algn="just">
              <a:lnSpc>
                <a:spcPct val="100000"/>
              </a:lnSpc>
            </a:pPr>
            <a:endParaRPr lang="en-US" sz="1300" b="0" strike="noStrike" spc="-1" dirty="0">
              <a:latin typeface="Arial"/>
            </a:endParaRPr>
          </a:p>
          <a:p>
            <a:pPr marL="146160" algn="just">
              <a:lnSpc>
                <a:spcPct val="100000"/>
              </a:lnSpc>
            </a:pPr>
            <a:r>
              <a:rPr lang="en-US" sz="1300" b="0" strike="noStrike" spc="-1" dirty="0">
                <a:solidFill>
                  <a:srgbClr val="FFFFFF"/>
                </a:solidFill>
                <a:latin typeface="Nunito Sans"/>
                <a:ea typeface="Nunito Sans"/>
              </a:rPr>
              <a:t>Ref: </a:t>
            </a:r>
            <a:r>
              <a:rPr lang="en-US" sz="1300" b="0" u="sng" strike="noStrike" spc="-1" dirty="0">
                <a:solidFill>
                  <a:srgbClr val="1155CC"/>
                </a:solidFill>
                <a:uFillTx/>
                <a:latin typeface="Nunito Sans"/>
                <a:ea typeface="Nunito Sans"/>
                <a:hlinkClick r:id="rId2"/>
              </a:rPr>
              <a:t>GOF Structural Patterns FACADE</a:t>
            </a:r>
            <a:endParaRPr lang="en-US" sz="1300" b="0" strike="noStrike" spc="-1" dirty="0">
              <a:latin typeface="Arial"/>
            </a:endParaRPr>
          </a:p>
          <a:p>
            <a:pPr marL="146160" algn="just">
              <a:lnSpc>
                <a:spcPct val="100000"/>
              </a:lnSpc>
            </a:pPr>
            <a:endParaRPr lang="en-US" sz="1300" b="0" strike="noStrike" spc="-1" dirty="0">
              <a:latin typeface="Arial"/>
            </a:endParaRPr>
          </a:p>
          <a:p>
            <a:pPr marL="457200" algn="just">
              <a:lnSpc>
                <a:spcPct val="100000"/>
              </a:lnSpc>
            </a:pPr>
            <a:endParaRPr lang="en-US" sz="1300" b="0" strike="noStrike" spc="-1" dirty="0">
              <a:latin typeface="Arial"/>
            </a:endParaRPr>
          </a:p>
          <a:p>
            <a:pPr marL="457200" algn="just">
              <a:lnSpc>
                <a:spcPct val="100000"/>
              </a:lnSpc>
            </a:pPr>
            <a:endParaRPr lang="en-US" sz="1300" b="0" strike="noStrike" spc="-1" dirty="0">
              <a:latin typeface="Arial"/>
            </a:endParaRPr>
          </a:p>
          <a:p>
            <a:pPr marL="457200" algn="just">
              <a:lnSpc>
                <a:spcPct val="100000"/>
              </a:lnSpc>
            </a:pPr>
            <a:endParaRPr lang="en-US" sz="1300" b="0" strike="noStrike" spc="-1" dirty="0">
              <a:latin typeface="Arial"/>
            </a:endParaRPr>
          </a:p>
          <a:p>
            <a:pPr marL="457200" algn="just">
              <a:lnSpc>
                <a:spcPct val="100000"/>
              </a:lnSpc>
            </a:pPr>
            <a:endParaRPr lang="en-US" sz="1300" b="0" strike="noStrike" spc="-1" dirty="0">
              <a:latin typeface="Arial"/>
            </a:endParaRPr>
          </a:p>
        </p:txBody>
      </p:sp>
      <p:pic>
        <p:nvPicPr>
          <p:cNvPr id="103" name="Picture 2"/>
          <p:cNvPicPr/>
          <p:nvPr/>
        </p:nvPicPr>
        <p:blipFill>
          <a:blip r:embed="rId3"/>
          <a:stretch/>
        </p:blipFill>
        <p:spPr>
          <a:xfrm>
            <a:off x="4839840" y="1389240"/>
            <a:ext cx="3790080" cy="2551680"/>
          </a:xfrm>
          <a:prstGeom prst="rect">
            <a:avLst/>
          </a:prstGeom>
          <a:ln/>
        </p:spPr>
        <p:style>
          <a:lnRef idx="2">
            <a:schemeClr val="accent3"/>
          </a:lnRef>
          <a:fillRef idx="1">
            <a:schemeClr val="lt1"/>
          </a:fillRef>
          <a:effectRef idx="0">
            <a:schemeClr val="accent3"/>
          </a:effectRef>
          <a:fontRef idx="minor">
            <a:schemeClr val="dk1"/>
          </a:fontRef>
        </p:style>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0" name="CustomShape 1"/>
          <p:cNvSpPr/>
          <p:nvPr/>
        </p:nvSpPr>
        <p:spPr>
          <a:xfrm>
            <a:off x="0" y="5118480"/>
            <a:ext cx="9143640" cy="33120"/>
          </a:xfrm>
          <a:prstGeom prst="rect">
            <a:avLst/>
          </a:prstGeom>
          <a:solidFill>
            <a:srgbClr val="C1D82F"/>
          </a:solidFill>
          <a:ln>
            <a:noFill/>
          </a:ln>
        </p:spPr>
        <p:style>
          <a:lnRef idx="0">
            <a:scrgbClr r="0" g="0" b="0"/>
          </a:lnRef>
          <a:fillRef idx="0">
            <a:scrgbClr r="0" g="0" b="0"/>
          </a:fillRef>
          <a:effectRef idx="0">
            <a:scrgbClr r="0" g="0" b="0"/>
          </a:effectRef>
          <a:fontRef idx="minor"/>
        </p:style>
      </p:sp>
      <p:sp>
        <p:nvSpPr>
          <p:cNvPr id="101" name="CustomShape 2"/>
          <p:cNvSpPr/>
          <p:nvPr/>
        </p:nvSpPr>
        <p:spPr>
          <a:xfrm>
            <a:off x="0" y="216360"/>
            <a:ext cx="9143640" cy="55224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gn="ctr">
              <a:lnSpc>
                <a:spcPct val="100000"/>
              </a:lnSpc>
            </a:pPr>
            <a:r>
              <a:rPr lang="en-US" sz="2400" dirty="0">
                <a:solidFill>
                  <a:srgbClr val="96B51A"/>
                </a:solidFill>
                <a:cs typeface="Arial" panose="020B0604020202020204"/>
              </a:rPr>
              <a:t>Facade Pattern - Advantages / Disadvantage</a:t>
            </a:r>
          </a:p>
        </p:txBody>
      </p:sp>
      <p:sp>
        <p:nvSpPr>
          <p:cNvPr id="102" name="CustomShape 3"/>
          <p:cNvSpPr/>
          <p:nvPr/>
        </p:nvSpPr>
        <p:spPr>
          <a:xfrm>
            <a:off x="187020" y="1006468"/>
            <a:ext cx="3970310" cy="344016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marL="146160" algn="just">
              <a:lnSpc>
                <a:spcPct val="100000"/>
              </a:lnSpc>
            </a:pPr>
            <a:endParaRPr lang="en-US" sz="1300" b="0" strike="noStrike" spc="-1" dirty="0">
              <a:solidFill>
                <a:srgbClr val="FFFFFF"/>
              </a:solidFill>
              <a:latin typeface="Nunito Sans"/>
              <a:ea typeface="Nunito Sans"/>
            </a:endParaRPr>
          </a:p>
          <a:p>
            <a:pPr marL="431910" indent="-285750" algn="just">
              <a:lnSpc>
                <a:spcPct val="100000"/>
              </a:lnSpc>
              <a:buFont typeface="Arial" panose="020B0604020202020204" pitchFamily="34" charset="0"/>
              <a:buChar char="•"/>
            </a:pPr>
            <a:r>
              <a:rPr lang="en-US" sz="1300" spc="-1" dirty="0">
                <a:solidFill>
                  <a:srgbClr val="FFFFFF"/>
                </a:solidFill>
                <a:ea typeface="Nunito Sans"/>
              </a:rPr>
              <a:t>Separating the client from the components of the subsystem reduces the number of objects with which the client references.</a:t>
            </a:r>
          </a:p>
          <a:p>
            <a:pPr marL="431910" indent="-285750" algn="just">
              <a:lnSpc>
                <a:spcPct val="100000"/>
              </a:lnSpc>
              <a:buFont typeface="Arial" panose="020B0604020202020204" pitchFamily="34" charset="0"/>
              <a:buChar char="•"/>
            </a:pPr>
            <a:endParaRPr lang="en-US" sz="1300" spc="-1" dirty="0">
              <a:solidFill>
                <a:srgbClr val="FFFFFF"/>
              </a:solidFill>
              <a:ea typeface="Nunito Sans"/>
            </a:endParaRPr>
          </a:p>
          <a:p>
            <a:pPr marL="431910" indent="-285750" algn="just">
              <a:lnSpc>
                <a:spcPct val="100000"/>
              </a:lnSpc>
              <a:buFont typeface="Arial" panose="020B0604020202020204" pitchFamily="34" charset="0"/>
              <a:buChar char="•"/>
            </a:pPr>
            <a:r>
              <a:rPr lang="en-US" sz="1300" spc="-1" dirty="0">
                <a:solidFill>
                  <a:srgbClr val="FFFFFF"/>
                </a:solidFill>
                <a:ea typeface="Nunito Sans"/>
              </a:rPr>
              <a:t>Promotes a weak coupling between the subsystem and its clients.</a:t>
            </a:r>
            <a:endParaRPr lang="en-US" sz="1300" b="0" strike="noStrike" spc="-1" dirty="0"/>
          </a:p>
          <a:p>
            <a:pPr marL="146160" algn="just">
              <a:lnSpc>
                <a:spcPct val="100000"/>
              </a:lnSpc>
            </a:pPr>
            <a:endParaRPr lang="en-US" sz="1300" b="0" strike="noStrike" spc="-1" dirty="0">
              <a:latin typeface="Arial"/>
            </a:endParaRPr>
          </a:p>
          <a:p>
            <a:pPr marL="146160" algn="just">
              <a:lnSpc>
                <a:spcPct val="100000"/>
              </a:lnSpc>
            </a:pPr>
            <a:endParaRPr lang="en-US" sz="1300" b="0" strike="noStrike" spc="-1" dirty="0">
              <a:latin typeface="Arial"/>
            </a:endParaRPr>
          </a:p>
          <a:p>
            <a:pPr marL="146160" algn="just">
              <a:lnSpc>
                <a:spcPct val="100000"/>
              </a:lnSpc>
            </a:pPr>
            <a:endParaRPr lang="en-US" sz="1300" b="0" strike="noStrike" spc="-1" dirty="0">
              <a:latin typeface="Arial"/>
            </a:endParaRPr>
          </a:p>
          <a:p>
            <a:pPr marL="457200" algn="just">
              <a:lnSpc>
                <a:spcPct val="100000"/>
              </a:lnSpc>
            </a:pPr>
            <a:endParaRPr lang="en-US" sz="1300" b="0" strike="noStrike" spc="-1" dirty="0">
              <a:latin typeface="Arial"/>
            </a:endParaRPr>
          </a:p>
          <a:p>
            <a:pPr marL="457200" algn="just">
              <a:lnSpc>
                <a:spcPct val="100000"/>
              </a:lnSpc>
            </a:pPr>
            <a:endParaRPr lang="en-US" sz="1300" b="0" strike="noStrike" spc="-1" dirty="0">
              <a:latin typeface="Arial"/>
            </a:endParaRPr>
          </a:p>
          <a:p>
            <a:pPr marL="457200" algn="just">
              <a:lnSpc>
                <a:spcPct val="100000"/>
              </a:lnSpc>
            </a:pPr>
            <a:endParaRPr lang="en-US" sz="1300" b="0" strike="noStrike" spc="-1" dirty="0">
              <a:latin typeface="Arial"/>
            </a:endParaRPr>
          </a:p>
          <a:p>
            <a:pPr marL="457200" algn="just">
              <a:lnSpc>
                <a:spcPct val="100000"/>
              </a:lnSpc>
            </a:pPr>
            <a:endParaRPr lang="en-US" sz="1300" b="0" strike="noStrike" spc="-1" dirty="0">
              <a:latin typeface="Arial"/>
            </a:endParaRPr>
          </a:p>
        </p:txBody>
      </p:sp>
      <p:pic>
        <p:nvPicPr>
          <p:cNvPr id="1026" name="Picture 2" descr="Resultado de imagen para Ventajas">
            <a:extLst>
              <a:ext uri="{FF2B5EF4-FFF2-40B4-BE49-F238E27FC236}">
                <a16:creationId xmlns:a16="http://schemas.microsoft.com/office/drawing/2014/main" id="{B1A1B30A-C63B-40E0-867A-E4C961F987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812" y="2858791"/>
            <a:ext cx="1124725" cy="11247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para Desventajas">
            <a:extLst>
              <a:ext uri="{FF2B5EF4-FFF2-40B4-BE49-F238E27FC236}">
                <a16:creationId xmlns:a16="http://schemas.microsoft.com/office/drawing/2014/main" id="{5F8F561F-AEC4-4657-9E29-9C5208423B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1534" y="3657829"/>
            <a:ext cx="1285400" cy="1124725"/>
          </a:xfrm>
          <a:prstGeom prst="rect">
            <a:avLst/>
          </a:prstGeom>
          <a:noFill/>
          <a:extLst>
            <a:ext uri="{909E8E84-426E-40DD-AFC4-6F175D3DCCD1}">
              <a14:hiddenFill xmlns:a14="http://schemas.microsoft.com/office/drawing/2010/main">
                <a:solidFill>
                  <a:srgbClr val="FFFFFF"/>
                </a:solidFill>
              </a14:hiddenFill>
            </a:ext>
          </a:extLst>
        </p:spPr>
      </p:pic>
      <p:sp>
        <p:nvSpPr>
          <p:cNvPr id="9" name="CustomShape 3">
            <a:extLst>
              <a:ext uri="{FF2B5EF4-FFF2-40B4-BE49-F238E27FC236}">
                <a16:creationId xmlns:a16="http://schemas.microsoft.com/office/drawing/2014/main" id="{C95F245E-34B9-4CF8-A103-4D26BEA5FA0A}"/>
              </a:ext>
            </a:extLst>
          </p:cNvPr>
          <p:cNvSpPr/>
          <p:nvPr/>
        </p:nvSpPr>
        <p:spPr>
          <a:xfrm>
            <a:off x="4571820" y="2509144"/>
            <a:ext cx="3970310" cy="1464133"/>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marL="146160" algn="just">
              <a:lnSpc>
                <a:spcPct val="100000"/>
              </a:lnSpc>
            </a:pPr>
            <a:endParaRPr lang="en-US" sz="1300" b="0" strike="noStrike" spc="-1" dirty="0">
              <a:solidFill>
                <a:srgbClr val="FFFFFF"/>
              </a:solidFill>
              <a:latin typeface="Nunito Sans"/>
              <a:ea typeface="Nunito Sans"/>
            </a:endParaRPr>
          </a:p>
          <a:p>
            <a:pPr marL="431910" indent="-285750" algn="just">
              <a:lnSpc>
                <a:spcPct val="100000"/>
              </a:lnSpc>
              <a:buFont typeface="Arial" panose="020B0604020202020204" pitchFamily="34" charset="0"/>
              <a:buChar char="•"/>
            </a:pPr>
            <a:r>
              <a:rPr lang="en-US" sz="1300" spc="-1" dirty="0">
                <a:solidFill>
                  <a:srgbClr val="FFFFFF"/>
                </a:solidFill>
                <a:ea typeface="Nunito Sans"/>
              </a:rPr>
              <a:t>Several clients need to access different subsets of the functionality provided by the system , so,  they could end using only a small part of the facade.</a:t>
            </a:r>
          </a:p>
          <a:p>
            <a:pPr marL="431910" indent="-285750" algn="just">
              <a:lnSpc>
                <a:spcPct val="100000"/>
              </a:lnSpc>
              <a:buFont typeface="Arial" panose="020B0604020202020204" pitchFamily="34" charset="0"/>
              <a:buChar char="•"/>
            </a:pPr>
            <a:endParaRPr lang="en-US" sz="1300" b="0" strike="noStrike" spc="-1" dirty="0"/>
          </a:p>
          <a:p>
            <a:pPr marL="146160" algn="just">
              <a:lnSpc>
                <a:spcPct val="100000"/>
              </a:lnSpc>
            </a:pPr>
            <a:endParaRPr lang="en-US" sz="1300" b="0" strike="noStrike" spc="-1" dirty="0">
              <a:latin typeface="Arial"/>
            </a:endParaRPr>
          </a:p>
          <a:p>
            <a:pPr marL="146160" algn="just">
              <a:lnSpc>
                <a:spcPct val="100000"/>
              </a:lnSpc>
            </a:pPr>
            <a:endParaRPr lang="en-US" sz="1300" b="0" strike="noStrike" spc="-1" dirty="0">
              <a:latin typeface="Arial"/>
            </a:endParaRPr>
          </a:p>
          <a:p>
            <a:pPr marL="146160" algn="just">
              <a:lnSpc>
                <a:spcPct val="100000"/>
              </a:lnSpc>
            </a:pPr>
            <a:endParaRPr lang="en-US" sz="1300" b="0" strike="noStrike" spc="-1" dirty="0">
              <a:latin typeface="Arial"/>
            </a:endParaRPr>
          </a:p>
          <a:p>
            <a:pPr marL="457200" algn="just">
              <a:lnSpc>
                <a:spcPct val="100000"/>
              </a:lnSpc>
            </a:pPr>
            <a:endParaRPr lang="en-US" sz="1300" b="0" strike="noStrike" spc="-1" dirty="0">
              <a:latin typeface="Arial"/>
            </a:endParaRPr>
          </a:p>
          <a:p>
            <a:pPr marL="457200" algn="just">
              <a:lnSpc>
                <a:spcPct val="100000"/>
              </a:lnSpc>
            </a:pPr>
            <a:endParaRPr lang="en-US" sz="1300" b="0" strike="noStrike" spc="-1" dirty="0">
              <a:latin typeface="Arial"/>
            </a:endParaRPr>
          </a:p>
          <a:p>
            <a:pPr marL="457200" algn="just">
              <a:lnSpc>
                <a:spcPct val="100000"/>
              </a:lnSpc>
            </a:pPr>
            <a:endParaRPr lang="en-US" sz="1300" b="0" strike="noStrike" spc="-1" dirty="0">
              <a:latin typeface="Arial"/>
            </a:endParaRPr>
          </a:p>
          <a:p>
            <a:pPr marL="457200" algn="just">
              <a:lnSpc>
                <a:spcPct val="100000"/>
              </a:lnSpc>
            </a:pPr>
            <a:endParaRPr lang="en-US" sz="1300" b="0" strike="noStrike" spc="-1" dirty="0">
              <a:latin typeface="Arial"/>
            </a:endParaRPr>
          </a:p>
        </p:txBody>
      </p:sp>
    </p:spTree>
    <p:extLst>
      <p:ext uri="{BB962C8B-B14F-4D97-AF65-F5344CB8AC3E}">
        <p14:creationId xmlns:p14="http://schemas.microsoft.com/office/powerpoint/2010/main" val="2467004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4" name="CustomShape 1"/>
          <p:cNvSpPr/>
          <p:nvPr/>
        </p:nvSpPr>
        <p:spPr>
          <a:xfrm>
            <a:off x="0" y="5118480"/>
            <a:ext cx="9143640" cy="33120"/>
          </a:xfrm>
          <a:prstGeom prst="rect">
            <a:avLst/>
          </a:prstGeom>
          <a:solidFill>
            <a:srgbClr val="C1D82F"/>
          </a:solidFill>
          <a:ln>
            <a:noFill/>
          </a:ln>
        </p:spPr>
        <p:style>
          <a:lnRef idx="0">
            <a:scrgbClr r="0" g="0" b="0"/>
          </a:lnRef>
          <a:fillRef idx="0">
            <a:scrgbClr r="0" g="0" b="0"/>
          </a:fillRef>
          <a:effectRef idx="0">
            <a:scrgbClr r="0" g="0" b="0"/>
          </a:effectRef>
          <a:fontRef idx="minor"/>
        </p:style>
      </p:sp>
      <p:sp>
        <p:nvSpPr>
          <p:cNvPr id="105" name="CustomShape 2"/>
          <p:cNvSpPr/>
          <p:nvPr/>
        </p:nvSpPr>
        <p:spPr>
          <a:xfrm>
            <a:off x="0" y="216360"/>
            <a:ext cx="9143640" cy="55224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gn="ctr">
              <a:lnSpc>
                <a:spcPct val="100000"/>
              </a:lnSpc>
            </a:pPr>
            <a:r>
              <a:rPr lang="en-US" sz="2400" dirty="0">
                <a:solidFill>
                  <a:srgbClr val="96B51A"/>
                </a:solidFill>
                <a:cs typeface="Arial" panose="020B0604020202020204"/>
              </a:rPr>
              <a:t>FACADE  example</a:t>
            </a:r>
          </a:p>
        </p:txBody>
      </p:sp>
      <p:pic>
        <p:nvPicPr>
          <p:cNvPr id="107" name="Picture 2"/>
          <p:cNvPicPr/>
          <p:nvPr/>
        </p:nvPicPr>
        <p:blipFill>
          <a:blip r:embed="rId2"/>
          <a:stretch/>
        </p:blipFill>
        <p:spPr>
          <a:xfrm>
            <a:off x="1109334" y="956252"/>
            <a:ext cx="6924971" cy="3708996"/>
          </a:xfrm>
          <a:prstGeom prst="rect">
            <a:avLst/>
          </a:prstGeom>
          <a:ln>
            <a:noFill/>
          </a:ln>
          <a:effectLst>
            <a:glow rad="139700">
              <a:schemeClr val="accent3">
                <a:satMod val="175000"/>
                <a:alpha val="40000"/>
              </a:schemeClr>
            </a:glow>
            <a:softEdge rad="12700"/>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1" name="Google Shape;111;p27"/>
          <p:cNvPicPr/>
          <p:nvPr/>
        </p:nvPicPr>
        <p:blipFill>
          <a:blip r:embed="rId2"/>
          <a:stretch/>
        </p:blipFill>
        <p:spPr>
          <a:xfrm>
            <a:off x="0" y="0"/>
            <a:ext cx="9143640" cy="5143320"/>
          </a:xfrm>
          <a:prstGeom prst="rect">
            <a:avLst/>
          </a:prstGeom>
          <a:ln>
            <a:noFill/>
          </a:ln>
        </p:spPr>
      </p:pic>
      <p:sp>
        <p:nvSpPr>
          <p:cNvPr id="132" name="CustomShape 1"/>
          <p:cNvSpPr/>
          <p:nvPr/>
        </p:nvSpPr>
        <p:spPr>
          <a:xfrm>
            <a:off x="5411972" y="1252080"/>
            <a:ext cx="3450148" cy="263952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gn="r">
              <a:lnSpc>
                <a:spcPct val="100000"/>
              </a:lnSpc>
            </a:pPr>
            <a:endParaRPr lang="en-US" sz="1800" b="0" strike="noStrike" spc="-1" dirty="0">
              <a:latin typeface="Arial"/>
            </a:endParaRPr>
          </a:p>
          <a:p>
            <a:pPr algn="r">
              <a:lnSpc>
                <a:spcPct val="100000"/>
              </a:lnSpc>
            </a:pPr>
            <a:endParaRPr lang="en-US" sz="1800" b="0" strike="noStrike" spc="-1" dirty="0">
              <a:latin typeface="Arial"/>
            </a:endParaRPr>
          </a:p>
          <a:p>
            <a:pPr algn="r">
              <a:lnSpc>
                <a:spcPct val="100000"/>
              </a:lnSpc>
            </a:pPr>
            <a:r>
              <a:rPr lang="en-US" sz="3400" spc="-1" dirty="0">
                <a:solidFill>
                  <a:srgbClr val="96B51A"/>
                </a:solidFill>
                <a:latin typeface="Droid Sans"/>
              </a:rPr>
              <a:t>Adapter Pattern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33" name="CustomShape 1"/>
          <p:cNvSpPr/>
          <p:nvPr/>
        </p:nvSpPr>
        <p:spPr>
          <a:xfrm>
            <a:off x="210960" y="1325160"/>
            <a:ext cx="4774680" cy="294912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marL="146160" algn="just">
              <a:lnSpc>
                <a:spcPct val="100000"/>
              </a:lnSpc>
            </a:pPr>
            <a:r>
              <a:rPr lang="en-US" sz="1400" b="0" strike="noStrike" spc="-1" dirty="0">
                <a:solidFill>
                  <a:srgbClr val="FFFFFF"/>
                </a:solidFill>
                <a:ea typeface="Nunito Sans"/>
              </a:rPr>
              <a:t>The Adapter design pattern is used when we have incompatible software interfaces, which, despite their incompatibility, have similar functionality. This pattern is implemented when you want to homogenize the way you work with these incompatible interfaces, for which you create an intermediate class that works like an adapter. This adapter class will provide the methods to interact with the incompatible interface</a:t>
            </a:r>
            <a:endParaRPr lang="en-US" sz="1400" b="0" strike="noStrike" spc="-1" dirty="0"/>
          </a:p>
        </p:txBody>
      </p:sp>
      <p:sp>
        <p:nvSpPr>
          <p:cNvPr id="134" name="CustomShape 2"/>
          <p:cNvSpPr/>
          <p:nvPr/>
        </p:nvSpPr>
        <p:spPr>
          <a:xfrm>
            <a:off x="0" y="5118480"/>
            <a:ext cx="9143640" cy="33120"/>
          </a:xfrm>
          <a:prstGeom prst="rect">
            <a:avLst/>
          </a:prstGeom>
          <a:solidFill>
            <a:srgbClr val="C1D82F"/>
          </a:solidFill>
          <a:ln>
            <a:noFill/>
          </a:ln>
        </p:spPr>
        <p:style>
          <a:lnRef idx="0">
            <a:scrgbClr r="0" g="0" b="0"/>
          </a:lnRef>
          <a:fillRef idx="0">
            <a:scrgbClr r="0" g="0" b="0"/>
          </a:fillRef>
          <a:effectRef idx="0">
            <a:scrgbClr r="0" g="0" b="0"/>
          </a:effectRef>
          <a:fontRef idx="minor"/>
        </p:style>
      </p:sp>
      <p:sp>
        <p:nvSpPr>
          <p:cNvPr id="135" name="CustomShape 3"/>
          <p:cNvSpPr/>
          <p:nvPr/>
        </p:nvSpPr>
        <p:spPr>
          <a:xfrm>
            <a:off x="0" y="216360"/>
            <a:ext cx="9143640" cy="55224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gn="ctr">
              <a:lnSpc>
                <a:spcPct val="100000"/>
              </a:lnSpc>
            </a:pPr>
            <a:r>
              <a:rPr lang="en-US" sz="2400" dirty="0">
                <a:solidFill>
                  <a:srgbClr val="96B51A"/>
                </a:solidFill>
                <a:cs typeface="Arial" panose="020B0604020202020204"/>
              </a:rPr>
              <a:t>Adapter Pattern</a:t>
            </a:r>
          </a:p>
        </p:txBody>
      </p:sp>
      <p:pic>
        <p:nvPicPr>
          <p:cNvPr id="136" name="Picture 1"/>
          <p:cNvPicPr/>
          <p:nvPr/>
        </p:nvPicPr>
        <p:blipFill>
          <a:blip r:embed="rId2"/>
          <a:stretch/>
        </p:blipFill>
        <p:spPr>
          <a:xfrm>
            <a:off x="5645888" y="1133640"/>
            <a:ext cx="2959912" cy="278977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style>
          <a:lnRef idx="2">
            <a:schemeClr val="accent3"/>
          </a:lnRef>
          <a:fillRef idx="1">
            <a:schemeClr val="lt1"/>
          </a:fillRef>
          <a:effectRef idx="0">
            <a:schemeClr val="accent3"/>
          </a:effectRef>
          <a:fontRef idx="minor">
            <a:schemeClr val="dk1"/>
          </a:fontRef>
        </p:style>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641</TotalTime>
  <Words>724</Words>
  <Application>Microsoft Office PowerPoint</Application>
  <PresentationFormat>On-screen Show (16:9)</PresentationFormat>
  <Paragraphs>139</Paragraphs>
  <Slides>27</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27</vt:i4>
      </vt:variant>
    </vt:vector>
  </HeadingPairs>
  <TitlesOfParts>
    <vt:vector size="38" baseType="lpstr">
      <vt:lpstr>Arial</vt:lpstr>
      <vt:lpstr>DejaVu Sans</vt:lpstr>
      <vt:lpstr>Droid Sans</vt:lpstr>
      <vt:lpstr>Montserrat</vt:lpstr>
      <vt:lpstr>Nunito Sans</vt:lpstr>
      <vt:lpstr>PT Sans</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subject/>
  <dc:creator/>
  <dc:description/>
  <cp:lastModifiedBy>John Henao Lopez</cp:lastModifiedBy>
  <cp:revision>85</cp:revision>
  <dcterms:created xsi:type="dcterms:W3CDTF">2019-04-02T15:00:00Z</dcterms:created>
  <dcterms:modified xsi:type="dcterms:W3CDTF">2020-03-26T18:14:32Z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KSOProductBuildVer">
    <vt:lpwstr>1033-10.2.0.7646</vt:lpwstr>
  </property>
  <property fmtid="{D5CDD505-2E9C-101B-9397-08002B2CF9AE}" pid="6" name="LinksUpToDate">
    <vt:bool>false</vt:bool>
  </property>
  <property fmtid="{D5CDD505-2E9C-101B-9397-08002B2CF9AE}" pid="7" name="MMClips">
    <vt:i4>0</vt:i4>
  </property>
  <property fmtid="{D5CDD505-2E9C-101B-9397-08002B2CF9AE}" pid="8" name="Notes">
    <vt:i4>17</vt:i4>
  </property>
  <property fmtid="{D5CDD505-2E9C-101B-9397-08002B2CF9AE}" pid="9" name="PresentationFormat">
    <vt:lpwstr>Presentación en pantalla (16:9)</vt:lpwstr>
  </property>
  <property fmtid="{D5CDD505-2E9C-101B-9397-08002B2CF9AE}" pid="10" name="ScaleCrop">
    <vt:bool>false</vt:bool>
  </property>
  <property fmtid="{D5CDD505-2E9C-101B-9397-08002B2CF9AE}" pid="11" name="ShareDoc">
    <vt:bool>false</vt:bool>
  </property>
  <property fmtid="{D5CDD505-2E9C-101B-9397-08002B2CF9AE}" pid="12" name="Slides">
    <vt:i4>22</vt:i4>
  </property>
</Properties>
</file>