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6" r:id="rId4"/>
    <p:sldId id="267" r:id="rId5"/>
    <p:sldId id="268" r:id="rId6"/>
    <p:sldId id="269" r:id="rId7"/>
    <p:sldId id="260" r:id="rId8"/>
    <p:sldId id="270" r:id="rId9"/>
    <p:sldId id="274" r:id="rId10"/>
    <p:sldId id="26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ülerin und Schüler" initials="SuS" lastIdx="1" clrIdx="0">
    <p:extLst>
      <p:ext uri="{19B8F6BF-5375-455C-9EA6-DF929625EA0E}">
        <p15:presenceInfo xmlns:p15="http://schemas.microsoft.com/office/powerpoint/2012/main" userId="Schülerin und Schü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D0"/>
    <a:srgbClr val="002F8E"/>
    <a:srgbClr val="003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ergbusch" userId="47564378e457704b" providerId="LiveId" clId="{31ACAE4F-7B7D-4BCE-85AC-F78B6F471EDC}"/>
    <pc:docChg chg="custSel modSld">
      <pc:chgData name="Paul Bergbusch" userId="47564378e457704b" providerId="LiveId" clId="{31ACAE4F-7B7D-4BCE-85AC-F78B6F471EDC}" dt="2025-06-17T09:09:16.035" v="0" actId="478"/>
      <pc:docMkLst>
        <pc:docMk/>
      </pc:docMkLst>
      <pc:sldChg chg="delSp mod">
        <pc:chgData name="Paul Bergbusch" userId="47564378e457704b" providerId="LiveId" clId="{31ACAE4F-7B7D-4BCE-85AC-F78B6F471EDC}" dt="2025-06-17T09:09:16.035" v="0" actId="478"/>
        <pc:sldMkLst>
          <pc:docMk/>
          <pc:sldMk cId="3442102884" sldId="262"/>
        </pc:sldMkLst>
        <pc:spChg chg="del">
          <ac:chgData name="Paul Bergbusch" userId="47564378e457704b" providerId="LiveId" clId="{31ACAE4F-7B7D-4BCE-85AC-F78B6F471EDC}" dt="2025-06-17T09:09:16.035" v="0" actId="478"/>
          <ac:spMkLst>
            <pc:docMk/>
            <pc:sldMk cId="3442102884" sldId="262"/>
            <ac:spMk id="4" creationId="{C11D4B0D-AA38-BD14-ECE1-51934DC011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73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6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0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43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63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8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746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50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42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36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70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2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97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64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70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04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31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7C10F-E91F-405F-A15A-D67F2D03F7A2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AE9A53-5A17-420B-BD6F-B233765589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996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7D50-0C7D-0BB1-7C98-F2957E60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063" y="1886857"/>
            <a:ext cx="11083871" cy="2387600"/>
          </a:xfrm>
        </p:spPr>
        <p:txBody>
          <a:bodyPr>
            <a:noAutofit/>
          </a:bodyPr>
          <a:lstStyle/>
          <a:p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Außenwirtschaftliches</a:t>
            </a:r>
            <a:br>
              <a:rPr lang="en-DE" sz="8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Gleichgewicht</a:t>
            </a:r>
            <a:endParaRPr lang="en-DE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09468-ED45-D5F2-DF61-91ABDFA68ABC}"/>
              </a:ext>
            </a:extLst>
          </p:cNvPr>
          <p:cNvSpPr/>
          <p:nvPr/>
        </p:nvSpPr>
        <p:spPr>
          <a:xfrm>
            <a:off x="12192000" y="0"/>
            <a:ext cx="5631543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E7584E6-BC4D-7A9A-78A8-A42159A1015F}"/>
              </a:ext>
            </a:extLst>
          </p:cNvPr>
          <p:cNvSpPr/>
          <p:nvPr/>
        </p:nvSpPr>
        <p:spPr>
          <a:xfrm>
            <a:off x="5601832" y="5355771"/>
            <a:ext cx="828675" cy="1502229"/>
          </a:xfrm>
          <a:custGeom>
            <a:avLst/>
            <a:gdLst>
              <a:gd name="connsiteX0" fmla="*/ 334510 w 828675"/>
              <a:gd name="connsiteY0" fmla="*/ 0 h 1502229"/>
              <a:gd name="connsiteX1" fmla="*/ 494167 w 828675"/>
              <a:gd name="connsiteY1" fmla="*/ 0 h 1502229"/>
              <a:gd name="connsiteX2" fmla="*/ 494167 w 828675"/>
              <a:gd name="connsiteY2" fmla="*/ 825523 h 1502229"/>
              <a:gd name="connsiteX3" fmla="*/ 828675 w 828675"/>
              <a:gd name="connsiteY3" fmla="*/ 1502229 h 1502229"/>
              <a:gd name="connsiteX4" fmla="*/ 0 w 828675"/>
              <a:gd name="connsiteY4" fmla="*/ 1502229 h 1502229"/>
              <a:gd name="connsiteX5" fmla="*/ 334510 w 828675"/>
              <a:gd name="connsiteY5" fmla="*/ 825520 h 150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8675" h="1502229">
                <a:moveTo>
                  <a:pt x="334510" y="0"/>
                </a:moveTo>
                <a:lnTo>
                  <a:pt x="494167" y="0"/>
                </a:lnTo>
                <a:lnTo>
                  <a:pt x="494167" y="825523"/>
                </a:lnTo>
                <a:lnTo>
                  <a:pt x="828675" y="1502229"/>
                </a:lnTo>
                <a:lnTo>
                  <a:pt x="0" y="1502229"/>
                </a:lnTo>
                <a:lnTo>
                  <a:pt x="334510" y="825520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970FF-4D69-D3CC-4FAA-565E1E13A767}"/>
              </a:ext>
            </a:extLst>
          </p:cNvPr>
          <p:cNvSpPr/>
          <p:nvPr/>
        </p:nvSpPr>
        <p:spPr>
          <a:xfrm>
            <a:off x="4085771" y="5050971"/>
            <a:ext cx="3860800" cy="304800"/>
          </a:xfrm>
          <a:prstGeom prst="rect">
            <a:avLst/>
          </a:prstGeom>
          <a:solidFill>
            <a:srgbClr val="002F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4FA9B-FB8A-F71F-0F62-D80BA574764C}"/>
              </a:ext>
            </a:extLst>
          </p:cNvPr>
          <p:cNvSpPr txBox="1"/>
          <p:nvPr/>
        </p:nvSpPr>
        <p:spPr>
          <a:xfrm>
            <a:off x="13556343" y="51435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800" dirty="0">
                <a:latin typeface="+mj-lt"/>
                <a:cs typeface="Aharoni" panose="02010803020104030203" pitchFamily="2" charset="-79"/>
              </a:rPr>
              <a:t>Definition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18E0245-6AD0-F6CD-C192-83D279F52F26}"/>
              </a:ext>
            </a:extLst>
          </p:cNvPr>
          <p:cNvSpPr txBox="1">
            <a:spLocks/>
          </p:cNvSpPr>
          <p:nvPr/>
        </p:nvSpPr>
        <p:spPr>
          <a:xfrm>
            <a:off x="12696363" y="1645104"/>
            <a:ext cx="4622816" cy="3260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DE" dirty="0"/>
              <a:t>in Ziel der </a:t>
            </a:r>
            <a:r>
              <a:rPr lang="en-DE" dirty="0" err="1"/>
              <a:t>Wirtschaftspolitik</a:t>
            </a:r>
            <a:endParaRPr lang="en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DE" dirty="0" err="1"/>
              <a:t>Importe</a:t>
            </a:r>
            <a:r>
              <a:rPr lang="en-DE" dirty="0"/>
              <a:t> und </a:t>
            </a:r>
            <a:r>
              <a:rPr lang="en-DE" dirty="0" err="1"/>
              <a:t>Exporte</a:t>
            </a:r>
            <a:r>
              <a:rPr lang="en-DE" dirty="0"/>
              <a:t> </a:t>
            </a:r>
            <a:r>
              <a:rPr lang="en-DE" dirty="0" err="1"/>
              <a:t>sollen</a:t>
            </a:r>
            <a:r>
              <a:rPr lang="en-DE" dirty="0"/>
              <a:t> immer </a:t>
            </a:r>
            <a:r>
              <a:rPr lang="en-DE" dirty="0" err="1"/>
              <a:t>im</a:t>
            </a:r>
            <a:r>
              <a:rPr lang="en-DE" dirty="0"/>
              <a:t> </a:t>
            </a:r>
            <a:r>
              <a:rPr lang="en-DE" dirty="0" err="1"/>
              <a:t>gleichgewicht</a:t>
            </a:r>
            <a:r>
              <a:rPr lang="en-DE" dirty="0"/>
              <a:t> sein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Befindet sich eine Volkswirtschaft im außenwirtschaftlichen Gleichgewicht, besteht zwischen dem Import und dem Export von Waren und Dienstleistungen kein Unterschied</a:t>
            </a:r>
            <a:endParaRPr lang="en-DE" dirty="0">
              <a:latin typeface="+mj-lt"/>
            </a:endParaRP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8B459162-8A8E-838C-76C2-7C9A7F14B86E}"/>
              </a:ext>
            </a:extLst>
          </p:cNvPr>
          <p:cNvSpPr/>
          <p:nvPr/>
        </p:nvSpPr>
        <p:spPr>
          <a:xfrm rot="10800000">
            <a:off x="3674107" y="4511037"/>
            <a:ext cx="982981" cy="388665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C3DC18-7F0A-2B20-7AEF-FCF25CC71070}"/>
              </a:ext>
            </a:extLst>
          </p:cNvPr>
          <p:cNvSpPr/>
          <p:nvPr/>
        </p:nvSpPr>
        <p:spPr>
          <a:xfrm>
            <a:off x="5936342" y="5125810"/>
            <a:ext cx="159657" cy="1496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4A336B-DF2A-AF6D-7B23-147422CF5962}"/>
              </a:ext>
            </a:extLst>
          </p:cNvPr>
          <p:cNvSpPr/>
          <p:nvPr/>
        </p:nvSpPr>
        <p:spPr>
          <a:xfrm>
            <a:off x="4085770" y="4899706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D5BC140F-AA8A-243A-9AE4-7903D8789D44}"/>
              </a:ext>
            </a:extLst>
          </p:cNvPr>
          <p:cNvSpPr/>
          <p:nvPr/>
        </p:nvSpPr>
        <p:spPr>
          <a:xfrm rot="10800000">
            <a:off x="7383779" y="4511036"/>
            <a:ext cx="982980" cy="388667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FEE386-2CC9-987F-ADA7-C3A1313176C8}"/>
              </a:ext>
            </a:extLst>
          </p:cNvPr>
          <p:cNvSpPr/>
          <p:nvPr/>
        </p:nvSpPr>
        <p:spPr>
          <a:xfrm>
            <a:off x="7786913" y="4899707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2102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919C8-6D8F-9E64-6C66-548021E7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DE" sz="480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D8BF-8713-4F0C-9D23-59960F366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W</a:t>
            </a:r>
            <a:r>
              <a:rPr lang="en-DE">
                <a:solidFill>
                  <a:schemeClr val="tx1"/>
                </a:solidFill>
              </a:rPr>
              <a:t>ichtig für die stabilität der wirdschaft</a:t>
            </a:r>
          </a:p>
          <a:p>
            <a:r>
              <a:rPr lang="en-GB">
                <a:solidFill>
                  <a:schemeClr val="tx1"/>
                </a:solidFill>
              </a:rPr>
              <a:t>S</a:t>
            </a:r>
            <a:r>
              <a:rPr lang="en-DE">
                <a:solidFill>
                  <a:schemeClr val="tx1"/>
                </a:solidFill>
              </a:rPr>
              <a:t>chützt vor Ungleichgewicht</a:t>
            </a:r>
          </a:p>
          <a:p>
            <a:r>
              <a:rPr lang="en-GB">
                <a:solidFill>
                  <a:schemeClr val="tx1"/>
                </a:solidFill>
              </a:rPr>
              <a:t>F</a:t>
            </a:r>
            <a:r>
              <a:rPr lang="en-DE">
                <a:solidFill>
                  <a:schemeClr val="tx1"/>
                </a:solidFill>
              </a:rPr>
              <a:t>airer Handel</a:t>
            </a:r>
          </a:p>
        </p:txBody>
      </p:sp>
    </p:spTree>
    <p:extLst>
      <p:ext uri="{BB962C8B-B14F-4D97-AF65-F5344CB8AC3E}">
        <p14:creationId xmlns:p14="http://schemas.microsoft.com/office/powerpoint/2010/main" val="80620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F9F2-BA7B-F632-DC3A-04A1301F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DE" dirty="0"/>
              <a:t>Danke für </a:t>
            </a:r>
            <a:r>
              <a:rPr lang="en-DE" dirty="0" err="1"/>
              <a:t>eure</a:t>
            </a:r>
            <a:r>
              <a:rPr lang="en-DE" dirty="0"/>
              <a:t> </a:t>
            </a:r>
            <a:r>
              <a:rPr lang="en-DE" dirty="0" err="1"/>
              <a:t>aufmerksamkeit</a:t>
            </a:r>
            <a:r>
              <a:rPr lang="en-DE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2449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AA91F9-B535-1B19-B112-F6981CB6A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997C1BB-5DDC-D0CC-4C62-BB88810399A4}"/>
              </a:ext>
            </a:extLst>
          </p:cNvPr>
          <p:cNvSpPr/>
          <p:nvPr/>
        </p:nvSpPr>
        <p:spPr>
          <a:xfrm>
            <a:off x="2879317" y="3984171"/>
            <a:ext cx="828675" cy="1502229"/>
          </a:xfrm>
          <a:custGeom>
            <a:avLst/>
            <a:gdLst>
              <a:gd name="connsiteX0" fmla="*/ 334510 w 828675"/>
              <a:gd name="connsiteY0" fmla="*/ 0 h 1502229"/>
              <a:gd name="connsiteX1" fmla="*/ 494167 w 828675"/>
              <a:gd name="connsiteY1" fmla="*/ 0 h 1502229"/>
              <a:gd name="connsiteX2" fmla="*/ 494167 w 828675"/>
              <a:gd name="connsiteY2" fmla="*/ 825523 h 1502229"/>
              <a:gd name="connsiteX3" fmla="*/ 828675 w 828675"/>
              <a:gd name="connsiteY3" fmla="*/ 1502229 h 1502229"/>
              <a:gd name="connsiteX4" fmla="*/ 0 w 828675"/>
              <a:gd name="connsiteY4" fmla="*/ 1502229 h 1502229"/>
              <a:gd name="connsiteX5" fmla="*/ 334510 w 828675"/>
              <a:gd name="connsiteY5" fmla="*/ 825520 h 150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8675" h="1502229">
                <a:moveTo>
                  <a:pt x="334510" y="0"/>
                </a:moveTo>
                <a:lnTo>
                  <a:pt x="494167" y="0"/>
                </a:lnTo>
                <a:lnTo>
                  <a:pt x="494167" y="825523"/>
                </a:lnTo>
                <a:lnTo>
                  <a:pt x="828675" y="1502229"/>
                </a:lnTo>
                <a:lnTo>
                  <a:pt x="0" y="1502229"/>
                </a:lnTo>
                <a:lnTo>
                  <a:pt x="334510" y="825520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5FB92-4C41-A2DB-CA48-41D26FD62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23072" y="1886857"/>
            <a:ext cx="11083871" cy="2387600"/>
          </a:xfrm>
        </p:spPr>
        <p:txBody>
          <a:bodyPr>
            <a:noAutofit/>
          </a:bodyPr>
          <a:lstStyle/>
          <a:p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Außenwirtschaftliches</a:t>
            </a:r>
            <a:br>
              <a:rPr lang="en-DE" sz="8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Gleichgewicht</a:t>
            </a:r>
            <a:endParaRPr lang="en-DE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C6DA4-9750-9DD7-8FAA-91D4D463C962}"/>
              </a:ext>
            </a:extLst>
          </p:cNvPr>
          <p:cNvSpPr/>
          <p:nvPr/>
        </p:nvSpPr>
        <p:spPr>
          <a:xfrm>
            <a:off x="6560457" y="0"/>
            <a:ext cx="5631543" cy="6858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F6D88-B90D-0513-3DFD-EC2BEF6C2BEB}"/>
              </a:ext>
            </a:extLst>
          </p:cNvPr>
          <p:cNvSpPr/>
          <p:nvPr/>
        </p:nvSpPr>
        <p:spPr>
          <a:xfrm>
            <a:off x="1363256" y="3679371"/>
            <a:ext cx="3860800" cy="304800"/>
          </a:xfrm>
          <a:prstGeom prst="rect">
            <a:avLst/>
          </a:prstGeom>
          <a:solidFill>
            <a:srgbClr val="002F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A7A36-867A-A57B-287D-A1B35AF46622}"/>
              </a:ext>
            </a:extLst>
          </p:cNvPr>
          <p:cNvSpPr txBox="1"/>
          <p:nvPr/>
        </p:nvSpPr>
        <p:spPr>
          <a:xfrm>
            <a:off x="7872002" y="51435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800" dirty="0">
                <a:latin typeface="+mj-lt"/>
                <a:cs typeface="Aharoni" panose="02010803020104030203" pitchFamily="2" charset="-79"/>
              </a:rPr>
              <a:t>Definition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FBB9A2-7AB3-2569-0B27-E74280607DA6}"/>
              </a:ext>
            </a:extLst>
          </p:cNvPr>
          <p:cNvSpPr txBox="1">
            <a:spLocks/>
          </p:cNvSpPr>
          <p:nvPr/>
        </p:nvSpPr>
        <p:spPr>
          <a:xfrm>
            <a:off x="7012022" y="1645104"/>
            <a:ext cx="4622816" cy="3260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DE" dirty="0"/>
              <a:t>in Ziel der </a:t>
            </a:r>
            <a:r>
              <a:rPr lang="en-DE" dirty="0" err="1"/>
              <a:t>Wirtschaftspolitik</a:t>
            </a:r>
            <a:endParaRPr lang="en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DE" dirty="0" err="1"/>
              <a:t>Importe</a:t>
            </a:r>
            <a:r>
              <a:rPr lang="en-DE" dirty="0"/>
              <a:t> und </a:t>
            </a:r>
            <a:r>
              <a:rPr lang="en-DE" dirty="0" err="1"/>
              <a:t>Exporte</a:t>
            </a:r>
            <a:r>
              <a:rPr lang="en-DE" dirty="0"/>
              <a:t> </a:t>
            </a:r>
            <a:r>
              <a:rPr lang="en-DE" dirty="0" err="1"/>
              <a:t>sollen</a:t>
            </a:r>
            <a:r>
              <a:rPr lang="en-DE" dirty="0"/>
              <a:t> immer </a:t>
            </a:r>
            <a:r>
              <a:rPr lang="en-DE" dirty="0" err="1"/>
              <a:t>im</a:t>
            </a:r>
            <a:r>
              <a:rPr lang="en-DE" dirty="0"/>
              <a:t> </a:t>
            </a:r>
            <a:r>
              <a:rPr lang="en-DE" dirty="0" err="1"/>
              <a:t>gleichgewicht</a:t>
            </a:r>
            <a:r>
              <a:rPr lang="en-DE" dirty="0"/>
              <a:t> sein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Befindet sich eine Volkswirtschaft im außenwirtschaftlichen Gleichgewicht, besteht zwischen dem Import und dem Export von Waren und Dienstleistungen kein Unterschied</a:t>
            </a:r>
            <a:endParaRPr lang="en-DE" dirty="0">
              <a:latin typeface="+mj-lt"/>
            </a:endParaRP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5AF26697-5D93-6EC6-B26E-375431251BCB}"/>
              </a:ext>
            </a:extLst>
          </p:cNvPr>
          <p:cNvSpPr/>
          <p:nvPr/>
        </p:nvSpPr>
        <p:spPr>
          <a:xfrm rot="10800000">
            <a:off x="951592" y="3139437"/>
            <a:ext cx="982981" cy="388665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E923B7-A94B-BD84-72C8-57112F94DE42}"/>
              </a:ext>
            </a:extLst>
          </p:cNvPr>
          <p:cNvSpPr/>
          <p:nvPr/>
        </p:nvSpPr>
        <p:spPr>
          <a:xfrm>
            <a:off x="3213827" y="3754210"/>
            <a:ext cx="159657" cy="1496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E20C2B-A9D6-5F85-61C7-164FF90B59C6}"/>
              </a:ext>
            </a:extLst>
          </p:cNvPr>
          <p:cNvSpPr/>
          <p:nvPr/>
        </p:nvSpPr>
        <p:spPr>
          <a:xfrm>
            <a:off x="1363255" y="3528106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B8AD6655-940E-A1E1-7913-BF0CC3B2A948}"/>
              </a:ext>
            </a:extLst>
          </p:cNvPr>
          <p:cNvSpPr/>
          <p:nvPr/>
        </p:nvSpPr>
        <p:spPr>
          <a:xfrm rot="10800000">
            <a:off x="4661264" y="3139436"/>
            <a:ext cx="982980" cy="388667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F659E34-9384-B3F1-8588-00EF2AFFC5B2}"/>
              </a:ext>
            </a:extLst>
          </p:cNvPr>
          <p:cNvSpPr/>
          <p:nvPr/>
        </p:nvSpPr>
        <p:spPr>
          <a:xfrm>
            <a:off x="5064398" y="3528107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694A5-B7CC-2296-2477-58EDE0F21C9F}"/>
              </a:ext>
            </a:extLst>
          </p:cNvPr>
          <p:cNvSpPr txBox="1"/>
          <p:nvPr/>
        </p:nvSpPr>
        <p:spPr>
          <a:xfrm>
            <a:off x="838200" y="2651388"/>
            <a:ext cx="11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latin typeface="Aharoni" panose="02010803020104030203" pitchFamily="2" charset="-79"/>
                <a:cs typeface="Aharoni" panose="02010803020104030203" pitchFamily="2" charset="-79"/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68C12-88E4-B9CA-2917-AAB7073C1371}"/>
              </a:ext>
            </a:extLst>
          </p:cNvPr>
          <p:cNvSpPr txBox="1"/>
          <p:nvPr/>
        </p:nvSpPr>
        <p:spPr>
          <a:xfrm>
            <a:off x="4572079" y="2652259"/>
            <a:ext cx="11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latin typeface="Aharoni" panose="02010803020104030203" pitchFamily="2" charset="-79"/>
                <a:cs typeface="Aharoni" panose="02010803020104030203" pitchFamily="2" charset="-79"/>
              </a:rPr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390393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BC35-9751-37F9-F861-D77679575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F8EB-7464-25B6-B740-ED67D22AC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23072" y="1886857"/>
            <a:ext cx="11083871" cy="2387600"/>
          </a:xfrm>
        </p:spPr>
        <p:txBody>
          <a:bodyPr>
            <a:noAutofit/>
          </a:bodyPr>
          <a:lstStyle/>
          <a:p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Außenwirtschaftliches</a:t>
            </a:r>
            <a:br>
              <a:rPr lang="en-DE" sz="8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Gleichgewicht</a:t>
            </a:r>
            <a:endParaRPr lang="en-DE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7BCFB-AF05-7049-BD6F-EC9A21E6CA66}"/>
              </a:ext>
            </a:extLst>
          </p:cNvPr>
          <p:cNvSpPr/>
          <p:nvPr/>
        </p:nvSpPr>
        <p:spPr>
          <a:xfrm>
            <a:off x="1" y="1"/>
            <a:ext cx="12191998" cy="6858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65CD2-9373-A44E-920B-184526520798}"/>
              </a:ext>
            </a:extLst>
          </p:cNvPr>
          <p:cNvSpPr txBox="1"/>
          <p:nvPr/>
        </p:nvSpPr>
        <p:spPr>
          <a:xfrm>
            <a:off x="3175904" y="514350"/>
            <a:ext cx="7190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Warum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 </a:t>
            </a:r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ist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 das </a:t>
            </a:r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wichtig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DF8A40-731A-5403-9A8D-B1ED860D1BFC}"/>
              </a:ext>
            </a:extLst>
          </p:cNvPr>
          <p:cNvSpPr/>
          <p:nvPr/>
        </p:nvSpPr>
        <p:spPr>
          <a:xfrm>
            <a:off x="4097578" y="3679371"/>
            <a:ext cx="3860800" cy="304800"/>
          </a:xfrm>
          <a:prstGeom prst="rect">
            <a:avLst/>
          </a:prstGeom>
          <a:solidFill>
            <a:srgbClr val="002F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10059F14-7E67-A415-9659-A03AC1791E4B}"/>
              </a:ext>
            </a:extLst>
          </p:cNvPr>
          <p:cNvSpPr/>
          <p:nvPr/>
        </p:nvSpPr>
        <p:spPr>
          <a:xfrm rot="10800000">
            <a:off x="3685914" y="3139437"/>
            <a:ext cx="982981" cy="388665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E03A78-B6B9-B84D-050B-87245E4E185D}"/>
              </a:ext>
            </a:extLst>
          </p:cNvPr>
          <p:cNvSpPr/>
          <p:nvPr/>
        </p:nvSpPr>
        <p:spPr>
          <a:xfrm>
            <a:off x="5948149" y="3754210"/>
            <a:ext cx="159657" cy="1496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663BE9-424C-C3A2-74CA-CA4C0FC09360}"/>
              </a:ext>
            </a:extLst>
          </p:cNvPr>
          <p:cNvSpPr/>
          <p:nvPr/>
        </p:nvSpPr>
        <p:spPr>
          <a:xfrm>
            <a:off x="4097577" y="3528106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884C4A2-F720-1754-E989-EC548B407005}"/>
              </a:ext>
            </a:extLst>
          </p:cNvPr>
          <p:cNvSpPr/>
          <p:nvPr/>
        </p:nvSpPr>
        <p:spPr>
          <a:xfrm rot="10800000">
            <a:off x="7395586" y="3139436"/>
            <a:ext cx="982980" cy="388667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639461-EF3C-6D1B-9157-F6BD53697174}"/>
              </a:ext>
            </a:extLst>
          </p:cNvPr>
          <p:cNvSpPr/>
          <p:nvPr/>
        </p:nvSpPr>
        <p:spPr>
          <a:xfrm>
            <a:off x="7798720" y="3528107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F535FD8-EEB7-6196-8BF5-CD6B39213CAD}"/>
              </a:ext>
            </a:extLst>
          </p:cNvPr>
          <p:cNvSpPr/>
          <p:nvPr/>
        </p:nvSpPr>
        <p:spPr>
          <a:xfrm>
            <a:off x="4757217" y="3984171"/>
            <a:ext cx="2533799" cy="2873829"/>
          </a:xfrm>
          <a:custGeom>
            <a:avLst/>
            <a:gdLst>
              <a:gd name="connsiteX0" fmla="*/ 1190932 w 2533799"/>
              <a:gd name="connsiteY0" fmla="*/ 0 h 2873829"/>
              <a:gd name="connsiteX1" fmla="*/ 1350589 w 2533799"/>
              <a:gd name="connsiteY1" fmla="*/ 0 h 2873829"/>
              <a:gd name="connsiteX2" fmla="*/ 1350589 w 2533799"/>
              <a:gd name="connsiteY2" fmla="*/ 787976 h 2873829"/>
              <a:gd name="connsiteX3" fmla="*/ 2533799 w 2533799"/>
              <a:gd name="connsiteY3" fmla="*/ 2873829 h 2873829"/>
              <a:gd name="connsiteX4" fmla="*/ 0 w 2533799"/>
              <a:gd name="connsiteY4" fmla="*/ 2873829 h 2873829"/>
              <a:gd name="connsiteX5" fmla="*/ 1190932 w 2533799"/>
              <a:gd name="connsiteY5" fmla="*/ 774364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3799" h="2873829">
                <a:moveTo>
                  <a:pt x="1190932" y="0"/>
                </a:moveTo>
                <a:lnTo>
                  <a:pt x="1350589" y="0"/>
                </a:lnTo>
                <a:lnTo>
                  <a:pt x="1350589" y="787976"/>
                </a:lnTo>
                <a:lnTo>
                  <a:pt x="2533799" y="2873829"/>
                </a:lnTo>
                <a:lnTo>
                  <a:pt x="0" y="2873829"/>
                </a:lnTo>
                <a:lnTo>
                  <a:pt x="1190932" y="774364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77570-706A-CA35-EEF3-D44945BB2904}"/>
              </a:ext>
            </a:extLst>
          </p:cNvPr>
          <p:cNvSpPr txBox="1"/>
          <p:nvPr/>
        </p:nvSpPr>
        <p:spPr>
          <a:xfrm>
            <a:off x="3582153" y="2716964"/>
            <a:ext cx="11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latin typeface="Aharoni" panose="02010803020104030203" pitchFamily="2" charset="-79"/>
                <a:cs typeface="Aharoni" panose="02010803020104030203" pitchFamily="2" charset="-79"/>
              </a:rPr>
              <a:t>Import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A0098-C00B-5D31-E183-AE828CA3EBCB}"/>
              </a:ext>
            </a:extLst>
          </p:cNvPr>
          <p:cNvSpPr txBox="1"/>
          <p:nvPr/>
        </p:nvSpPr>
        <p:spPr>
          <a:xfrm>
            <a:off x="7291016" y="2736503"/>
            <a:ext cx="11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latin typeface="Aharoni" panose="02010803020104030203" pitchFamily="2" charset="-79"/>
                <a:cs typeface="Aharoni" panose="02010803020104030203" pitchFamily="2" charset="-79"/>
              </a:rPr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951290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BBACD-5137-4FBA-9ADC-8B4189003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5A48-8350-0CCC-9A30-0704D8220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23072" y="1886857"/>
            <a:ext cx="11083871" cy="2387600"/>
          </a:xfrm>
        </p:spPr>
        <p:txBody>
          <a:bodyPr>
            <a:noAutofit/>
          </a:bodyPr>
          <a:lstStyle/>
          <a:p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Außenwirtschaftliches</a:t>
            </a:r>
            <a:br>
              <a:rPr lang="en-DE" sz="8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Gleichgewicht</a:t>
            </a:r>
            <a:endParaRPr lang="en-DE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44C19-B2A7-F9E4-F418-CB94D8D5A507}"/>
              </a:ext>
            </a:extLst>
          </p:cNvPr>
          <p:cNvSpPr/>
          <p:nvPr/>
        </p:nvSpPr>
        <p:spPr>
          <a:xfrm>
            <a:off x="1" y="1"/>
            <a:ext cx="12191998" cy="6858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53812-903D-D0A9-AE0D-055104FD179E}"/>
              </a:ext>
            </a:extLst>
          </p:cNvPr>
          <p:cNvSpPr txBox="1"/>
          <p:nvPr/>
        </p:nvSpPr>
        <p:spPr>
          <a:xfrm>
            <a:off x="3175904" y="514350"/>
            <a:ext cx="7190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Warum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 </a:t>
            </a:r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ist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 das </a:t>
            </a:r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wichtig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0ED107-1057-0FE3-4D53-4F3F53A28C0E}"/>
              </a:ext>
            </a:extLst>
          </p:cNvPr>
          <p:cNvSpPr/>
          <p:nvPr/>
        </p:nvSpPr>
        <p:spPr>
          <a:xfrm>
            <a:off x="5948149" y="3754210"/>
            <a:ext cx="159657" cy="1496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F338CB8-63D7-2C64-D049-A602E9C2B463}"/>
              </a:ext>
            </a:extLst>
          </p:cNvPr>
          <p:cNvSpPr/>
          <p:nvPr/>
        </p:nvSpPr>
        <p:spPr>
          <a:xfrm>
            <a:off x="4757217" y="3984171"/>
            <a:ext cx="2533799" cy="2873829"/>
          </a:xfrm>
          <a:custGeom>
            <a:avLst/>
            <a:gdLst>
              <a:gd name="connsiteX0" fmla="*/ 1190932 w 2533799"/>
              <a:gd name="connsiteY0" fmla="*/ 0 h 2873829"/>
              <a:gd name="connsiteX1" fmla="*/ 1350589 w 2533799"/>
              <a:gd name="connsiteY1" fmla="*/ 0 h 2873829"/>
              <a:gd name="connsiteX2" fmla="*/ 1350589 w 2533799"/>
              <a:gd name="connsiteY2" fmla="*/ 787976 h 2873829"/>
              <a:gd name="connsiteX3" fmla="*/ 2533799 w 2533799"/>
              <a:gd name="connsiteY3" fmla="*/ 2873829 h 2873829"/>
              <a:gd name="connsiteX4" fmla="*/ 0 w 2533799"/>
              <a:gd name="connsiteY4" fmla="*/ 2873829 h 2873829"/>
              <a:gd name="connsiteX5" fmla="*/ 1190932 w 2533799"/>
              <a:gd name="connsiteY5" fmla="*/ 774364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3799" h="2873829">
                <a:moveTo>
                  <a:pt x="1190932" y="0"/>
                </a:moveTo>
                <a:lnTo>
                  <a:pt x="1350589" y="0"/>
                </a:lnTo>
                <a:lnTo>
                  <a:pt x="1350589" y="787976"/>
                </a:lnTo>
                <a:lnTo>
                  <a:pt x="2533799" y="2873829"/>
                </a:lnTo>
                <a:lnTo>
                  <a:pt x="0" y="2873829"/>
                </a:lnTo>
                <a:lnTo>
                  <a:pt x="1190932" y="774364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08250-D70B-935F-BC59-9402447CC2EE}"/>
              </a:ext>
            </a:extLst>
          </p:cNvPr>
          <p:cNvSpPr txBox="1"/>
          <p:nvPr/>
        </p:nvSpPr>
        <p:spPr>
          <a:xfrm>
            <a:off x="3582153" y="3349954"/>
            <a:ext cx="11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latin typeface="Aharoni" panose="02010803020104030203" pitchFamily="2" charset="-79"/>
                <a:cs typeface="Aharoni" panose="02010803020104030203" pitchFamily="2" charset="-79"/>
              </a:rPr>
              <a:t>Import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D0D09-F2F6-921B-A975-71F3B43E3F97}"/>
              </a:ext>
            </a:extLst>
          </p:cNvPr>
          <p:cNvSpPr txBox="1"/>
          <p:nvPr/>
        </p:nvSpPr>
        <p:spPr>
          <a:xfrm>
            <a:off x="7291016" y="2141540"/>
            <a:ext cx="11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latin typeface="Aharoni" panose="02010803020104030203" pitchFamily="2" charset="-79"/>
                <a:cs typeface="Aharoni" panose="02010803020104030203" pitchFamily="2" charset="-79"/>
              </a:rPr>
              <a:t>Export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7051B-2DC8-6F0B-7C4A-74BF89BAA254}"/>
              </a:ext>
            </a:extLst>
          </p:cNvPr>
          <p:cNvSpPr txBox="1"/>
          <p:nvPr/>
        </p:nvSpPr>
        <p:spPr>
          <a:xfrm>
            <a:off x="8695611" y="2293738"/>
            <a:ext cx="1044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400" dirty="0">
                <a:solidFill>
                  <a:srgbClr val="00B050"/>
                </a:solidFill>
              </a:rPr>
              <a:t>+ €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901402-A274-12E3-9EFF-1C2345712BDB}"/>
              </a:ext>
            </a:extLst>
          </p:cNvPr>
          <p:cNvSpPr/>
          <p:nvPr/>
        </p:nvSpPr>
        <p:spPr>
          <a:xfrm rot="20467707">
            <a:off x="4097578" y="3679371"/>
            <a:ext cx="3860800" cy="304800"/>
          </a:xfrm>
          <a:prstGeom prst="rect">
            <a:avLst/>
          </a:prstGeom>
          <a:solidFill>
            <a:srgbClr val="002F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30C49FEC-231D-D4D8-3E3D-3C35A9C56AA1}"/>
              </a:ext>
            </a:extLst>
          </p:cNvPr>
          <p:cNvSpPr/>
          <p:nvPr/>
        </p:nvSpPr>
        <p:spPr>
          <a:xfrm rot="10800000">
            <a:off x="3685914" y="3772427"/>
            <a:ext cx="982981" cy="388665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1879CD-98FB-D357-D6E4-5106054BE66F}"/>
              </a:ext>
            </a:extLst>
          </p:cNvPr>
          <p:cNvSpPr/>
          <p:nvPr/>
        </p:nvSpPr>
        <p:spPr>
          <a:xfrm>
            <a:off x="4097577" y="4161096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627C4AC5-E906-5767-E59A-286FC088742F}"/>
              </a:ext>
            </a:extLst>
          </p:cNvPr>
          <p:cNvSpPr/>
          <p:nvPr/>
        </p:nvSpPr>
        <p:spPr>
          <a:xfrm rot="10800000">
            <a:off x="7395586" y="2544473"/>
            <a:ext cx="982980" cy="388667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00B0D16-FC1C-301F-C137-F115A09008E8}"/>
              </a:ext>
            </a:extLst>
          </p:cNvPr>
          <p:cNvSpPr/>
          <p:nvPr/>
        </p:nvSpPr>
        <p:spPr>
          <a:xfrm>
            <a:off x="7798720" y="2933144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2C6C32-D8A3-F525-C1C7-4996EF49D8A8}"/>
              </a:ext>
            </a:extLst>
          </p:cNvPr>
          <p:cNvSpPr/>
          <p:nvPr/>
        </p:nvSpPr>
        <p:spPr>
          <a:xfrm>
            <a:off x="8560316" y="3419650"/>
            <a:ext cx="2911971" cy="184910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F2A056-67A2-03B5-6A15-58882A1F1D09}"/>
              </a:ext>
            </a:extLst>
          </p:cNvPr>
          <p:cNvGrpSpPr/>
          <p:nvPr/>
        </p:nvGrpSpPr>
        <p:grpSpPr>
          <a:xfrm>
            <a:off x="8883869" y="3727025"/>
            <a:ext cx="2911971" cy="1849101"/>
            <a:chOff x="3882628" y="1178321"/>
            <a:chExt cx="2911971" cy="184910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1611767-3813-8D1B-412C-8CDF248E5521}"/>
                </a:ext>
              </a:extLst>
            </p:cNvPr>
            <p:cNvSpPr/>
            <p:nvPr/>
          </p:nvSpPr>
          <p:spPr>
            <a:xfrm>
              <a:off x="3882628" y="1178321"/>
              <a:ext cx="2911971" cy="184910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4" name="Rectangle: Rounded Corners 5">
              <a:extLst>
                <a:ext uri="{FF2B5EF4-FFF2-40B4-BE49-F238E27FC236}">
                  <a16:creationId xmlns:a16="http://schemas.microsoft.com/office/drawing/2014/main" id="{39B3F557-13B3-39A8-6898-6287147DBE5E}"/>
                </a:ext>
              </a:extLst>
            </p:cNvPr>
            <p:cNvSpPr txBox="1"/>
            <p:nvPr/>
          </p:nvSpPr>
          <p:spPr>
            <a:xfrm>
              <a:off x="3936786" y="1232479"/>
              <a:ext cx="2803655" cy="17407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DE" sz="2800" kern="1200"/>
                <a:t>Hohe Exporte = Überschuss</a:t>
              </a:r>
              <a:endParaRPr lang="en-US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59683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E3E9B-3017-3B2F-42E2-4AEB2BE3B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0B62-0A7B-8EA3-F5DC-09E6F4C71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23072" y="1886857"/>
            <a:ext cx="11083871" cy="2387600"/>
          </a:xfrm>
        </p:spPr>
        <p:txBody>
          <a:bodyPr>
            <a:noAutofit/>
          </a:bodyPr>
          <a:lstStyle/>
          <a:p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Außenwirtschaftliches</a:t>
            </a:r>
            <a:br>
              <a:rPr lang="en-DE" sz="8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Gleichgewicht</a:t>
            </a:r>
            <a:endParaRPr lang="en-DE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850B3-3B19-AC3E-037F-CCC9D09143A4}"/>
              </a:ext>
            </a:extLst>
          </p:cNvPr>
          <p:cNvSpPr/>
          <p:nvPr/>
        </p:nvSpPr>
        <p:spPr>
          <a:xfrm>
            <a:off x="1" y="1"/>
            <a:ext cx="12191998" cy="6858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C8746-7D13-00AF-C945-CE03D113257E}"/>
              </a:ext>
            </a:extLst>
          </p:cNvPr>
          <p:cNvSpPr txBox="1"/>
          <p:nvPr/>
        </p:nvSpPr>
        <p:spPr>
          <a:xfrm>
            <a:off x="3175904" y="514350"/>
            <a:ext cx="7190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Warum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 </a:t>
            </a:r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ist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 das </a:t>
            </a:r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wichtig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FE23BB2E-5324-AD1E-24B5-6D6E9E2AFAA1}"/>
              </a:ext>
            </a:extLst>
          </p:cNvPr>
          <p:cNvSpPr/>
          <p:nvPr/>
        </p:nvSpPr>
        <p:spPr>
          <a:xfrm rot="10800000">
            <a:off x="3685914" y="2518991"/>
            <a:ext cx="982981" cy="388665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55031B-CF0E-1418-C917-5D6F5031CCB8}"/>
              </a:ext>
            </a:extLst>
          </p:cNvPr>
          <p:cNvSpPr/>
          <p:nvPr/>
        </p:nvSpPr>
        <p:spPr>
          <a:xfrm>
            <a:off x="5948149" y="3754210"/>
            <a:ext cx="159657" cy="1496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7DA8FB0-F792-C34B-D709-9E2A41A66A28}"/>
              </a:ext>
            </a:extLst>
          </p:cNvPr>
          <p:cNvSpPr/>
          <p:nvPr/>
        </p:nvSpPr>
        <p:spPr>
          <a:xfrm rot="10800000">
            <a:off x="7395586" y="3772427"/>
            <a:ext cx="982980" cy="388667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AF1040-43F9-5713-D907-438488A7D870}"/>
              </a:ext>
            </a:extLst>
          </p:cNvPr>
          <p:cNvSpPr/>
          <p:nvPr/>
        </p:nvSpPr>
        <p:spPr>
          <a:xfrm>
            <a:off x="4757217" y="3984171"/>
            <a:ext cx="2533799" cy="2873829"/>
          </a:xfrm>
          <a:custGeom>
            <a:avLst/>
            <a:gdLst>
              <a:gd name="connsiteX0" fmla="*/ 1190932 w 2533799"/>
              <a:gd name="connsiteY0" fmla="*/ 0 h 2873829"/>
              <a:gd name="connsiteX1" fmla="*/ 1350589 w 2533799"/>
              <a:gd name="connsiteY1" fmla="*/ 0 h 2873829"/>
              <a:gd name="connsiteX2" fmla="*/ 1350589 w 2533799"/>
              <a:gd name="connsiteY2" fmla="*/ 787976 h 2873829"/>
              <a:gd name="connsiteX3" fmla="*/ 2533799 w 2533799"/>
              <a:gd name="connsiteY3" fmla="*/ 2873829 h 2873829"/>
              <a:gd name="connsiteX4" fmla="*/ 0 w 2533799"/>
              <a:gd name="connsiteY4" fmla="*/ 2873829 h 2873829"/>
              <a:gd name="connsiteX5" fmla="*/ 1190932 w 2533799"/>
              <a:gd name="connsiteY5" fmla="*/ 774364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3799" h="2873829">
                <a:moveTo>
                  <a:pt x="1190932" y="0"/>
                </a:moveTo>
                <a:lnTo>
                  <a:pt x="1350589" y="0"/>
                </a:lnTo>
                <a:lnTo>
                  <a:pt x="1350589" y="787976"/>
                </a:lnTo>
                <a:lnTo>
                  <a:pt x="2533799" y="2873829"/>
                </a:lnTo>
                <a:lnTo>
                  <a:pt x="0" y="2873829"/>
                </a:lnTo>
                <a:lnTo>
                  <a:pt x="1190932" y="774364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A0A47-B98F-977B-88F7-63C80275DCF7}"/>
              </a:ext>
            </a:extLst>
          </p:cNvPr>
          <p:cNvSpPr txBox="1"/>
          <p:nvPr/>
        </p:nvSpPr>
        <p:spPr>
          <a:xfrm>
            <a:off x="3582153" y="2096518"/>
            <a:ext cx="11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latin typeface="Aharoni" panose="02010803020104030203" pitchFamily="2" charset="-79"/>
                <a:cs typeface="Aharoni" panose="02010803020104030203" pitchFamily="2" charset="-79"/>
              </a:rPr>
              <a:t>Import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BC029-D4F9-3566-6664-61CA33ABB392}"/>
              </a:ext>
            </a:extLst>
          </p:cNvPr>
          <p:cNvSpPr txBox="1"/>
          <p:nvPr/>
        </p:nvSpPr>
        <p:spPr>
          <a:xfrm>
            <a:off x="7316727" y="3367384"/>
            <a:ext cx="11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latin typeface="Aharoni" panose="02010803020104030203" pitchFamily="2" charset="-79"/>
                <a:cs typeface="Aharoni" panose="02010803020104030203" pitchFamily="2" charset="-79"/>
              </a:rPr>
              <a:t>Export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1EB21-CD50-AE9B-8774-263E2BD75E83}"/>
              </a:ext>
            </a:extLst>
          </p:cNvPr>
          <p:cNvSpPr txBox="1"/>
          <p:nvPr/>
        </p:nvSpPr>
        <p:spPr>
          <a:xfrm>
            <a:off x="2410691" y="2558183"/>
            <a:ext cx="109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400" dirty="0">
                <a:solidFill>
                  <a:srgbClr val="FF0000"/>
                </a:solidFill>
              </a:rPr>
              <a:t>- 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B7548A-65A7-85B6-287D-05835E7AB2D7}"/>
              </a:ext>
            </a:extLst>
          </p:cNvPr>
          <p:cNvSpPr/>
          <p:nvPr/>
        </p:nvSpPr>
        <p:spPr>
          <a:xfrm rot="1129754">
            <a:off x="4097578" y="3679371"/>
            <a:ext cx="3860800" cy="304800"/>
          </a:xfrm>
          <a:prstGeom prst="rect">
            <a:avLst/>
          </a:prstGeom>
          <a:solidFill>
            <a:srgbClr val="002F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229F51-DB79-C628-95E1-A127BF19B303}"/>
              </a:ext>
            </a:extLst>
          </p:cNvPr>
          <p:cNvSpPr/>
          <p:nvPr/>
        </p:nvSpPr>
        <p:spPr>
          <a:xfrm>
            <a:off x="4097577" y="2907660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9BAD60-540A-5A9F-884B-B0F672D233B2}"/>
              </a:ext>
            </a:extLst>
          </p:cNvPr>
          <p:cNvSpPr/>
          <p:nvPr/>
        </p:nvSpPr>
        <p:spPr>
          <a:xfrm>
            <a:off x="7798720" y="4161098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B37393-9E8E-2E8E-6F21-F435EBB44660}"/>
              </a:ext>
            </a:extLst>
          </p:cNvPr>
          <p:cNvSpPr/>
          <p:nvPr/>
        </p:nvSpPr>
        <p:spPr>
          <a:xfrm>
            <a:off x="584376" y="3433252"/>
            <a:ext cx="2497753" cy="168240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65CEA6-97DD-0860-7BC6-77E592B07AD9}"/>
              </a:ext>
            </a:extLst>
          </p:cNvPr>
          <p:cNvGrpSpPr/>
          <p:nvPr/>
        </p:nvGrpSpPr>
        <p:grpSpPr>
          <a:xfrm>
            <a:off x="907928" y="3740627"/>
            <a:ext cx="2497753" cy="1682409"/>
            <a:chOff x="323552" y="1178321"/>
            <a:chExt cx="2911971" cy="184910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05AA30-5722-4A82-1838-9144019C9425}"/>
                </a:ext>
              </a:extLst>
            </p:cNvPr>
            <p:cNvSpPr/>
            <p:nvPr/>
          </p:nvSpPr>
          <p:spPr>
            <a:xfrm>
              <a:off x="323552" y="1178321"/>
              <a:ext cx="2911971" cy="184910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4" name="Rectangle: Rounded Corners 5">
              <a:extLst>
                <a:ext uri="{FF2B5EF4-FFF2-40B4-BE49-F238E27FC236}">
                  <a16:creationId xmlns:a16="http://schemas.microsoft.com/office/drawing/2014/main" id="{884052B9-A06B-C497-8A8B-9C6CF7C6B2C5}"/>
                </a:ext>
              </a:extLst>
            </p:cNvPr>
            <p:cNvSpPr txBox="1"/>
            <p:nvPr/>
          </p:nvSpPr>
          <p:spPr>
            <a:xfrm>
              <a:off x="377710" y="1232479"/>
              <a:ext cx="2803655" cy="17407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DE" sz="2800" kern="1200" dirty="0"/>
                <a:t>Hohe </a:t>
              </a:r>
              <a:r>
                <a:rPr lang="en-DE" sz="2800" kern="1200" dirty="0" err="1"/>
                <a:t>Importe</a:t>
              </a:r>
              <a:r>
                <a:rPr lang="en-DE" sz="2800" kern="1200" dirty="0"/>
                <a:t> = </a:t>
              </a:r>
              <a:r>
                <a:rPr lang="en-DE" sz="2800" kern="1200" dirty="0" err="1"/>
                <a:t>Defizit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48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C6A98-E728-23DE-D100-AEE17B369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590-20F5-4420-CF21-E11815ED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23072" y="1886857"/>
            <a:ext cx="11083871" cy="2387600"/>
          </a:xfrm>
        </p:spPr>
        <p:txBody>
          <a:bodyPr>
            <a:noAutofit/>
          </a:bodyPr>
          <a:lstStyle/>
          <a:p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Außenwirtschaftliches</a:t>
            </a:r>
            <a:br>
              <a:rPr lang="en-DE" sz="8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Gleichgewicht</a:t>
            </a:r>
            <a:endParaRPr lang="en-DE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B2531-0B85-F86B-6538-C25A8052AC91}"/>
              </a:ext>
            </a:extLst>
          </p:cNvPr>
          <p:cNvSpPr/>
          <p:nvPr/>
        </p:nvSpPr>
        <p:spPr>
          <a:xfrm>
            <a:off x="1" y="1"/>
            <a:ext cx="12191998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D19BB-D115-96D9-563C-BB632868CE2F}"/>
              </a:ext>
            </a:extLst>
          </p:cNvPr>
          <p:cNvSpPr txBox="1"/>
          <p:nvPr/>
        </p:nvSpPr>
        <p:spPr>
          <a:xfrm>
            <a:off x="3175904" y="514350"/>
            <a:ext cx="7190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Warum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 </a:t>
            </a:r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ist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 das </a:t>
            </a:r>
            <a:r>
              <a:rPr lang="en-DE" sz="4800" u="sng" dirty="0" err="1">
                <a:latin typeface="+mj-lt"/>
                <a:cs typeface="Aharoni" panose="02010803020104030203" pitchFamily="2" charset="-79"/>
              </a:rPr>
              <a:t>wichtig</a:t>
            </a:r>
            <a:r>
              <a:rPr lang="en-DE" sz="4800" u="sng" dirty="0">
                <a:latin typeface="+mj-lt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4C23CD7D-2FDE-8818-C73C-7FE68D7C3FE9}"/>
              </a:ext>
            </a:extLst>
          </p:cNvPr>
          <p:cNvSpPr/>
          <p:nvPr/>
        </p:nvSpPr>
        <p:spPr>
          <a:xfrm rot="10800000">
            <a:off x="3685914" y="3123497"/>
            <a:ext cx="982981" cy="388665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9C0D8F-ADCF-ABE2-1BF4-CB3E33C21ACB}"/>
              </a:ext>
            </a:extLst>
          </p:cNvPr>
          <p:cNvSpPr/>
          <p:nvPr/>
        </p:nvSpPr>
        <p:spPr>
          <a:xfrm>
            <a:off x="5948149" y="3754210"/>
            <a:ext cx="159657" cy="1496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75522C17-5595-54A7-89EB-9D3951B23B99}"/>
              </a:ext>
            </a:extLst>
          </p:cNvPr>
          <p:cNvSpPr/>
          <p:nvPr/>
        </p:nvSpPr>
        <p:spPr>
          <a:xfrm rot="10800000">
            <a:off x="7395586" y="3123495"/>
            <a:ext cx="982980" cy="388667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21A58E-0CC1-4FEA-85CE-F0C98370A666}"/>
              </a:ext>
            </a:extLst>
          </p:cNvPr>
          <p:cNvSpPr/>
          <p:nvPr/>
        </p:nvSpPr>
        <p:spPr>
          <a:xfrm>
            <a:off x="4757217" y="3984171"/>
            <a:ext cx="2533799" cy="2873829"/>
          </a:xfrm>
          <a:custGeom>
            <a:avLst/>
            <a:gdLst>
              <a:gd name="connsiteX0" fmla="*/ 1190932 w 2533799"/>
              <a:gd name="connsiteY0" fmla="*/ 0 h 2873829"/>
              <a:gd name="connsiteX1" fmla="*/ 1350589 w 2533799"/>
              <a:gd name="connsiteY1" fmla="*/ 0 h 2873829"/>
              <a:gd name="connsiteX2" fmla="*/ 1350589 w 2533799"/>
              <a:gd name="connsiteY2" fmla="*/ 787976 h 2873829"/>
              <a:gd name="connsiteX3" fmla="*/ 2533799 w 2533799"/>
              <a:gd name="connsiteY3" fmla="*/ 2873829 h 2873829"/>
              <a:gd name="connsiteX4" fmla="*/ 0 w 2533799"/>
              <a:gd name="connsiteY4" fmla="*/ 2873829 h 2873829"/>
              <a:gd name="connsiteX5" fmla="*/ 1190932 w 2533799"/>
              <a:gd name="connsiteY5" fmla="*/ 774364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3799" h="2873829">
                <a:moveTo>
                  <a:pt x="1190932" y="0"/>
                </a:moveTo>
                <a:lnTo>
                  <a:pt x="1350589" y="0"/>
                </a:lnTo>
                <a:lnTo>
                  <a:pt x="1350589" y="787976"/>
                </a:lnTo>
                <a:lnTo>
                  <a:pt x="2533799" y="2873829"/>
                </a:lnTo>
                <a:lnTo>
                  <a:pt x="0" y="2873829"/>
                </a:lnTo>
                <a:lnTo>
                  <a:pt x="1190932" y="774364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E3842-ED2E-BB63-3085-686C54B0FB10}"/>
              </a:ext>
            </a:extLst>
          </p:cNvPr>
          <p:cNvSpPr txBox="1"/>
          <p:nvPr/>
        </p:nvSpPr>
        <p:spPr>
          <a:xfrm>
            <a:off x="3582153" y="2701024"/>
            <a:ext cx="11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latin typeface="Aharoni" panose="02010803020104030203" pitchFamily="2" charset="-79"/>
                <a:cs typeface="Aharoni" panose="02010803020104030203" pitchFamily="2" charset="-79"/>
              </a:rPr>
              <a:t>Import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22C4B-271D-5C41-0B58-5CEF3A4368E0}"/>
              </a:ext>
            </a:extLst>
          </p:cNvPr>
          <p:cNvSpPr txBox="1"/>
          <p:nvPr/>
        </p:nvSpPr>
        <p:spPr>
          <a:xfrm>
            <a:off x="7316727" y="2718452"/>
            <a:ext cx="11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latin typeface="Aharoni" panose="02010803020104030203" pitchFamily="2" charset="-79"/>
                <a:cs typeface="Aharoni" panose="02010803020104030203" pitchFamily="2" charset="-79"/>
              </a:rPr>
              <a:t>Export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12652-4E78-8A17-85F8-24429FF6D49E}"/>
              </a:ext>
            </a:extLst>
          </p:cNvPr>
          <p:cNvSpPr/>
          <p:nvPr/>
        </p:nvSpPr>
        <p:spPr>
          <a:xfrm>
            <a:off x="4097578" y="3679371"/>
            <a:ext cx="3860800" cy="304800"/>
          </a:xfrm>
          <a:prstGeom prst="rect">
            <a:avLst/>
          </a:prstGeom>
          <a:solidFill>
            <a:srgbClr val="002F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637AD8-BB96-4C00-1A29-03B23C65AEB1}"/>
              </a:ext>
            </a:extLst>
          </p:cNvPr>
          <p:cNvSpPr/>
          <p:nvPr/>
        </p:nvSpPr>
        <p:spPr>
          <a:xfrm>
            <a:off x="4097577" y="3512166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51CAA2-8D00-9969-7C1B-BE3B431F3EAE}"/>
              </a:ext>
            </a:extLst>
          </p:cNvPr>
          <p:cNvSpPr/>
          <p:nvPr/>
        </p:nvSpPr>
        <p:spPr>
          <a:xfrm>
            <a:off x="7798720" y="3512166"/>
            <a:ext cx="159657" cy="45606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7F5B2-F30F-095D-124A-A60CEA5CA0D2}"/>
              </a:ext>
            </a:extLst>
          </p:cNvPr>
          <p:cNvSpPr txBox="1"/>
          <p:nvPr/>
        </p:nvSpPr>
        <p:spPr>
          <a:xfrm>
            <a:off x="8491791" y="2493818"/>
            <a:ext cx="3129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DE" dirty="0" err="1"/>
              <a:t>ichert</a:t>
            </a:r>
            <a:r>
              <a:rPr lang="en-DE" dirty="0"/>
              <a:t> die </a:t>
            </a:r>
            <a:r>
              <a:rPr lang="en-DE" dirty="0" err="1"/>
              <a:t>arbeitsplätze</a:t>
            </a:r>
            <a:r>
              <a:rPr lang="en-DE" dirty="0"/>
              <a:t> </a:t>
            </a:r>
            <a:r>
              <a:rPr lang="en-DE" dirty="0" err="1"/>
              <a:t>durch</a:t>
            </a:r>
            <a:r>
              <a:rPr lang="en-DE" dirty="0"/>
              <a:t> </a:t>
            </a:r>
            <a:r>
              <a:rPr lang="en-DE" dirty="0" err="1"/>
              <a:t>stabilen</a:t>
            </a:r>
            <a:r>
              <a:rPr lang="en-DE" dirty="0"/>
              <a:t>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Stabile </a:t>
            </a:r>
            <a:r>
              <a:rPr lang="en-DE" dirty="0" err="1"/>
              <a:t>Währung</a:t>
            </a:r>
            <a:r>
              <a:rPr lang="en-DE" dirty="0"/>
              <a:t> = </a:t>
            </a:r>
            <a:r>
              <a:rPr lang="en-DE" dirty="0" err="1"/>
              <a:t>keine</a:t>
            </a:r>
            <a:r>
              <a:rPr lang="en-DE" dirty="0"/>
              <a:t> </a:t>
            </a:r>
            <a:r>
              <a:rPr lang="en-DE" dirty="0" err="1"/>
              <a:t>Schwankungem</a:t>
            </a:r>
            <a:r>
              <a:rPr lang="en-DE" dirty="0"/>
              <a:t> </a:t>
            </a:r>
            <a:r>
              <a:rPr lang="en-DE" dirty="0" err="1"/>
              <a:t>im</a:t>
            </a:r>
            <a:r>
              <a:rPr lang="en-DE" dirty="0"/>
              <a:t> </a:t>
            </a:r>
            <a:r>
              <a:rPr lang="en-DE" dirty="0" err="1"/>
              <a:t>wechselkurs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1E6AA-3117-9F53-C6A9-62ED86224A88}"/>
              </a:ext>
            </a:extLst>
          </p:cNvPr>
          <p:cNvSpPr txBox="1"/>
          <p:nvPr/>
        </p:nvSpPr>
        <p:spPr>
          <a:xfrm>
            <a:off x="345462" y="2505670"/>
            <a:ext cx="3181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DE" dirty="0" err="1"/>
              <a:t>ilft</a:t>
            </a:r>
            <a:r>
              <a:rPr lang="en-DE" dirty="0"/>
              <a:t> dem </a:t>
            </a:r>
            <a:r>
              <a:rPr lang="en-DE" dirty="0" err="1"/>
              <a:t>lande</a:t>
            </a:r>
            <a:r>
              <a:rPr lang="en-DE" dirty="0"/>
              <a:t> </a:t>
            </a:r>
            <a:r>
              <a:rPr lang="en-DE" dirty="0" err="1"/>
              <a:t>keine</a:t>
            </a:r>
            <a:r>
              <a:rPr lang="en-DE" dirty="0"/>
              <a:t> </a:t>
            </a:r>
            <a:r>
              <a:rPr lang="en-DE" dirty="0" err="1"/>
              <a:t>hohe</a:t>
            </a:r>
            <a:r>
              <a:rPr lang="en-DE" dirty="0"/>
              <a:t> </a:t>
            </a:r>
            <a:r>
              <a:rPr lang="en-DE" dirty="0" err="1"/>
              <a:t>Schulden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haben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</a:t>
            </a:r>
            <a:r>
              <a:rPr lang="en-DE" dirty="0" err="1"/>
              <a:t>eine</a:t>
            </a:r>
            <a:r>
              <a:rPr lang="en-DE" dirty="0"/>
              <a:t> </a:t>
            </a:r>
            <a:r>
              <a:rPr lang="en-DE" dirty="0" err="1"/>
              <a:t>Wirtschaftlichen</a:t>
            </a:r>
            <a:r>
              <a:rPr lang="en-DE" dirty="0"/>
              <a:t> </a:t>
            </a:r>
            <a:r>
              <a:rPr lang="en-DE" dirty="0" err="1"/>
              <a:t>Krisen</a:t>
            </a:r>
            <a:r>
              <a:rPr lang="en-DE" dirty="0"/>
              <a:t> </a:t>
            </a:r>
            <a:r>
              <a:rPr lang="en-DE" dirty="0" err="1"/>
              <a:t>durch</a:t>
            </a:r>
            <a:r>
              <a:rPr lang="en-DE" dirty="0"/>
              <a:t> </a:t>
            </a:r>
            <a:r>
              <a:rPr lang="en-DE" dirty="0" err="1"/>
              <a:t>große</a:t>
            </a:r>
            <a:r>
              <a:rPr lang="en-DE" dirty="0"/>
              <a:t> </a:t>
            </a:r>
            <a:r>
              <a:rPr lang="en-DE" dirty="0" err="1"/>
              <a:t>Anhändigkeit</a:t>
            </a:r>
            <a:r>
              <a:rPr lang="en-DE" dirty="0"/>
              <a:t> </a:t>
            </a:r>
            <a:r>
              <a:rPr lang="en-DE" dirty="0" err="1"/>
              <a:t>vom</a:t>
            </a:r>
            <a:r>
              <a:rPr lang="en-DE" dirty="0"/>
              <a:t> </a:t>
            </a:r>
            <a:r>
              <a:rPr lang="en-DE" dirty="0" err="1"/>
              <a:t>Außland</a:t>
            </a:r>
            <a:r>
              <a:rPr lang="en-DE" dirty="0"/>
              <a:t> = </a:t>
            </a:r>
            <a:r>
              <a:rPr lang="en-DE" dirty="0" err="1"/>
              <a:t>stabilität</a:t>
            </a:r>
            <a:r>
              <a:rPr lang="en-DE" dirty="0"/>
              <a:t> der </a:t>
            </a:r>
            <a:r>
              <a:rPr lang="en-DE" dirty="0" err="1"/>
              <a:t>wirtschaft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89066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457E9-754F-8B0F-5A0A-9E0A14B0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DE" sz="3300"/>
              <a:t>Maßnahmen zur wiederherstellung</a:t>
            </a:r>
            <a:endParaRPr lang="en-DE" sz="33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A836CE-7C90-B3D3-8868-37D37080C1C6}"/>
              </a:ext>
            </a:extLst>
          </p:cNvPr>
          <p:cNvSpPr txBox="1"/>
          <p:nvPr/>
        </p:nvSpPr>
        <p:spPr>
          <a:xfrm>
            <a:off x="5358581" y="2057400"/>
            <a:ext cx="19172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Z</a:t>
            </a:r>
            <a:r>
              <a:rPr lang="en-DE"/>
              <a:t>u viele Importe:</a:t>
            </a:r>
          </a:p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</a:t>
            </a:r>
            <a:r>
              <a:rPr lang="en-DE"/>
              <a:t>echslkurs 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</a:t>
            </a:r>
            <a:r>
              <a:rPr lang="en-DE"/>
              <a:t>örderung von Importen und Exporten</a:t>
            </a:r>
          </a:p>
          <a:p>
            <a:endParaRPr lang="en-DE"/>
          </a:p>
          <a:p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E8496-CCDB-CBAC-F523-CC0C5FA42DCA}"/>
              </a:ext>
            </a:extLst>
          </p:cNvPr>
          <p:cNvSpPr txBox="1"/>
          <p:nvPr/>
        </p:nvSpPr>
        <p:spPr>
          <a:xfrm>
            <a:off x="8300587" y="2057400"/>
            <a:ext cx="2340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Z</a:t>
            </a:r>
            <a:r>
              <a:rPr lang="en-DE"/>
              <a:t>u viele Exporte:</a:t>
            </a:r>
          </a:p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ur schlecht wenn man das Geld nicht richtig benutzt</a:t>
            </a:r>
          </a:p>
          <a:p>
            <a:endParaRPr lang="en-DE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19071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02D2B-3D6F-28F5-5E91-6D1430CF8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219A35A-6F54-FE1D-6550-AA863E7BADE1}"/>
              </a:ext>
            </a:extLst>
          </p:cNvPr>
          <p:cNvSpPr/>
          <p:nvPr/>
        </p:nvSpPr>
        <p:spPr>
          <a:xfrm>
            <a:off x="1166849" y="2529804"/>
            <a:ext cx="3103418" cy="254725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1D88E-DFC1-9142-05F4-426BBC4A2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23072" y="1886857"/>
            <a:ext cx="11083871" cy="2387600"/>
          </a:xfrm>
        </p:spPr>
        <p:txBody>
          <a:bodyPr>
            <a:noAutofit/>
          </a:bodyPr>
          <a:lstStyle/>
          <a:p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Außenwirtschaftliches</a:t>
            </a:r>
            <a:br>
              <a:rPr lang="en-DE" sz="8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Gleichgewicht</a:t>
            </a:r>
            <a:endParaRPr lang="en-DE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C83E3-89EE-7D2C-952F-1FFF8ED62038}"/>
              </a:ext>
            </a:extLst>
          </p:cNvPr>
          <p:cNvSpPr/>
          <p:nvPr/>
        </p:nvSpPr>
        <p:spPr>
          <a:xfrm>
            <a:off x="1" y="6770254"/>
            <a:ext cx="12191998" cy="8774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6C144-978B-05BE-01B5-0D28D4B619B0}"/>
              </a:ext>
            </a:extLst>
          </p:cNvPr>
          <p:cNvSpPr txBox="1"/>
          <p:nvPr/>
        </p:nvSpPr>
        <p:spPr>
          <a:xfrm>
            <a:off x="1638752" y="514350"/>
            <a:ext cx="891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800" u="sng" dirty="0" err="1">
                <a:cs typeface="Aharoni" panose="02010803020104030203" pitchFamily="2" charset="-79"/>
              </a:rPr>
              <a:t>Aktuelle</a:t>
            </a:r>
            <a:r>
              <a:rPr lang="en-DE" sz="4800" u="sng" dirty="0">
                <a:cs typeface="Aharoni" panose="02010803020104030203" pitchFamily="2" charset="-79"/>
              </a:rPr>
              <a:t> Daten </a:t>
            </a:r>
            <a:r>
              <a:rPr lang="en-DE" sz="4800" u="sng" dirty="0" err="1">
                <a:cs typeface="Aharoni" panose="02010803020104030203" pitchFamily="2" charset="-79"/>
              </a:rPr>
              <a:t>zum</a:t>
            </a:r>
            <a:r>
              <a:rPr lang="en-DE" sz="4800" u="sng" dirty="0">
                <a:cs typeface="Aharoni" panose="02010803020104030203" pitchFamily="2" charset="-79"/>
              </a:rPr>
              <a:t> </a:t>
            </a:r>
            <a:r>
              <a:rPr lang="en-DE" sz="4800" u="sng" dirty="0" err="1">
                <a:cs typeface="Aharoni" panose="02010803020104030203" pitchFamily="2" charset="-79"/>
              </a:rPr>
              <a:t>Deutschen</a:t>
            </a:r>
            <a:r>
              <a:rPr lang="en-DE" sz="4800" u="sng" dirty="0">
                <a:cs typeface="Aharoni" panose="02010803020104030203" pitchFamily="2" charset="-79"/>
              </a:rPr>
              <a:t> </a:t>
            </a:r>
            <a:r>
              <a:rPr lang="en-DE" sz="4800" u="sng" dirty="0" err="1">
                <a:cs typeface="Aharoni" panose="02010803020104030203" pitchFamily="2" charset="-79"/>
              </a:rPr>
              <a:t>Außenhandel</a:t>
            </a:r>
            <a:endParaRPr lang="en-DE" sz="4800" u="sng" dirty="0"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693D0-A308-EBD2-2D94-AA0670CA70C6}"/>
              </a:ext>
            </a:extLst>
          </p:cNvPr>
          <p:cNvSpPr txBox="1"/>
          <p:nvPr/>
        </p:nvSpPr>
        <p:spPr>
          <a:xfrm>
            <a:off x="663467" y="3110675"/>
            <a:ext cx="4110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dirty="0" err="1"/>
              <a:t>Importe</a:t>
            </a:r>
            <a:r>
              <a:rPr lang="en-DE" sz="4000" dirty="0"/>
              <a:t>:</a:t>
            </a:r>
          </a:p>
          <a:p>
            <a:pPr algn="ctr"/>
            <a:r>
              <a:rPr lang="en-DE" sz="4000" dirty="0"/>
              <a:t>1308 </a:t>
            </a:r>
            <a:r>
              <a:rPr lang="en-DE" sz="4000" dirty="0" err="1"/>
              <a:t>Mrd</a:t>
            </a:r>
            <a:r>
              <a:rPr lang="en-DE" sz="4000" dirty="0"/>
              <a:t>. €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71DCE-F2CE-1F9F-6C3F-EE4FC0BDA804}"/>
              </a:ext>
            </a:extLst>
          </p:cNvPr>
          <p:cNvSpPr/>
          <p:nvPr/>
        </p:nvSpPr>
        <p:spPr>
          <a:xfrm>
            <a:off x="4314936" y="2529804"/>
            <a:ext cx="3103418" cy="254725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D3C097-A02D-1131-6EC7-D2DD3AD6C9A1}"/>
              </a:ext>
            </a:extLst>
          </p:cNvPr>
          <p:cNvSpPr txBox="1"/>
          <p:nvPr/>
        </p:nvSpPr>
        <p:spPr>
          <a:xfrm>
            <a:off x="3811554" y="3110675"/>
            <a:ext cx="4110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dirty="0" err="1"/>
              <a:t>Exporte</a:t>
            </a:r>
            <a:r>
              <a:rPr lang="en-DE" sz="4000" dirty="0"/>
              <a:t>:</a:t>
            </a:r>
          </a:p>
          <a:p>
            <a:pPr algn="ctr"/>
            <a:r>
              <a:rPr lang="en-DE" sz="4000" dirty="0"/>
              <a:t>1548 </a:t>
            </a:r>
            <a:r>
              <a:rPr lang="en-DE" sz="4000" dirty="0" err="1"/>
              <a:t>Mrd</a:t>
            </a:r>
            <a:r>
              <a:rPr lang="en-DE" sz="4000" dirty="0"/>
              <a:t>. €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1DF83D-DDD7-8B3A-F053-591088C86317}"/>
              </a:ext>
            </a:extLst>
          </p:cNvPr>
          <p:cNvSpPr/>
          <p:nvPr/>
        </p:nvSpPr>
        <p:spPr>
          <a:xfrm>
            <a:off x="7463023" y="2529804"/>
            <a:ext cx="3103418" cy="254725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07C327-6760-99CA-4553-80D74A36A397}"/>
              </a:ext>
            </a:extLst>
          </p:cNvPr>
          <p:cNvSpPr txBox="1"/>
          <p:nvPr/>
        </p:nvSpPr>
        <p:spPr>
          <a:xfrm>
            <a:off x="6959641" y="3110675"/>
            <a:ext cx="4110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dirty="0" err="1"/>
              <a:t>Überschuss</a:t>
            </a:r>
            <a:r>
              <a:rPr lang="en-DE" sz="4000" dirty="0"/>
              <a:t>:</a:t>
            </a:r>
          </a:p>
          <a:p>
            <a:pPr algn="ctr"/>
            <a:r>
              <a:rPr lang="en-DE" sz="4000" dirty="0"/>
              <a:t>241 </a:t>
            </a:r>
            <a:r>
              <a:rPr lang="en-DE" sz="4000" dirty="0" err="1"/>
              <a:t>Mrd</a:t>
            </a:r>
            <a:r>
              <a:rPr lang="en-DE" sz="4000" dirty="0"/>
              <a:t>. €</a:t>
            </a:r>
          </a:p>
        </p:txBody>
      </p:sp>
      <p:pic>
        <p:nvPicPr>
          <p:cNvPr id="29" name="shape">
            <a:extLst>
              <a:ext uri="{FF2B5EF4-FFF2-40B4-BE49-F238E27FC236}">
                <a16:creationId xmlns:a16="http://schemas.microsoft.com/office/drawing/2014/main" id="{F09A0302-9365-ADBB-78D6-E17213CCA4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7389" b="8860"/>
          <a:stretch/>
        </p:blipFill>
        <p:spPr>
          <a:xfrm>
            <a:off x="-1" y="6991350"/>
            <a:ext cx="12192000" cy="5057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1711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47850-A762-F0A1-4BEF-F944DC8E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8857-8065-180A-2ADF-A3F0D0490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23072" y="1886857"/>
            <a:ext cx="11083871" cy="2387600"/>
          </a:xfrm>
        </p:spPr>
        <p:txBody>
          <a:bodyPr>
            <a:noAutofit/>
          </a:bodyPr>
          <a:lstStyle/>
          <a:p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Außenwirtschaftliches</a:t>
            </a:r>
            <a:br>
              <a:rPr lang="en-DE" sz="8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DE" sz="8000" dirty="0" err="1">
                <a:latin typeface="Aharoni" panose="02010803020104030203" pitchFamily="2" charset="-79"/>
                <a:cs typeface="Aharoni" panose="02010803020104030203" pitchFamily="2" charset="-79"/>
              </a:rPr>
              <a:t>Gleichgewicht</a:t>
            </a:r>
            <a:endParaRPr lang="en-DE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8B33B-BD52-96F1-BEAE-D67FE4803C56}"/>
              </a:ext>
            </a:extLst>
          </p:cNvPr>
          <p:cNvSpPr/>
          <p:nvPr/>
        </p:nvSpPr>
        <p:spPr>
          <a:xfrm>
            <a:off x="1" y="6770254"/>
            <a:ext cx="12191998" cy="8774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C0F65-4FA3-EA76-4074-6223F656634C}"/>
              </a:ext>
            </a:extLst>
          </p:cNvPr>
          <p:cNvSpPr txBox="1"/>
          <p:nvPr/>
        </p:nvSpPr>
        <p:spPr>
          <a:xfrm>
            <a:off x="-118116" y="530737"/>
            <a:ext cx="1242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800" u="sng" dirty="0" err="1">
                <a:cs typeface="Aharoni" panose="02010803020104030203" pitchFamily="2" charset="-79"/>
              </a:rPr>
              <a:t>Aktuelle</a:t>
            </a:r>
            <a:r>
              <a:rPr lang="en-DE" sz="4800" u="sng" dirty="0">
                <a:cs typeface="Aharoni" panose="02010803020104030203" pitchFamily="2" charset="-79"/>
              </a:rPr>
              <a:t> Daten </a:t>
            </a:r>
            <a:r>
              <a:rPr lang="en-DE" sz="4800" u="sng" dirty="0" err="1">
                <a:cs typeface="Aharoni" panose="02010803020104030203" pitchFamily="2" charset="-79"/>
              </a:rPr>
              <a:t>zum</a:t>
            </a:r>
            <a:r>
              <a:rPr lang="en-DE" sz="4800" u="sng" dirty="0">
                <a:cs typeface="Aharoni" panose="02010803020104030203" pitchFamily="2" charset="-79"/>
              </a:rPr>
              <a:t> </a:t>
            </a:r>
            <a:r>
              <a:rPr lang="en-DE" sz="4800" u="sng" dirty="0" err="1">
                <a:cs typeface="Aharoni" panose="02010803020104030203" pitchFamily="2" charset="-79"/>
              </a:rPr>
              <a:t>Deutschen</a:t>
            </a:r>
            <a:r>
              <a:rPr lang="en-DE" sz="4800" u="sng" dirty="0">
                <a:cs typeface="Aharoni" panose="02010803020104030203" pitchFamily="2" charset="-79"/>
              </a:rPr>
              <a:t> </a:t>
            </a:r>
            <a:r>
              <a:rPr lang="en-DE" sz="4800" u="sng" dirty="0" err="1">
                <a:cs typeface="Aharoni" panose="02010803020104030203" pitchFamily="2" charset="-79"/>
              </a:rPr>
              <a:t>Außenhandel</a:t>
            </a:r>
            <a:endParaRPr lang="en-DE" sz="4800" u="sng" dirty="0">
              <a:cs typeface="Aharoni" panose="02010803020104030203" pitchFamily="2" charset="-79"/>
            </a:endParaRPr>
          </a:p>
        </p:txBody>
      </p:sp>
      <p:pic>
        <p:nvPicPr>
          <p:cNvPr id="29" name="shape">
            <a:extLst>
              <a:ext uri="{FF2B5EF4-FFF2-40B4-BE49-F238E27FC236}">
                <a16:creationId xmlns:a16="http://schemas.microsoft.com/office/drawing/2014/main" id="{C8CA506A-4AFE-DDF2-BA5D-646DA5B7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7389" b="8860"/>
          <a:stretch/>
        </p:blipFill>
        <p:spPr>
          <a:xfrm>
            <a:off x="-1" y="1712479"/>
            <a:ext cx="12192000" cy="5057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31388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252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Calisto MT</vt:lpstr>
      <vt:lpstr>Wingdings 2</vt:lpstr>
      <vt:lpstr>Slate</vt:lpstr>
      <vt:lpstr>Außenwirtschaftliches Gleichgewicht</vt:lpstr>
      <vt:lpstr>Außenwirtschaftliches Gleichgewicht</vt:lpstr>
      <vt:lpstr>Außenwirtschaftliches Gleichgewicht</vt:lpstr>
      <vt:lpstr>Außenwirtschaftliches Gleichgewicht</vt:lpstr>
      <vt:lpstr>Außenwirtschaftliches Gleichgewicht</vt:lpstr>
      <vt:lpstr>Außenwirtschaftliches Gleichgewicht</vt:lpstr>
      <vt:lpstr>Maßnahmen zur wiederherstellung</vt:lpstr>
      <vt:lpstr>Außenwirtschaftliches Gleichgewicht</vt:lpstr>
      <vt:lpstr>Außenwirtschaftliches Gleichgewicht</vt:lpstr>
      <vt:lpstr>Fazit</vt:lpstr>
      <vt:lpstr>Danke für eure aufmerksamkeit!!!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Schülerin und Schüler</dc:creator>
  <cp:lastModifiedBy>Paul Bergbusch</cp:lastModifiedBy>
  <cp:revision>8</cp:revision>
  <dcterms:created xsi:type="dcterms:W3CDTF">2025-04-29T09:37:56Z</dcterms:created>
  <dcterms:modified xsi:type="dcterms:W3CDTF">2025-06-17T09:09:18Z</dcterms:modified>
</cp:coreProperties>
</file>