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80" r:id="rId3"/>
    <p:sldId id="266" r:id="rId4"/>
    <p:sldId id="258" r:id="rId5"/>
    <p:sldId id="272" r:id="rId6"/>
    <p:sldId id="259" r:id="rId7"/>
    <p:sldId id="275" r:id="rId8"/>
    <p:sldId id="273" r:id="rId9"/>
    <p:sldId id="276" r:id="rId10"/>
    <p:sldId id="277" r:id="rId11"/>
    <p:sldId id="274" r:id="rId12"/>
    <p:sldId id="278" r:id="rId13"/>
    <p:sldId id="260" r:id="rId14"/>
    <p:sldId id="263" r:id="rId15"/>
    <p:sldId id="265" r:id="rId16"/>
    <p:sldId id="27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5" d="100"/>
          <a:sy n="85" d="100"/>
        </p:scale>
        <p:origin x="528" y="3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Bergbusch" userId="47564378e457704b" providerId="LiveId" clId="{AC56A95F-61EE-4CE7-BA83-38337874D013}"/>
    <pc:docChg chg="custSel modSld">
      <pc:chgData name="Paul Bergbusch" userId="47564378e457704b" providerId="LiveId" clId="{AC56A95F-61EE-4CE7-BA83-38337874D013}" dt="2025-06-17T09:08:24.544" v="2" actId="478"/>
      <pc:docMkLst>
        <pc:docMk/>
      </pc:docMkLst>
      <pc:sldChg chg="addSp delSp modSp mod delAnim">
        <pc:chgData name="Paul Bergbusch" userId="47564378e457704b" providerId="LiveId" clId="{AC56A95F-61EE-4CE7-BA83-38337874D013}" dt="2025-06-17T09:08:20.963" v="1" actId="478"/>
        <pc:sldMkLst>
          <pc:docMk/>
          <pc:sldMk cId="0" sldId="256"/>
        </pc:sldMkLst>
        <pc:spChg chg="del">
          <ac:chgData name="Paul Bergbusch" userId="47564378e457704b" providerId="LiveId" clId="{AC56A95F-61EE-4CE7-BA83-38337874D013}" dt="2025-06-17T09:07:57.210" v="0" actId="478"/>
          <ac:spMkLst>
            <pc:docMk/>
            <pc:sldMk cId="0" sldId="256"/>
            <ac:spMk id="3" creationId="{00000000-0000-0000-0000-000000000000}"/>
          </ac:spMkLst>
        </pc:spChg>
        <pc:spChg chg="add del mod">
          <ac:chgData name="Paul Bergbusch" userId="47564378e457704b" providerId="LiveId" clId="{AC56A95F-61EE-4CE7-BA83-38337874D013}" dt="2025-06-17T09:08:20.963" v="1" actId="478"/>
          <ac:spMkLst>
            <pc:docMk/>
            <pc:sldMk cId="0" sldId="256"/>
            <ac:spMk id="6" creationId="{D82C4A54-3C43-C09B-C8A7-605349528BA1}"/>
          </ac:spMkLst>
        </pc:spChg>
      </pc:sldChg>
      <pc:sldChg chg="delSp mod">
        <pc:chgData name="Paul Bergbusch" userId="47564378e457704b" providerId="LiveId" clId="{AC56A95F-61EE-4CE7-BA83-38337874D013}" dt="2025-06-17T09:08:24.544" v="2" actId="478"/>
        <pc:sldMkLst>
          <pc:docMk/>
          <pc:sldMk cId="1842733808" sldId="280"/>
        </pc:sldMkLst>
        <pc:spChg chg="del">
          <ac:chgData name="Paul Bergbusch" userId="47564378e457704b" providerId="LiveId" clId="{AC56A95F-61EE-4CE7-BA83-38337874D013}" dt="2025-06-17T09:08:24.544" v="2" actId="478"/>
          <ac:spMkLst>
            <pc:docMk/>
            <pc:sldMk cId="1842733808" sldId="280"/>
            <ac:spMk id="8" creationId="{694868C9-4CBC-75FC-F6F2-DF37E66520A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E3FB1E-92D1-4248-8C62-73F50925C34E}"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67547B9-CBE6-4849-ADBB-C7248C564AE1}">
      <dgm:prSet/>
      <dgm:spPr>
        <a:ln>
          <a:noFill/>
        </a:ln>
      </dgm:spPr>
      <dgm:t>
        <a:bodyPr/>
        <a:lstStyle/>
        <a:p>
          <a:r>
            <a:rPr lang="en-US"/>
            <a:t>Letze Jahrzente des südlchen Königreichs Juda</a:t>
          </a:r>
        </a:p>
      </dgm:t>
    </dgm:pt>
    <dgm:pt modelId="{84A824CA-6C65-431A-B111-7FA5794FB864}" type="parTrans" cxnId="{77432B50-1DF1-4BA7-9892-257B2A8E671C}">
      <dgm:prSet/>
      <dgm:spPr/>
      <dgm:t>
        <a:bodyPr/>
        <a:lstStyle/>
        <a:p>
          <a:endParaRPr lang="en-US"/>
        </a:p>
      </dgm:t>
    </dgm:pt>
    <dgm:pt modelId="{99240DC8-B352-4D02-AFA8-BE862C61FC5F}" type="sibTrans" cxnId="{77432B50-1DF1-4BA7-9892-257B2A8E671C}">
      <dgm:prSet/>
      <dgm:spPr/>
      <dgm:t>
        <a:bodyPr/>
        <a:lstStyle/>
        <a:p>
          <a:endParaRPr lang="en-US"/>
        </a:p>
      </dgm:t>
    </dgm:pt>
    <dgm:pt modelId="{AB8D4514-9CE1-49D5-9589-B72BABD151D9}">
      <dgm:prSet/>
      <dgm:spPr>
        <a:ln>
          <a:noFill/>
        </a:ln>
      </dgm:spPr>
      <dgm:t>
        <a:bodyPr/>
        <a:lstStyle/>
        <a:p>
          <a:r>
            <a:rPr lang="en-US"/>
            <a:t>König Josiah wollte andere Götter anbeten</a:t>
          </a:r>
        </a:p>
      </dgm:t>
    </dgm:pt>
    <dgm:pt modelId="{1EC4A9EC-673D-481C-A4AB-E4833A6D9AC3}" type="parTrans" cxnId="{F53FE267-0573-4F68-83C0-131405FAF2A9}">
      <dgm:prSet/>
      <dgm:spPr/>
      <dgm:t>
        <a:bodyPr/>
        <a:lstStyle/>
        <a:p>
          <a:endParaRPr lang="en-US"/>
        </a:p>
      </dgm:t>
    </dgm:pt>
    <dgm:pt modelId="{38EAC36D-BAF1-4C3A-A340-018D1D5FE79F}" type="sibTrans" cxnId="{F53FE267-0573-4F68-83C0-131405FAF2A9}">
      <dgm:prSet/>
      <dgm:spPr/>
      <dgm:t>
        <a:bodyPr/>
        <a:lstStyle/>
        <a:p>
          <a:endParaRPr lang="en-US"/>
        </a:p>
      </dgm:t>
    </dgm:pt>
    <dgm:pt modelId="{765792E6-4756-448F-8821-9B567CB81240}">
      <dgm:prSet/>
      <dgm:spPr>
        <a:ln>
          <a:noFill/>
        </a:ln>
      </dgm:spPr>
      <dgm:t>
        <a:bodyPr/>
        <a:lstStyle/>
        <a:p>
          <a:r>
            <a:rPr lang="en-DE"/>
            <a:t>König Josiah starb im Schlachtfeld </a:t>
          </a:r>
          <a:r>
            <a:rPr lang="en-GB"/>
            <a:t>G</a:t>
          </a:r>
          <a:r>
            <a:rPr lang="en-DE"/>
            <a:t>egen Babylon</a:t>
          </a:r>
          <a:endParaRPr lang="en-US"/>
        </a:p>
      </dgm:t>
    </dgm:pt>
    <dgm:pt modelId="{2225FBAE-468E-4F5F-A913-7BD9012453F9}" type="parTrans" cxnId="{AB5FB23E-92D8-497D-B0AF-CBD8688ABFF9}">
      <dgm:prSet/>
      <dgm:spPr/>
      <dgm:t>
        <a:bodyPr/>
        <a:lstStyle/>
        <a:p>
          <a:endParaRPr lang="en-US"/>
        </a:p>
      </dgm:t>
    </dgm:pt>
    <dgm:pt modelId="{B54101C3-C8EB-4DDC-BCC6-93CF1D9FE48A}" type="sibTrans" cxnId="{AB5FB23E-92D8-497D-B0AF-CBD8688ABFF9}">
      <dgm:prSet/>
      <dgm:spPr/>
      <dgm:t>
        <a:bodyPr/>
        <a:lstStyle/>
        <a:p>
          <a:endParaRPr lang="en-US"/>
        </a:p>
      </dgm:t>
    </dgm:pt>
    <dgm:pt modelId="{329F8895-AA5F-48D5-8A6D-7928B06822AF}" type="pres">
      <dgm:prSet presAssocID="{1DE3FB1E-92D1-4248-8C62-73F50925C34E}" presName="hierChild1" presStyleCnt="0">
        <dgm:presLayoutVars>
          <dgm:chPref val="1"/>
          <dgm:dir/>
          <dgm:animOne val="branch"/>
          <dgm:animLvl val="lvl"/>
          <dgm:resizeHandles/>
        </dgm:presLayoutVars>
      </dgm:prSet>
      <dgm:spPr/>
    </dgm:pt>
    <dgm:pt modelId="{FBDD5D50-7C3B-4230-AD9F-DB733AC2401D}" type="pres">
      <dgm:prSet presAssocID="{B67547B9-CBE6-4849-ADBB-C7248C564AE1}" presName="hierRoot1" presStyleCnt="0"/>
      <dgm:spPr/>
    </dgm:pt>
    <dgm:pt modelId="{23D85E69-D5FB-46D8-B50A-754E70B1BFD5}" type="pres">
      <dgm:prSet presAssocID="{B67547B9-CBE6-4849-ADBB-C7248C564AE1}" presName="composite" presStyleCnt="0"/>
      <dgm:spPr/>
    </dgm:pt>
    <dgm:pt modelId="{1D6C0E24-E156-47FE-9EEF-6B67066C416F}" type="pres">
      <dgm:prSet presAssocID="{B67547B9-CBE6-4849-ADBB-C7248C564AE1}" presName="background" presStyleLbl="node0" presStyleIdx="0" presStyleCnt="3"/>
      <dgm:spPr>
        <a:solidFill>
          <a:schemeClr val="tx2">
            <a:lumMod val="10000"/>
          </a:schemeClr>
        </a:solidFill>
      </dgm:spPr>
    </dgm:pt>
    <dgm:pt modelId="{50F9E8D0-29F0-4EA6-9EDB-6AA537F9BF06}" type="pres">
      <dgm:prSet presAssocID="{B67547B9-CBE6-4849-ADBB-C7248C564AE1}" presName="text" presStyleLbl="fgAcc0" presStyleIdx="0" presStyleCnt="3">
        <dgm:presLayoutVars>
          <dgm:chPref val="3"/>
        </dgm:presLayoutVars>
      </dgm:prSet>
      <dgm:spPr/>
    </dgm:pt>
    <dgm:pt modelId="{90B0C75F-08DF-44B6-ABC1-386551083484}" type="pres">
      <dgm:prSet presAssocID="{B67547B9-CBE6-4849-ADBB-C7248C564AE1}" presName="hierChild2" presStyleCnt="0"/>
      <dgm:spPr/>
    </dgm:pt>
    <dgm:pt modelId="{281F2D7A-69D6-4F9D-A9A2-37526AAD89EA}" type="pres">
      <dgm:prSet presAssocID="{AB8D4514-9CE1-49D5-9589-B72BABD151D9}" presName="hierRoot1" presStyleCnt="0"/>
      <dgm:spPr/>
    </dgm:pt>
    <dgm:pt modelId="{0903C45A-AB4C-4D85-96AC-4F7A9A83150A}" type="pres">
      <dgm:prSet presAssocID="{AB8D4514-9CE1-49D5-9589-B72BABD151D9}" presName="composite" presStyleCnt="0"/>
      <dgm:spPr/>
    </dgm:pt>
    <dgm:pt modelId="{2E7D6DC6-0759-4B1F-B5DC-13FF7A49F34C}" type="pres">
      <dgm:prSet presAssocID="{AB8D4514-9CE1-49D5-9589-B72BABD151D9}" presName="background" presStyleLbl="node0" presStyleIdx="1" presStyleCnt="3"/>
      <dgm:spPr>
        <a:solidFill>
          <a:schemeClr val="tx2">
            <a:lumMod val="10000"/>
          </a:schemeClr>
        </a:solidFill>
      </dgm:spPr>
    </dgm:pt>
    <dgm:pt modelId="{7F4E99A6-38A9-4B5A-8B98-E1822CE62C66}" type="pres">
      <dgm:prSet presAssocID="{AB8D4514-9CE1-49D5-9589-B72BABD151D9}" presName="text" presStyleLbl="fgAcc0" presStyleIdx="1" presStyleCnt="3">
        <dgm:presLayoutVars>
          <dgm:chPref val="3"/>
        </dgm:presLayoutVars>
      </dgm:prSet>
      <dgm:spPr/>
    </dgm:pt>
    <dgm:pt modelId="{98395637-B76D-4803-81A9-AFD5E4025846}" type="pres">
      <dgm:prSet presAssocID="{AB8D4514-9CE1-49D5-9589-B72BABD151D9}" presName="hierChild2" presStyleCnt="0"/>
      <dgm:spPr/>
    </dgm:pt>
    <dgm:pt modelId="{E959E67B-9124-431E-BCE0-C7F3BBEC2D2F}" type="pres">
      <dgm:prSet presAssocID="{765792E6-4756-448F-8821-9B567CB81240}" presName="hierRoot1" presStyleCnt="0"/>
      <dgm:spPr/>
    </dgm:pt>
    <dgm:pt modelId="{979FFD44-2C7C-4A81-9113-AB0CDAA49942}" type="pres">
      <dgm:prSet presAssocID="{765792E6-4756-448F-8821-9B567CB81240}" presName="composite" presStyleCnt="0"/>
      <dgm:spPr/>
    </dgm:pt>
    <dgm:pt modelId="{F2D7E965-396C-4EEC-AE4F-45BCE73DE8E0}" type="pres">
      <dgm:prSet presAssocID="{765792E6-4756-448F-8821-9B567CB81240}" presName="background" presStyleLbl="node0" presStyleIdx="2" presStyleCnt="3"/>
      <dgm:spPr>
        <a:solidFill>
          <a:schemeClr val="tx2">
            <a:lumMod val="10000"/>
          </a:schemeClr>
        </a:solidFill>
      </dgm:spPr>
    </dgm:pt>
    <dgm:pt modelId="{1D84F764-5672-4DCD-AC49-338A575EAB5B}" type="pres">
      <dgm:prSet presAssocID="{765792E6-4756-448F-8821-9B567CB81240}" presName="text" presStyleLbl="fgAcc0" presStyleIdx="2" presStyleCnt="3">
        <dgm:presLayoutVars>
          <dgm:chPref val="3"/>
        </dgm:presLayoutVars>
      </dgm:prSet>
      <dgm:spPr/>
    </dgm:pt>
    <dgm:pt modelId="{106E2D0C-9695-41EE-976E-996BBB6D139F}" type="pres">
      <dgm:prSet presAssocID="{765792E6-4756-448F-8821-9B567CB81240}" presName="hierChild2" presStyleCnt="0"/>
      <dgm:spPr/>
    </dgm:pt>
  </dgm:ptLst>
  <dgm:cxnLst>
    <dgm:cxn modelId="{AB5FB23E-92D8-497D-B0AF-CBD8688ABFF9}" srcId="{1DE3FB1E-92D1-4248-8C62-73F50925C34E}" destId="{765792E6-4756-448F-8821-9B567CB81240}" srcOrd="2" destOrd="0" parTransId="{2225FBAE-468E-4F5F-A913-7BD9012453F9}" sibTransId="{B54101C3-C8EB-4DDC-BCC6-93CF1D9FE48A}"/>
    <dgm:cxn modelId="{F53FE267-0573-4F68-83C0-131405FAF2A9}" srcId="{1DE3FB1E-92D1-4248-8C62-73F50925C34E}" destId="{AB8D4514-9CE1-49D5-9589-B72BABD151D9}" srcOrd="1" destOrd="0" parTransId="{1EC4A9EC-673D-481C-A4AB-E4833A6D9AC3}" sibTransId="{38EAC36D-BAF1-4C3A-A340-018D1D5FE79F}"/>
    <dgm:cxn modelId="{77432B50-1DF1-4BA7-9892-257B2A8E671C}" srcId="{1DE3FB1E-92D1-4248-8C62-73F50925C34E}" destId="{B67547B9-CBE6-4849-ADBB-C7248C564AE1}" srcOrd="0" destOrd="0" parTransId="{84A824CA-6C65-431A-B111-7FA5794FB864}" sibTransId="{99240DC8-B352-4D02-AFA8-BE862C61FC5F}"/>
    <dgm:cxn modelId="{91ADC153-A9CA-425D-878C-1E6475451DDC}" type="presOf" srcId="{765792E6-4756-448F-8821-9B567CB81240}" destId="{1D84F764-5672-4DCD-AC49-338A575EAB5B}" srcOrd="0" destOrd="0" presId="urn:microsoft.com/office/officeart/2005/8/layout/hierarchy1"/>
    <dgm:cxn modelId="{42A03CAD-6D7A-49F1-936D-695AB669A63B}" type="presOf" srcId="{AB8D4514-9CE1-49D5-9589-B72BABD151D9}" destId="{7F4E99A6-38A9-4B5A-8B98-E1822CE62C66}" srcOrd="0" destOrd="0" presId="urn:microsoft.com/office/officeart/2005/8/layout/hierarchy1"/>
    <dgm:cxn modelId="{685CE2D9-B859-48CD-9002-3A8B051A2832}" type="presOf" srcId="{B67547B9-CBE6-4849-ADBB-C7248C564AE1}" destId="{50F9E8D0-29F0-4EA6-9EDB-6AA537F9BF06}" srcOrd="0" destOrd="0" presId="urn:microsoft.com/office/officeart/2005/8/layout/hierarchy1"/>
    <dgm:cxn modelId="{004354F4-182D-4B03-9914-86B5C3F2AE41}" type="presOf" srcId="{1DE3FB1E-92D1-4248-8C62-73F50925C34E}" destId="{329F8895-AA5F-48D5-8A6D-7928B06822AF}" srcOrd="0" destOrd="0" presId="urn:microsoft.com/office/officeart/2005/8/layout/hierarchy1"/>
    <dgm:cxn modelId="{B3E506CF-2042-4E64-A3E6-14389B4E5887}" type="presParOf" srcId="{329F8895-AA5F-48D5-8A6D-7928B06822AF}" destId="{FBDD5D50-7C3B-4230-AD9F-DB733AC2401D}" srcOrd="0" destOrd="0" presId="urn:microsoft.com/office/officeart/2005/8/layout/hierarchy1"/>
    <dgm:cxn modelId="{308BB292-D9E3-487F-BD9E-82A4A1F4494B}" type="presParOf" srcId="{FBDD5D50-7C3B-4230-AD9F-DB733AC2401D}" destId="{23D85E69-D5FB-46D8-B50A-754E70B1BFD5}" srcOrd="0" destOrd="0" presId="urn:microsoft.com/office/officeart/2005/8/layout/hierarchy1"/>
    <dgm:cxn modelId="{65EDEDE8-3F3B-45C6-84B4-EC1FC2340980}" type="presParOf" srcId="{23D85E69-D5FB-46D8-B50A-754E70B1BFD5}" destId="{1D6C0E24-E156-47FE-9EEF-6B67066C416F}" srcOrd="0" destOrd="0" presId="urn:microsoft.com/office/officeart/2005/8/layout/hierarchy1"/>
    <dgm:cxn modelId="{59886383-6672-4EC3-80D0-ACD27ED014DC}" type="presParOf" srcId="{23D85E69-D5FB-46D8-B50A-754E70B1BFD5}" destId="{50F9E8D0-29F0-4EA6-9EDB-6AA537F9BF06}" srcOrd="1" destOrd="0" presId="urn:microsoft.com/office/officeart/2005/8/layout/hierarchy1"/>
    <dgm:cxn modelId="{FE1D7BE1-3300-463C-9856-35494248261C}" type="presParOf" srcId="{FBDD5D50-7C3B-4230-AD9F-DB733AC2401D}" destId="{90B0C75F-08DF-44B6-ABC1-386551083484}" srcOrd="1" destOrd="0" presId="urn:microsoft.com/office/officeart/2005/8/layout/hierarchy1"/>
    <dgm:cxn modelId="{5F1A9C53-2556-4BA1-8A20-7A6B0B98035F}" type="presParOf" srcId="{329F8895-AA5F-48D5-8A6D-7928B06822AF}" destId="{281F2D7A-69D6-4F9D-A9A2-37526AAD89EA}" srcOrd="1" destOrd="0" presId="urn:microsoft.com/office/officeart/2005/8/layout/hierarchy1"/>
    <dgm:cxn modelId="{57CB55D5-7741-4F92-BE30-4D751D320AD3}" type="presParOf" srcId="{281F2D7A-69D6-4F9D-A9A2-37526AAD89EA}" destId="{0903C45A-AB4C-4D85-96AC-4F7A9A83150A}" srcOrd="0" destOrd="0" presId="urn:microsoft.com/office/officeart/2005/8/layout/hierarchy1"/>
    <dgm:cxn modelId="{3C85D461-30E8-4C33-8716-BD1195B32897}" type="presParOf" srcId="{0903C45A-AB4C-4D85-96AC-4F7A9A83150A}" destId="{2E7D6DC6-0759-4B1F-B5DC-13FF7A49F34C}" srcOrd="0" destOrd="0" presId="urn:microsoft.com/office/officeart/2005/8/layout/hierarchy1"/>
    <dgm:cxn modelId="{2E509F8F-4153-4807-A556-8CE1C1DC6EA9}" type="presParOf" srcId="{0903C45A-AB4C-4D85-96AC-4F7A9A83150A}" destId="{7F4E99A6-38A9-4B5A-8B98-E1822CE62C66}" srcOrd="1" destOrd="0" presId="urn:microsoft.com/office/officeart/2005/8/layout/hierarchy1"/>
    <dgm:cxn modelId="{7D1516FC-AA4E-466C-B7DE-BB362C1B51D7}" type="presParOf" srcId="{281F2D7A-69D6-4F9D-A9A2-37526AAD89EA}" destId="{98395637-B76D-4803-81A9-AFD5E4025846}" srcOrd="1" destOrd="0" presId="urn:microsoft.com/office/officeart/2005/8/layout/hierarchy1"/>
    <dgm:cxn modelId="{47805A7A-5A4F-4107-9F97-1FD86F95E8ED}" type="presParOf" srcId="{329F8895-AA5F-48D5-8A6D-7928B06822AF}" destId="{E959E67B-9124-431E-BCE0-C7F3BBEC2D2F}" srcOrd="2" destOrd="0" presId="urn:microsoft.com/office/officeart/2005/8/layout/hierarchy1"/>
    <dgm:cxn modelId="{EACB147E-A3A3-40F4-A32C-8DB3E4C0BBED}" type="presParOf" srcId="{E959E67B-9124-431E-BCE0-C7F3BBEC2D2F}" destId="{979FFD44-2C7C-4A81-9113-AB0CDAA49942}" srcOrd="0" destOrd="0" presId="urn:microsoft.com/office/officeart/2005/8/layout/hierarchy1"/>
    <dgm:cxn modelId="{7B9A5816-F721-4496-AACA-2DC7998F6A80}" type="presParOf" srcId="{979FFD44-2C7C-4A81-9113-AB0CDAA49942}" destId="{F2D7E965-396C-4EEC-AE4F-45BCE73DE8E0}" srcOrd="0" destOrd="0" presId="urn:microsoft.com/office/officeart/2005/8/layout/hierarchy1"/>
    <dgm:cxn modelId="{FACE6415-2F29-4563-9DAC-3CC980C84039}" type="presParOf" srcId="{979FFD44-2C7C-4A81-9113-AB0CDAA49942}" destId="{1D84F764-5672-4DCD-AC49-338A575EAB5B}" srcOrd="1" destOrd="0" presId="urn:microsoft.com/office/officeart/2005/8/layout/hierarchy1"/>
    <dgm:cxn modelId="{8078B54E-F88D-4B83-8884-5505A4638F84}" type="presParOf" srcId="{E959E67B-9124-431E-BCE0-C7F3BBEC2D2F}" destId="{106E2D0C-9695-41EE-976E-996BBB6D139F}"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6C0E24-E156-47FE-9EEF-6B67066C416F}">
      <dsp:nvSpPr>
        <dsp:cNvPr id="0" name=""/>
        <dsp:cNvSpPr/>
      </dsp:nvSpPr>
      <dsp:spPr>
        <a:xfrm>
          <a:off x="0" y="1140505"/>
          <a:ext cx="2183978" cy="1386826"/>
        </a:xfrm>
        <a:prstGeom prst="roundRect">
          <a:avLst>
            <a:gd name="adj" fmla="val 10000"/>
          </a:avLst>
        </a:prstGeom>
        <a:solidFill>
          <a:schemeClr val="tx2">
            <a:lumMod val="10000"/>
          </a:schemeClr>
        </a:soli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50F9E8D0-29F0-4EA6-9EDB-6AA537F9BF06}">
      <dsp:nvSpPr>
        <dsp:cNvPr id="0" name=""/>
        <dsp:cNvSpPr/>
      </dsp:nvSpPr>
      <dsp:spPr>
        <a:xfrm>
          <a:off x="242664" y="1371036"/>
          <a:ext cx="2183978" cy="1386826"/>
        </a:xfrm>
        <a:prstGeom prst="roundRect">
          <a:avLst>
            <a:gd name="adj" fmla="val 10000"/>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Letze Jahrzente des südlchen Königreichs Juda</a:t>
          </a:r>
        </a:p>
      </dsp:txBody>
      <dsp:txXfrm>
        <a:off x="283283" y="1411655"/>
        <a:ext cx="2102740" cy="1305588"/>
      </dsp:txXfrm>
    </dsp:sp>
    <dsp:sp modelId="{2E7D6DC6-0759-4B1F-B5DC-13FF7A49F34C}">
      <dsp:nvSpPr>
        <dsp:cNvPr id="0" name=""/>
        <dsp:cNvSpPr/>
      </dsp:nvSpPr>
      <dsp:spPr>
        <a:xfrm>
          <a:off x="2669306" y="1140505"/>
          <a:ext cx="2183978" cy="1386826"/>
        </a:xfrm>
        <a:prstGeom prst="roundRect">
          <a:avLst>
            <a:gd name="adj" fmla="val 10000"/>
          </a:avLst>
        </a:prstGeom>
        <a:solidFill>
          <a:schemeClr val="tx2">
            <a:lumMod val="10000"/>
          </a:schemeClr>
        </a:soli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F4E99A6-38A9-4B5A-8B98-E1822CE62C66}">
      <dsp:nvSpPr>
        <dsp:cNvPr id="0" name=""/>
        <dsp:cNvSpPr/>
      </dsp:nvSpPr>
      <dsp:spPr>
        <a:xfrm>
          <a:off x="2911971" y="1371036"/>
          <a:ext cx="2183978" cy="1386826"/>
        </a:xfrm>
        <a:prstGeom prst="roundRect">
          <a:avLst>
            <a:gd name="adj" fmla="val 10000"/>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König Josiah wollte andere Götter anbeten</a:t>
          </a:r>
        </a:p>
      </dsp:txBody>
      <dsp:txXfrm>
        <a:off x="2952590" y="1411655"/>
        <a:ext cx="2102740" cy="1305588"/>
      </dsp:txXfrm>
    </dsp:sp>
    <dsp:sp modelId="{F2D7E965-396C-4EEC-AE4F-45BCE73DE8E0}">
      <dsp:nvSpPr>
        <dsp:cNvPr id="0" name=""/>
        <dsp:cNvSpPr/>
      </dsp:nvSpPr>
      <dsp:spPr>
        <a:xfrm>
          <a:off x="5338613" y="1140505"/>
          <a:ext cx="2183978" cy="1386826"/>
        </a:xfrm>
        <a:prstGeom prst="roundRect">
          <a:avLst>
            <a:gd name="adj" fmla="val 10000"/>
          </a:avLst>
        </a:prstGeom>
        <a:solidFill>
          <a:schemeClr val="tx2">
            <a:lumMod val="10000"/>
          </a:schemeClr>
        </a:soli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1D84F764-5672-4DCD-AC49-338A575EAB5B}">
      <dsp:nvSpPr>
        <dsp:cNvPr id="0" name=""/>
        <dsp:cNvSpPr/>
      </dsp:nvSpPr>
      <dsp:spPr>
        <a:xfrm>
          <a:off x="5581277" y="1371036"/>
          <a:ext cx="2183978" cy="1386826"/>
        </a:xfrm>
        <a:prstGeom prst="roundRect">
          <a:avLst>
            <a:gd name="adj" fmla="val 10000"/>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DE" sz="2100" kern="1200"/>
            <a:t>König Josiah starb im Schlachtfeld </a:t>
          </a:r>
          <a:r>
            <a:rPr lang="en-GB" sz="2100" kern="1200"/>
            <a:t>G</a:t>
          </a:r>
          <a:r>
            <a:rPr lang="en-DE" sz="2100" kern="1200"/>
            <a:t>egen Babylon</a:t>
          </a:r>
          <a:endParaRPr lang="en-US" sz="2100" kern="1200"/>
        </a:p>
      </dsp:txBody>
      <dsp:txXfrm>
        <a:off x="5621896" y="1411655"/>
        <a:ext cx="2102740" cy="13055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2T18:47:32.524"/>
    </inkml:context>
    <inkml:brush xml:id="br0">
      <inkml:brushProperty name="width" value="0.1" units="cm"/>
      <inkml:brushProperty name="height" value="0.1" units="cm"/>
      <inkml:brushProperty name="color" value="#FFFFFF"/>
      <inkml:brushProperty name="ignorePressure" value="1"/>
    </inkml:brush>
  </inkml:definitions>
  <inkml:trace contextRef="#ctx0" brushRef="#br0">1 0,'13582'0,"-21046"0,7384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7443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09044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32086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77637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49581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6/17/2025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22060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6/17/2025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84233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00469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03475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173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62560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17889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6572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5122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2161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65086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355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BCAD085-E8A6-8845-BD4E-CB4CCA059FC4}" type="datetimeFigureOut">
              <a:rPr lang="en-US" smtClean="0"/>
              <a:t>6/17/2025</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98012689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5.svg"/><Relationship Id="rId18" Type="http://schemas.openxmlformats.org/officeDocument/2006/relationships/image" Target="../media/image30.png"/><Relationship Id="rId3" Type="http://schemas.openxmlformats.org/officeDocument/2006/relationships/image" Target="../media/image7.png"/><Relationship Id="rId7" Type="http://schemas.openxmlformats.org/officeDocument/2006/relationships/image" Target="../media/image11.svg"/><Relationship Id="rId12" Type="http://schemas.openxmlformats.org/officeDocument/2006/relationships/image" Target="../media/image14.png"/><Relationship Id="rId17" Type="http://schemas.openxmlformats.org/officeDocument/2006/relationships/image" Target="../media/image29.svg"/><Relationship Id="rId2" Type="http://schemas.openxmlformats.org/officeDocument/2006/relationships/image" Target="../media/image6.jpe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24.svg"/><Relationship Id="rId5" Type="http://schemas.openxmlformats.org/officeDocument/2006/relationships/image" Target="../media/image20.svg"/><Relationship Id="rId15" Type="http://schemas.openxmlformats.org/officeDocument/2006/relationships/image" Target="../media/image27.svg"/><Relationship Id="rId10" Type="http://schemas.openxmlformats.org/officeDocument/2006/relationships/image" Target="../media/image23.png"/><Relationship Id="rId19" Type="http://schemas.openxmlformats.org/officeDocument/2006/relationships/image" Target="../media/image31.svg"/><Relationship Id="rId4" Type="http://schemas.openxmlformats.org/officeDocument/2006/relationships/image" Target="../media/image19.png"/><Relationship Id="rId9" Type="http://schemas.openxmlformats.org/officeDocument/2006/relationships/image" Target="../media/image22.svg"/><Relationship Id="rId1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zJezRH2kdgE" TargetMode="External"/><Relationship Id="rId2" Type="http://schemas.openxmlformats.org/officeDocument/2006/relationships/hyperlink" Target="https://www.uibk.ac.at/theol/leseraum/bibel/zef3.html" TargetMode="Externa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zJezRH2kdgE" TargetMode="External"/><Relationship Id="rId2" Type="http://schemas.openxmlformats.org/officeDocument/2006/relationships/hyperlink" Target="https://www.uibk.ac.at/theol/leseraum/bibel/zef3.html" TargetMode="Externa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6343" y="835383"/>
            <a:ext cx="2537124" cy="3499549"/>
          </a:xfrm>
        </p:spPr>
        <p:txBody>
          <a:bodyPr>
            <a:normAutofit/>
          </a:bodyPr>
          <a:lstStyle/>
          <a:p>
            <a:pPr algn="l"/>
            <a:r>
              <a:rPr lang="en-GB" sz="3700" dirty="0"/>
              <a:t>Der Prophet </a:t>
            </a:r>
            <a:r>
              <a:rPr lang="en-GB" sz="3700" dirty="0" err="1"/>
              <a:t>Zefanja</a:t>
            </a:r>
            <a:endParaRPr lang="en-GB" sz="3700" dirty="0"/>
          </a:p>
        </p:txBody>
      </p:sp>
      <p:pic>
        <p:nvPicPr>
          <p:cNvPr id="24" name="Picture 23">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3414712" y="1"/>
            <a:ext cx="5729288" cy="6858000"/>
          </a:xfrm>
          <a:prstGeom prst="rect">
            <a:avLst/>
          </a:prstGeom>
        </p:spPr>
      </p:pic>
      <p:pic>
        <p:nvPicPr>
          <p:cNvPr id="25" name="Picture 24">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5626101" y="1"/>
            <a:ext cx="3517899" cy="6858000"/>
          </a:xfrm>
          <a:prstGeom prst="rect">
            <a:avLst/>
          </a:prstGeom>
        </p:spPr>
      </p:pic>
      <p:pic>
        <p:nvPicPr>
          <p:cNvPr id="4" name="Picture 3" descr="A painting of a person holding a scroll&#10;&#10;AI-generated content may be incorrect.">
            <a:extLst>
              <a:ext uri="{FF2B5EF4-FFF2-40B4-BE49-F238E27FC236}">
                <a16:creationId xmlns:a16="http://schemas.microsoft.com/office/drawing/2014/main" id="{CF15D611-F954-D047-92F7-D7163E31A70B}"/>
              </a:ext>
            </a:extLst>
          </p:cNvPr>
          <p:cNvPicPr>
            <a:picLocks noChangeAspect="1"/>
          </p:cNvPicPr>
          <p:nvPr/>
        </p:nvPicPr>
        <p:blipFill>
          <a:blip r:embed="rId4"/>
          <a:srcRect l="18724" r="6263" b="2"/>
          <a:stretch>
            <a:fillRect/>
          </a:stretch>
        </p:blipFill>
        <p:spPr>
          <a:xfrm>
            <a:off x="3490722" y="10"/>
            <a:ext cx="5653278" cy="68579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709A2-4A7A-DED7-36A3-C7B65D1E5102}"/>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34593314-986F-CF94-24AC-7F6A044257D3}"/>
              </a:ext>
            </a:extLst>
          </p:cNvPr>
          <p:cNvGrpSpPr/>
          <p:nvPr/>
        </p:nvGrpSpPr>
        <p:grpSpPr>
          <a:xfrm rot="7181567">
            <a:off x="3401546" y="-669825"/>
            <a:ext cx="2340908" cy="2339995"/>
            <a:chOff x="3146518" y="-669827"/>
            <a:chExt cx="2340908" cy="2339995"/>
          </a:xfrm>
        </p:grpSpPr>
        <p:grpSp>
          <p:nvGrpSpPr>
            <p:cNvPr id="4" name="Group 3">
              <a:extLst>
                <a:ext uri="{FF2B5EF4-FFF2-40B4-BE49-F238E27FC236}">
                  <a16:creationId xmlns:a16="http://schemas.microsoft.com/office/drawing/2014/main" id="{1D22A809-8605-3B1F-6FBA-C75303B3B720}"/>
                </a:ext>
              </a:extLst>
            </p:cNvPr>
            <p:cNvGrpSpPr/>
            <p:nvPr/>
          </p:nvGrpSpPr>
          <p:grpSpPr>
            <a:xfrm>
              <a:off x="3146518" y="-669827"/>
              <a:ext cx="2340908" cy="2339995"/>
              <a:chOff x="3146518" y="-783689"/>
              <a:chExt cx="2340908" cy="2339995"/>
            </a:xfrm>
          </p:grpSpPr>
          <p:sp>
            <p:nvSpPr>
              <p:cNvPr id="5" name="Freeform: Shape 4">
                <a:extLst>
                  <a:ext uri="{FF2B5EF4-FFF2-40B4-BE49-F238E27FC236}">
                    <a16:creationId xmlns:a16="http://schemas.microsoft.com/office/drawing/2014/main" id="{1D3912B7-B9D6-D9E2-5EC8-A76E192E0C6B}"/>
                  </a:ext>
                </a:extLst>
              </p:cNvPr>
              <p:cNvSpPr/>
              <p:nvPr/>
            </p:nvSpPr>
            <p:spPr>
              <a:xfrm>
                <a:off x="3147431" y="-783689"/>
                <a:ext cx="2339995" cy="2339995"/>
              </a:xfrm>
              <a:custGeom>
                <a:avLst/>
                <a:gdLst>
                  <a:gd name="connsiteX0" fmla="*/ 1169997 w 2339995"/>
                  <a:gd name="connsiteY0" fmla="*/ 0 h 2339995"/>
                  <a:gd name="connsiteX1" fmla="*/ 2183245 w 2339995"/>
                  <a:gd name="connsiteY1" fmla="*/ 584999 h 2339995"/>
                  <a:gd name="connsiteX2" fmla="*/ 2183245 w 2339995"/>
                  <a:gd name="connsiteY2" fmla="*/ 1754997 h 2339995"/>
                  <a:gd name="connsiteX3" fmla="*/ 1169998 w 2339995"/>
                  <a:gd name="connsiteY3" fmla="*/ 1169998 h 2339995"/>
                  <a:gd name="connsiteX4" fmla="*/ 1169997 w 2339995"/>
                  <a:gd name="connsiteY4" fmla="*/ 0 h 2339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95" h="2339995">
                    <a:moveTo>
                      <a:pt x="1169997" y="0"/>
                    </a:moveTo>
                    <a:cubicBezTo>
                      <a:pt x="1587997" y="0"/>
                      <a:pt x="1974245" y="223000"/>
                      <a:pt x="2183245" y="584999"/>
                    </a:cubicBezTo>
                    <a:cubicBezTo>
                      <a:pt x="2392245" y="946998"/>
                      <a:pt x="2392245" y="1392998"/>
                      <a:pt x="2183245" y="1754997"/>
                    </a:cubicBezTo>
                    <a:lnTo>
                      <a:pt x="1169998" y="1169998"/>
                    </a:lnTo>
                    <a:cubicBezTo>
                      <a:pt x="1169998" y="779999"/>
                      <a:pt x="1169997" y="389999"/>
                      <a:pt x="1169997" y="0"/>
                    </a:cubicBezTo>
                    <a:close/>
                  </a:path>
                </a:pathLst>
              </a:custGeom>
              <a:solidFill>
                <a:schemeClr val="accent5">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298904" tIns="458454" rIns="300504" bIns="1154883" numCol="1" spcCol="1270" anchor="ctr" anchorCtr="0">
                <a:noAutofit/>
              </a:bodyPr>
              <a:lstStyle/>
              <a:p>
                <a:pPr marL="0" lvl="0" indent="0" algn="ctr" defTabSz="933450">
                  <a:lnSpc>
                    <a:spcPct val="90000"/>
                  </a:lnSpc>
                  <a:spcBef>
                    <a:spcPct val="0"/>
                  </a:spcBef>
                  <a:spcAft>
                    <a:spcPct val="35000"/>
                  </a:spcAft>
                  <a:buNone/>
                </a:pPr>
                <a:endParaRPr lang="en-DE" sz="2100" kern="1200" dirty="0"/>
              </a:p>
            </p:txBody>
          </p:sp>
          <p:sp>
            <p:nvSpPr>
              <p:cNvPr id="6" name="Freeform: Shape 5">
                <a:extLst>
                  <a:ext uri="{FF2B5EF4-FFF2-40B4-BE49-F238E27FC236}">
                    <a16:creationId xmlns:a16="http://schemas.microsoft.com/office/drawing/2014/main" id="{7B0C594A-8900-3534-F47C-AD2769567A30}"/>
                  </a:ext>
                </a:extLst>
              </p:cNvPr>
              <p:cNvSpPr/>
              <p:nvPr/>
            </p:nvSpPr>
            <p:spPr>
              <a:xfrm>
                <a:off x="3146518" y="-783689"/>
                <a:ext cx="2339995" cy="2339995"/>
              </a:xfrm>
              <a:custGeom>
                <a:avLst/>
                <a:gdLst>
                  <a:gd name="connsiteX0" fmla="*/ 2183245 w 2339995"/>
                  <a:gd name="connsiteY0" fmla="*/ 1754996 h 2339995"/>
                  <a:gd name="connsiteX1" fmla="*/ 1169997 w 2339995"/>
                  <a:gd name="connsiteY1" fmla="*/ 2339995 h 2339995"/>
                  <a:gd name="connsiteX2" fmla="*/ 156749 w 2339995"/>
                  <a:gd name="connsiteY2" fmla="*/ 1754996 h 2339995"/>
                  <a:gd name="connsiteX3" fmla="*/ 1169998 w 2339995"/>
                  <a:gd name="connsiteY3" fmla="*/ 1169998 h 2339995"/>
                  <a:gd name="connsiteX4" fmla="*/ 2183245 w 2339995"/>
                  <a:gd name="connsiteY4" fmla="*/ 1754996 h 2339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95" h="2339995">
                    <a:moveTo>
                      <a:pt x="2183245" y="1754996"/>
                    </a:moveTo>
                    <a:cubicBezTo>
                      <a:pt x="1974245" y="2116995"/>
                      <a:pt x="1587997" y="2339995"/>
                      <a:pt x="1169997" y="2339995"/>
                    </a:cubicBezTo>
                    <a:cubicBezTo>
                      <a:pt x="751997" y="2339995"/>
                      <a:pt x="365749" y="2116995"/>
                      <a:pt x="156749" y="1754996"/>
                    </a:cubicBezTo>
                    <a:lnTo>
                      <a:pt x="1169998" y="1169998"/>
                    </a:lnTo>
                    <a:lnTo>
                      <a:pt x="2183245" y="1754996"/>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7543" tIns="1513255" rIns="677543" bIns="176116" numCol="1" spcCol="1270" anchor="ctr" anchorCtr="0">
                <a:noAutofit/>
              </a:bodyPr>
              <a:lstStyle/>
              <a:p>
                <a:pPr marL="0" lvl="0" indent="0" algn="ctr" defTabSz="1289050">
                  <a:lnSpc>
                    <a:spcPct val="90000"/>
                  </a:lnSpc>
                  <a:spcBef>
                    <a:spcPct val="0"/>
                  </a:spcBef>
                  <a:spcAft>
                    <a:spcPct val="35000"/>
                  </a:spcAft>
                  <a:buNone/>
                </a:pPr>
                <a:endParaRPr lang="en-DE" sz="2900" kern="1200" dirty="0"/>
              </a:p>
            </p:txBody>
          </p:sp>
          <p:sp>
            <p:nvSpPr>
              <p:cNvPr id="7" name="Freeform: Shape 6">
                <a:extLst>
                  <a:ext uri="{FF2B5EF4-FFF2-40B4-BE49-F238E27FC236}">
                    <a16:creationId xmlns:a16="http://schemas.microsoft.com/office/drawing/2014/main" id="{5E97CCB1-9151-B3B6-1205-8A4BE0A99885}"/>
                  </a:ext>
                </a:extLst>
              </p:cNvPr>
              <p:cNvSpPr/>
              <p:nvPr/>
            </p:nvSpPr>
            <p:spPr>
              <a:xfrm>
                <a:off x="3146518" y="-783689"/>
                <a:ext cx="2339995" cy="2339995"/>
              </a:xfrm>
              <a:custGeom>
                <a:avLst/>
                <a:gdLst>
                  <a:gd name="connsiteX0" fmla="*/ 156750 w 2339995"/>
                  <a:gd name="connsiteY0" fmla="*/ 1754996 h 2339995"/>
                  <a:gd name="connsiteX1" fmla="*/ 156750 w 2339995"/>
                  <a:gd name="connsiteY1" fmla="*/ 584998 h 2339995"/>
                  <a:gd name="connsiteX2" fmla="*/ 1169998 w 2339995"/>
                  <a:gd name="connsiteY2" fmla="*/ -1 h 2339995"/>
                  <a:gd name="connsiteX3" fmla="*/ 1169998 w 2339995"/>
                  <a:gd name="connsiteY3" fmla="*/ 1169998 h 2339995"/>
                  <a:gd name="connsiteX4" fmla="*/ 156750 w 2339995"/>
                  <a:gd name="connsiteY4" fmla="*/ 1754996 h 2339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95" h="2339995">
                    <a:moveTo>
                      <a:pt x="156750" y="1754996"/>
                    </a:moveTo>
                    <a:cubicBezTo>
                      <a:pt x="-52250" y="1392997"/>
                      <a:pt x="-52250" y="946997"/>
                      <a:pt x="156750" y="584998"/>
                    </a:cubicBezTo>
                    <a:cubicBezTo>
                      <a:pt x="365750" y="222999"/>
                      <a:pt x="751998" y="-1"/>
                      <a:pt x="1169998" y="-1"/>
                    </a:cubicBezTo>
                    <a:lnTo>
                      <a:pt x="1169998" y="1169998"/>
                    </a:lnTo>
                    <a:lnTo>
                      <a:pt x="156750" y="1754996"/>
                    </a:lnTo>
                    <a:close/>
                  </a:path>
                </a:pathLst>
              </a:custGeom>
              <a:solidFill>
                <a:schemeClr val="accent1">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77384" tIns="486312" rIns="1322024" bIns="1127025" numCol="1" spcCol="1270" anchor="ctr" anchorCtr="0">
                <a:noAutofit/>
              </a:bodyPr>
              <a:lstStyle/>
              <a:p>
                <a:pPr marL="0" lvl="0" indent="0" algn="ctr" defTabSz="933450">
                  <a:lnSpc>
                    <a:spcPct val="90000"/>
                  </a:lnSpc>
                  <a:spcBef>
                    <a:spcPct val="0"/>
                  </a:spcBef>
                  <a:spcAft>
                    <a:spcPct val="35000"/>
                  </a:spcAft>
                  <a:buNone/>
                </a:pPr>
                <a:endParaRPr lang="en-DE" sz="2100" kern="1200" dirty="0"/>
              </a:p>
            </p:txBody>
          </p:sp>
        </p:grpSp>
        <p:sp>
          <p:nvSpPr>
            <p:cNvPr id="10" name="TextBox 9">
              <a:extLst>
                <a:ext uri="{FF2B5EF4-FFF2-40B4-BE49-F238E27FC236}">
                  <a16:creationId xmlns:a16="http://schemas.microsoft.com/office/drawing/2014/main" id="{6BC997A1-56E6-7052-9601-D94E41990A24}"/>
                </a:ext>
              </a:extLst>
            </p:cNvPr>
            <p:cNvSpPr txBox="1"/>
            <p:nvPr/>
          </p:nvSpPr>
          <p:spPr>
            <a:xfrm>
              <a:off x="3963715" y="1026098"/>
              <a:ext cx="705600" cy="369332"/>
            </a:xfrm>
            <a:prstGeom prst="rect">
              <a:avLst/>
            </a:prstGeom>
            <a:noFill/>
          </p:spPr>
          <p:txBody>
            <a:bodyPr wrap="square" rtlCol="0">
              <a:spAutoFit/>
            </a:bodyPr>
            <a:lstStyle/>
            <a:p>
              <a:r>
                <a:rPr lang="en-DE" dirty="0"/>
                <a:t>K. 1</a:t>
              </a:r>
            </a:p>
          </p:txBody>
        </p:sp>
        <p:sp>
          <p:nvSpPr>
            <p:cNvPr id="11" name="TextBox 10">
              <a:extLst>
                <a:ext uri="{FF2B5EF4-FFF2-40B4-BE49-F238E27FC236}">
                  <a16:creationId xmlns:a16="http://schemas.microsoft.com/office/drawing/2014/main" id="{2C4ACF58-0F80-FEBB-BF58-CE00FD706D51}"/>
                </a:ext>
              </a:extLst>
            </p:cNvPr>
            <p:cNvSpPr txBox="1"/>
            <p:nvPr/>
          </p:nvSpPr>
          <p:spPr>
            <a:xfrm rot="14429759">
              <a:off x="4653409" y="-74511"/>
              <a:ext cx="705600" cy="369332"/>
            </a:xfrm>
            <a:prstGeom prst="rect">
              <a:avLst/>
            </a:prstGeom>
            <a:noFill/>
          </p:spPr>
          <p:txBody>
            <a:bodyPr wrap="square" rtlCol="0">
              <a:spAutoFit/>
            </a:bodyPr>
            <a:lstStyle/>
            <a:p>
              <a:r>
                <a:rPr lang="en-DE" dirty="0"/>
                <a:t>K. 2</a:t>
              </a:r>
            </a:p>
          </p:txBody>
        </p:sp>
        <p:sp>
          <p:nvSpPr>
            <p:cNvPr id="12" name="TextBox 11">
              <a:extLst>
                <a:ext uri="{FF2B5EF4-FFF2-40B4-BE49-F238E27FC236}">
                  <a16:creationId xmlns:a16="http://schemas.microsoft.com/office/drawing/2014/main" id="{4BC3580E-49B5-ADAE-B9AF-D0A18739863A}"/>
                </a:ext>
              </a:extLst>
            </p:cNvPr>
            <p:cNvSpPr txBox="1"/>
            <p:nvPr/>
          </p:nvSpPr>
          <p:spPr>
            <a:xfrm rot="7225646">
              <a:off x="3313039" y="-62270"/>
              <a:ext cx="705600" cy="369332"/>
            </a:xfrm>
            <a:prstGeom prst="rect">
              <a:avLst/>
            </a:prstGeom>
            <a:noFill/>
          </p:spPr>
          <p:txBody>
            <a:bodyPr wrap="square" rtlCol="0">
              <a:spAutoFit/>
            </a:bodyPr>
            <a:lstStyle/>
            <a:p>
              <a:r>
                <a:rPr lang="en-DE" dirty="0"/>
                <a:t>K. 3</a:t>
              </a:r>
            </a:p>
          </p:txBody>
        </p:sp>
      </p:grpSp>
      <p:sp>
        <p:nvSpPr>
          <p:cNvPr id="8" name="Oval 7">
            <a:extLst>
              <a:ext uri="{FF2B5EF4-FFF2-40B4-BE49-F238E27FC236}">
                <a16:creationId xmlns:a16="http://schemas.microsoft.com/office/drawing/2014/main" id="{2B52D7EB-CC8B-F8F5-875D-9F1230D844F8}"/>
              </a:ext>
            </a:extLst>
          </p:cNvPr>
          <p:cNvSpPr/>
          <p:nvPr/>
        </p:nvSpPr>
        <p:spPr>
          <a:xfrm>
            <a:off x="4219200" y="147764"/>
            <a:ext cx="705600" cy="70481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9" name="Graphic 8" descr="Storytelling outline">
            <a:extLst>
              <a:ext uri="{FF2B5EF4-FFF2-40B4-BE49-F238E27FC236}">
                <a16:creationId xmlns:a16="http://schemas.microsoft.com/office/drawing/2014/main" id="{00033D94-1B31-BA79-DD50-D91558CCCF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5193" y="243364"/>
            <a:ext cx="513614" cy="513614"/>
          </a:xfrm>
          <a:prstGeom prst="rect">
            <a:avLst/>
          </a:prstGeom>
        </p:spPr>
      </p:pic>
      <p:sp>
        <p:nvSpPr>
          <p:cNvPr id="20" name="TextBox 19">
            <a:extLst>
              <a:ext uri="{FF2B5EF4-FFF2-40B4-BE49-F238E27FC236}">
                <a16:creationId xmlns:a16="http://schemas.microsoft.com/office/drawing/2014/main" id="{2B5F3CD9-8BDB-70C8-3904-9039B414793C}"/>
              </a:ext>
            </a:extLst>
          </p:cNvPr>
          <p:cNvSpPr txBox="1"/>
          <p:nvPr/>
        </p:nvSpPr>
        <p:spPr>
          <a:xfrm>
            <a:off x="879475" y="1815910"/>
            <a:ext cx="7385050" cy="584775"/>
          </a:xfrm>
          <a:prstGeom prst="rect">
            <a:avLst/>
          </a:prstGeom>
          <a:noFill/>
        </p:spPr>
        <p:txBody>
          <a:bodyPr wrap="square" rtlCol="0">
            <a:spAutoFit/>
          </a:bodyPr>
          <a:lstStyle/>
          <a:p>
            <a:pPr algn="ctr">
              <a:defRPr sz="1800"/>
            </a:pPr>
            <a:r>
              <a:rPr lang="de-DE" sz="3200" u="sng" dirty="0"/>
              <a:t>Gericht über </a:t>
            </a:r>
            <a:r>
              <a:rPr lang="en-DE" sz="3200" u="sng" dirty="0" err="1"/>
              <a:t>Nationen</a:t>
            </a:r>
            <a:endParaRPr lang="de-DE" sz="3200" u="sng" dirty="0"/>
          </a:p>
        </p:txBody>
      </p:sp>
      <p:sp>
        <p:nvSpPr>
          <p:cNvPr id="13" name="TextBox 12">
            <a:extLst>
              <a:ext uri="{FF2B5EF4-FFF2-40B4-BE49-F238E27FC236}">
                <a16:creationId xmlns:a16="http://schemas.microsoft.com/office/drawing/2014/main" id="{CA109349-70C6-D273-E7FA-237398BE0424}"/>
              </a:ext>
            </a:extLst>
          </p:cNvPr>
          <p:cNvSpPr txBox="1"/>
          <p:nvPr/>
        </p:nvSpPr>
        <p:spPr>
          <a:xfrm>
            <a:off x="1950016" y="2889404"/>
            <a:ext cx="5238750" cy="2554545"/>
          </a:xfrm>
          <a:prstGeom prst="rect">
            <a:avLst/>
          </a:prstGeom>
          <a:noFill/>
        </p:spPr>
        <p:txBody>
          <a:bodyPr wrap="square">
            <a:spAutoFit/>
          </a:bodyPr>
          <a:lstStyle/>
          <a:p>
            <a:r>
              <a:rPr lang="en-DE" sz="2000" b="0" i="0" dirty="0">
                <a:solidFill>
                  <a:srgbClr val="FFFFFF"/>
                </a:solidFill>
                <a:effectLst/>
              </a:rPr>
              <a:t>“</a:t>
            </a:r>
            <a:r>
              <a:rPr lang="de-DE" sz="2000" b="0" i="1" dirty="0">
                <a:solidFill>
                  <a:srgbClr val="FFFFFF"/>
                </a:solidFill>
                <a:effectLst/>
              </a:rPr>
              <a:t>Darum wartet auf mich«, spricht der HERR, »bis zu dem Tag, an dem ich als Ankläger auftreten werde. Denn mein Gericht besteht darin, Völker zu versammeln und Königreiche zusammenzubringen, um meine Wut und meinen brennenden Zorn über sie auszugießen. Dann wird die ganze Erde vom Feuer meines Eifers verschlungen werden.</a:t>
            </a:r>
            <a:r>
              <a:rPr lang="en-DE" sz="2000" b="0" i="0" dirty="0">
                <a:solidFill>
                  <a:srgbClr val="FFFFFF"/>
                </a:solidFill>
                <a:effectLst/>
              </a:rPr>
              <a:t>” Zef 3,8</a:t>
            </a:r>
            <a:endParaRPr lang="en-DE" sz="2000" dirty="0"/>
          </a:p>
        </p:txBody>
      </p:sp>
    </p:spTree>
    <p:extLst>
      <p:ext uri="{BB962C8B-B14F-4D97-AF65-F5344CB8AC3E}">
        <p14:creationId xmlns:p14="http://schemas.microsoft.com/office/powerpoint/2010/main" val="3400474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3FC7F-0843-1482-8A51-3673B15E87D4}"/>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51CE90D6-CC38-2BF8-84BC-4A13FE5B9FB0}"/>
              </a:ext>
            </a:extLst>
          </p:cNvPr>
          <p:cNvGrpSpPr/>
          <p:nvPr/>
        </p:nvGrpSpPr>
        <p:grpSpPr>
          <a:xfrm rot="14380525">
            <a:off x="3401546" y="-669827"/>
            <a:ext cx="2340908" cy="2339995"/>
            <a:chOff x="3146518" y="-669827"/>
            <a:chExt cx="2340908" cy="2339995"/>
          </a:xfrm>
        </p:grpSpPr>
        <p:grpSp>
          <p:nvGrpSpPr>
            <p:cNvPr id="4" name="Group 3">
              <a:extLst>
                <a:ext uri="{FF2B5EF4-FFF2-40B4-BE49-F238E27FC236}">
                  <a16:creationId xmlns:a16="http://schemas.microsoft.com/office/drawing/2014/main" id="{947B9DAD-62DF-B6FE-0D45-FD08FDB8FC80}"/>
                </a:ext>
              </a:extLst>
            </p:cNvPr>
            <p:cNvGrpSpPr/>
            <p:nvPr/>
          </p:nvGrpSpPr>
          <p:grpSpPr>
            <a:xfrm>
              <a:off x="3146518" y="-669827"/>
              <a:ext cx="2340908" cy="2339995"/>
              <a:chOff x="3146518" y="-783689"/>
              <a:chExt cx="2340908" cy="2339995"/>
            </a:xfrm>
          </p:grpSpPr>
          <p:sp>
            <p:nvSpPr>
              <p:cNvPr id="5" name="Freeform: Shape 4">
                <a:extLst>
                  <a:ext uri="{FF2B5EF4-FFF2-40B4-BE49-F238E27FC236}">
                    <a16:creationId xmlns:a16="http://schemas.microsoft.com/office/drawing/2014/main" id="{2C4A1566-6C3E-9C18-981E-B637A160D756}"/>
                  </a:ext>
                </a:extLst>
              </p:cNvPr>
              <p:cNvSpPr/>
              <p:nvPr/>
            </p:nvSpPr>
            <p:spPr>
              <a:xfrm>
                <a:off x="3147431" y="-783689"/>
                <a:ext cx="2339995" cy="2339995"/>
              </a:xfrm>
              <a:custGeom>
                <a:avLst/>
                <a:gdLst>
                  <a:gd name="connsiteX0" fmla="*/ 1169997 w 2339995"/>
                  <a:gd name="connsiteY0" fmla="*/ 0 h 2339995"/>
                  <a:gd name="connsiteX1" fmla="*/ 2183245 w 2339995"/>
                  <a:gd name="connsiteY1" fmla="*/ 584999 h 2339995"/>
                  <a:gd name="connsiteX2" fmla="*/ 2183245 w 2339995"/>
                  <a:gd name="connsiteY2" fmla="*/ 1754997 h 2339995"/>
                  <a:gd name="connsiteX3" fmla="*/ 1169998 w 2339995"/>
                  <a:gd name="connsiteY3" fmla="*/ 1169998 h 2339995"/>
                  <a:gd name="connsiteX4" fmla="*/ 1169997 w 2339995"/>
                  <a:gd name="connsiteY4" fmla="*/ 0 h 2339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95" h="2339995">
                    <a:moveTo>
                      <a:pt x="1169997" y="0"/>
                    </a:moveTo>
                    <a:cubicBezTo>
                      <a:pt x="1587997" y="0"/>
                      <a:pt x="1974245" y="223000"/>
                      <a:pt x="2183245" y="584999"/>
                    </a:cubicBezTo>
                    <a:cubicBezTo>
                      <a:pt x="2392245" y="946998"/>
                      <a:pt x="2392245" y="1392998"/>
                      <a:pt x="2183245" y="1754997"/>
                    </a:cubicBezTo>
                    <a:lnTo>
                      <a:pt x="1169998" y="1169998"/>
                    </a:lnTo>
                    <a:cubicBezTo>
                      <a:pt x="1169998" y="779999"/>
                      <a:pt x="1169997" y="389999"/>
                      <a:pt x="1169997" y="0"/>
                    </a:cubicBezTo>
                    <a:close/>
                  </a:path>
                </a:pathLst>
              </a:custGeom>
              <a:solidFill>
                <a:schemeClr val="accent5">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298904" tIns="458454" rIns="300504" bIns="1154883" numCol="1" spcCol="1270" anchor="ctr" anchorCtr="0">
                <a:noAutofit/>
              </a:bodyPr>
              <a:lstStyle/>
              <a:p>
                <a:pPr marL="0" lvl="0" indent="0" algn="ctr" defTabSz="933450">
                  <a:lnSpc>
                    <a:spcPct val="90000"/>
                  </a:lnSpc>
                  <a:spcBef>
                    <a:spcPct val="0"/>
                  </a:spcBef>
                  <a:spcAft>
                    <a:spcPct val="35000"/>
                  </a:spcAft>
                  <a:buNone/>
                </a:pPr>
                <a:endParaRPr lang="en-DE" sz="2100" kern="1200" dirty="0"/>
              </a:p>
            </p:txBody>
          </p:sp>
          <p:sp>
            <p:nvSpPr>
              <p:cNvPr id="6" name="Freeform: Shape 5">
                <a:extLst>
                  <a:ext uri="{FF2B5EF4-FFF2-40B4-BE49-F238E27FC236}">
                    <a16:creationId xmlns:a16="http://schemas.microsoft.com/office/drawing/2014/main" id="{CF30BE3D-79CB-3DFA-431E-D02B75ADC0C1}"/>
                  </a:ext>
                </a:extLst>
              </p:cNvPr>
              <p:cNvSpPr/>
              <p:nvPr/>
            </p:nvSpPr>
            <p:spPr>
              <a:xfrm>
                <a:off x="3146518" y="-783689"/>
                <a:ext cx="2339995" cy="2339995"/>
              </a:xfrm>
              <a:custGeom>
                <a:avLst/>
                <a:gdLst>
                  <a:gd name="connsiteX0" fmla="*/ 2183245 w 2339995"/>
                  <a:gd name="connsiteY0" fmla="*/ 1754996 h 2339995"/>
                  <a:gd name="connsiteX1" fmla="*/ 1169997 w 2339995"/>
                  <a:gd name="connsiteY1" fmla="*/ 2339995 h 2339995"/>
                  <a:gd name="connsiteX2" fmla="*/ 156749 w 2339995"/>
                  <a:gd name="connsiteY2" fmla="*/ 1754996 h 2339995"/>
                  <a:gd name="connsiteX3" fmla="*/ 1169998 w 2339995"/>
                  <a:gd name="connsiteY3" fmla="*/ 1169998 h 2339995"/>
                  <a:gd name="connsiteX4" fmla="*/ 2183245 w 2339995"/>
                  <a:gd name="connsiteY4" fmla="*/ 1754996 h 2339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95" h="2339995">
                    <a:moveTo>
                      <a:pt x="2183245" y="1754996"/>
                    </a:moveTo>
                    <a:cubicBezTo>
                      <a:pt x="1974245" y="2116995"/>
                      <a:pt x="1587997" y="2339995"/>
                      <a:pt x="1169997" y="2339995"/>
                    </a:cubicBezTo>
                    <a:cubicBezTo>
                      <a:pt x="751997" y="2339995"/>
                      <a:pt x="365749" y="2116995"/>
                      <a:pt x="156749" y="1754996"/>
                    </a:cubicBezTo>
                    <a:lnTo>
                      <a:pt x="1169998" y="1169998"/>
                    </a:lnTo>
                    <a:lnTo>
                      <a:pt x="2183245" y="1754996"/>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7543" tIns="1513255" rIns="677543" bIns="176116" numCol="1" spcCol="1270" anchor="ctr" anchorCtr="0">
                <a:noAutofit/>
              </a:bodyPr>
              <a:lstStyle/>
              <a:p>
                <a:pPr marL="0" lvl="0" indent="0" algn="ctr" defTabSz="1289050">
                  <a:lnSpc>
                    <a:spcPct val="90000"/>
                  </a:lnSpc>
                  <a:spcBef>
                    <a:spcPct val="0"/>
                  </a:spcBef>
                  <a:spcAft>
                    <a:spcPct val="35000"/>
                  </a:spcAft>
                  <a:buNone/>
                </a:pPr>
                <a:endParaRPr lang="en-DE" sz="2900" kern="1200" dirty="0"/>
              </a:p>
            </p:txBody>
          </p:sp>
          <p:sp>
            <p:nvSpPr>
              <p:cNvPr id="7" name="Freeform: Shape 6">
                <a:extLst>
                  <a:ext uri="{FF2B5EF4-FFF2-40B4-BE49-F238E27FC236}">
                    <a16:creationId xmlns:a16="http://schemas.microsoft.com/office/drawing/2014/main" id="{71B57C14-3D9B-2AD2-2C99-A812D2E21138}"/>
                  </a:ext>
                </a:extLst>
              </p:cNvPr>
              <p:cNvSpPr/>
              <p:nvPr/>
            </p:nvSpPr>
            <p:spPr>
              <a:xfrm>
                <a:off x="3146518" y="-783689"/>
                <a:ext cx="2339995" cy="2339995"/>
              </a:xfrm>
              <a:custGeom>
                <a:avLst/>
                <a:gdLst>
                  <a:gd name="connsiteX0" fmla="*/ 156750 w 2339995"/>
                  <a:gd name="connsiteY0" fmla="*/ 1754996 h 2339995"/>
                  <a:gd name="connsiteX1" fmla="*/ 156750 w 2339995"/>
                  <a:gd name="connsiteY1" fmla="*/ 584998 h 2339995"/>
                  <a:gd name="connsiteX2" fmla="*/ 1169998 w 2339995"/>
                  <a:gd name="connsiteY2" fmla="*/ -1 h 2339995"/>
                  <a:gd name="connsiteX3" fmla="*/ 1169998 w 2339995"/>
                  <a:gd name="connsiteY3" fmla="*/ 1169998 h 2339995"/>
                  <a:gd name="connsiteX4" fmla="*/ 156750 w 2339995"/>
                  <a:gd name="connsiteY4" fmla="*/ 1754996 h 2339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95" h="2339995">
                    <a:moveTo>
                      <a:pt x="156750" y="1754996"/>
                    </a:moveTo>
                    <a:cubicBezTo>
                      <a:pt x="-52250" y="1392997"/>
                      <a:pt x="-52250" y="946997"/>
                      <a:pt x="156750" y="584998"/>
                    </a:cubicBezTo>
                    <a:cubicBezTo>
                      <a:pt x="365750" y="222999"/>
                      <a:pt x="751998" y="-1"/>
                      <a:pt x="1169998" y="-1"/>
                    </a:cubicBezTo>
                    <a:lnTo>
                      <a:pt x="1169998" y="1169998"/>
                    </a:lnTo>
                    <a:lnTo>
                      <a:pt x="156750" y="1754996"/>
                    </a:lnTo>
                    <a:close/>
                  </a:path>
                </a:pathLst>
              </a:custGeom>
              <a:solidFill>
                <a:schemeClr val="accent1">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77384" tIns="486312" rIns="1322024" bIns="1127025" numCol="1" spcCol="1270" anchor="ctr" anchorCtr="0">
                <a:noAutofit/>
              </a:bodyPr>
              <a:lstStyle/>
              <a:p>
                <a:pPr marL="0" lvl="0" indent="0" algn="ctr" defTabSz="933450">
                  <a:lnSpc>
                    <a:spcPct val="90000"/>
                  </a:lnSpc>
                  <a:spcBef>
                    <a:spcPct val="0"/>
                  </a:spcBef>
                  <a:spcAft>
                    <a:spcPct val="35000"/>
                  </a:spcAft>
                  <a:buNone/>
                </a:pPr>
                <a:endParaRPr lang="en-DE" sz="2100" kern="1200" dirty="0"/>
              </a:p>
            </p:txBody>
          </p:sp>
        </p:grpSp>
        <p:sp>
          <p:nvSpPr>
            <p:cNvPr id="10" name="TextBox 9">
              <a:extLst>
                <a:ext uri="{FF2B5EF4-FFF2-40B4-BE49-F238E27FC236}">
                  <a16:creationId xmlns:a16="http://schemas.microsoft.com/office/drawing/2014/main" id="{2D10C5EE-CB4B-CF29-8242-1763ABAA9054}"/>
                </a:ext>
              </a:extLst>
            </p:cNvPr>
            <p:cNvSpPr txBox="1"/>
            <p:nvPr/>
          </p:nvSpPr>
          <p:spPr>
            <a:xfrm>
              <a:off x="3963715" y="1026098"/>
              <a:ext cx="705600" cy="369332"/>
            </a:xfrm>
            <a:prstGeom prst="rect">
              <a:avLst/>
            </a:prstGeom>
            <a:noFill/>
          </p:spPr>
          <p:txBody>
            <a:bodyPr wrap="square" rtlCol="0">
              <a:spAutoFit/>
            </a:bodyPr>
            <a:lstStyle/>
            <a:p>
              <a:r>
                <a:rPr lang="en-DE" dirty="0"/>
                <a:t>K. 1</a:t>
              </a:r>
            </a:p>
          </p:txBody>
        </p:sp>
        <p:sp>
          <p:nvSpPr>
            <p:cNvPr id="11" name="TextBox 10">
              <a:extLst>
                <a:ext uri="{FF2B5EF4-FFF2-40B4-BE49-F238E27FC236}">
                  <a16:creationId xmlns:a16="http://schemas.microsoft.com/office/drawing/2014/main" id="{1A1FD565-419E-DE89-8D0E-9B1265D18444}"/>
                </a:ext>
              </a:extLst>
            </p:cNvPr>
            <p:cNvSpPr txBox="1"/>
            <p:nvPr/>
          </p:nvSpPr>
          <p:spPr>
            <a:xfrm rot="14429759">
              <a:off x="4653409" y="-74511"/>
              <a:ext cx="705600" cy="369332"/>
            </a:xfrm>
            <a:prstGeom prst="rect">
              <a:avLst/>
            </a:prstGeom>
            <a:noFill/>
          </p:spPr>
          <p:txBody>
            <a:bodyPr wrap="square" rtlCol="0">
              <a:spAutoFit/>
            </a:bodyPr>
            <a:lstStyle/>
            <a:p>
              <a:r>
                <a:rPr lang="en-DE" dirty="0"/>
                <a:t>K. 2</a:t>
              </a:r>
            </a:p>
          </p:txBody>
        </p:sp>
        <p:sp>
          <p:nvSpPr>
            <p:cNvPr id="12" name="TextBox 11">
              <a:extLst>
                <a:ext uri="{FF2B5EF4-FFF2-40B4-BE49-F238E27FC236}">
                  <a16:creationId xmlns:a16="http://schemas.microsoft.com/office/drawing/2014/main" id="{9A0C70A4-56E3-DDEF-5A62-0FFA86729671}"/>
                </a:ext>
              </a:extLst>
            </p:cNvPr>
            <p:cNvSpPr txBox="1"/>
            <p:nvPr/>
          </p:nvSpPr>
          <p:spPr>
            <a:xfrm rot="7225646">
              <a:off x="3291470" y="-25395"/>
              <a:ext cx="705600" cy="369332"/>
            </a:xfrm>
            <a:prstGeom prst="rect">
              <a:avLst/>
            </a:prstGeom>
            <a:noFill/>
          </p:spPr>
          <p:txBody>
            <a:bodyPr wrap="square" rtlCol="0">
              <a:spAutoFit/>
            </a:bodyPr>
            <a:lstStyle/>
            <a:p>
              <a:r>
                <a:rPr lang="en-DE" dirty="0"/>
                <a:t>K. 3</a:t>
              </a:r>
            </a:p>
          </p:txBody>
        </p:sp>
      </p:grpSp>
      <p:sp>
        <p:nvSpPr>
          <p:cNvPr id="8" name="Oval 7">
            <a:extLst>
              <a:ext uri="{FF2B5EF4-FFF2-40B4-BE49-F238E27FC236}">
                <a16:creationId xmlns:a16="http://schemas.microsoft.com/office/drawing/2014/main" id="{B6836D08-74B9-1A6D-EA0D-DC85A71C6F44}"/>
              </a:ext>
            </a:extLst>
          </p:cNvPr>
          <p:cNvSpPr/>
          <p:nvPr/>
        </p:nvSpPr>
        <p:spPr>
          <a:xfrm>
            <a:off x="4219200" y="147763"/>
            <a:ext cx="705600" cy="70481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9" name="Graphic 8" descr="Storytelling outline">
            <a:extLst>
              <a:ext uri="{FF2B5EF4-FFF2-40B4-BE49-F238E27FC236}">
                <a16:creationId xmlns:a16="http://schemas.microsoft.com/office/drawing/2014/main" id="{10735600-84DC-D28E-D282-EAA24847BD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5193" y="243363"/>
            <a:ext cx="513614" cy="513614"/>
          </a:xfrm>
          <a:prstGeom prst="rect">
            <a:avLst/>
          </a:prstGeom>
        </p:spPr>
      </p:pic>
      <p:sp>
        <p:nvSpPr>
          <p:cNvPr id="20" name="TextBox 19">
            <a:extLst>
              <a:ext uri="{FF2B5EF4-FFF2-40B4-BE49-F238E27FC236}">
                <a16:creationId xmlns:a16="http://schemas.microsoft.com/office/drawing/2014/main" id="{545C3834-2A43-092F-01C0-CD92C5CBA364}"/>
              </a:ext>
            </a:extLst>
          </p:cNvPr>
          <p:cNvSpPr txBox="1"/>
          <p:nvPr/>
        </p:nvSpPr>
        <p:spPr>
          <a:xfrm>
            <a:off x="879475" y="1984340"/>
            <a:ext cx="7385050" cy="584775"/>
          </a:xfrm>
          <a:prstGeom prst="rect">
            <a:avLst/>
          </a:prstGeom>
          <a:noFill/>
        </p:spPr>
        <p:txBody>
          <a:bodyPr wrap="square" rtlCol="0">
            <a:spAutoFit/>
          </a:bodyPr>
          <a:lstStyle/>
          <a:p>
            <a:pPr algn="ctr">
              <a:defRPr sz="1800"/>
            </a:pPr>
            <a:r>
              <a:rPr lang="en-DE" sz="3200" u="sng" dirty="0"/>
              <a:t>Hoffnung für die </a:t>
            </a:r>
            <a:r>
              <a:rPr lang="en-DE" sz="3200" u="sng" dirty="0" err="1"/>
              <a:t>Nationen</a:t>
            </a:r>
            <a:endParaRPr lang="de-DE" sz="3200" u="sng" dirty="0"/>
          </a:p>
        </p:txBody>
      </p:sp>
      <p:sp>
        <p:nvSpPr>
          <p:cNvPr id="14" name="TextBox 13">
            <a:extLst>
              <a:ext uri="{FF2B5EF4-FFF2-40B4-BE49-F238E27FC236}">
                <a16:creationId xmlns:a16="http://schemas.microsoft.com/office/drawing/2014/main" id="{FA56D7EC-9D2D-61D5-9094-7512BAC2A127}"/>
              </a:ext>
            </a:extLst>
          </p:cNvPr>
          <p:cNvSpPr txBox="1"/>
          <p:nvPr/>
        </p:nvSpPr>
        <p:spPr>
          <a:xfrm>
            <a:off x="1812471" y="3012621"/>
            <a:ext cx="5739493" cy="1200329"/>
          </a:xfrm>
          <a:prstGeom prst="rect">
            <a:avLst/>
          </a:prstGeom>
          <a:noFill/>
        </p:spPr>
        <p:txBody>
          <a:bodyPr wrap="square" rtlCol="0">
            <a:spAutoFit/>
          </a:bodyPr>
          <a:lstStyle/>
          <a:p>
            <a:pPr marL="285750" indent="-285750">
              <a:buFont typeface="Arial" panose="020B0604020202020204" pitchFamily="34" charset="0"/>
              <a:buChar char="•"/>
            </a:pPr>
            <a:r>
              <a:rPr lang="en-DE" dirty="0"/>
              <a:t>Gott </a:t>
            </a:r>
            <a:r>
              <a:rPr lang="en-DE" dirty="0" err="1"/>
              <a:t>sagt</a:t>
            </a:r>
            <a:r>
              <a:rPr lang="en-DE" dirty="0"/>
              <a:t> er </a:t>
            </a:r>
            <a:r>
              <a:rPr lang="en-DE" dirty="0" err="1"/>
              <a:t>wird</a:t>
            </a:r>
            <a:r>
              <a:rPr lang="en-DE" dirty="0"/>
              <a:t> die </a:t>
            </a:r>
            <a:r>
              <a:rPr lang="en-DE" dirty="0" err="1"/>
              <a:t>Nationen</a:t>
            </a:r>
            <a:r>
              <a:rPr lang="en-DE" dirty="0"/>
              <a:t> </a:t>
            </a:r>
            <a:r>
              <a:rPr lang="en-DE" dirty="0" err="1"/>
              <a:t>heilen</a:t>
            </a:r>
            <a:r>
              <a:rPr lang="en-DE" dirty="0"/>
              <a:t> und in </a:t>
            </a:r>
            <a:r>
              <a:rPr lang="en-DE" dirty="0" err="1"/>
              <a:t>eine</a:t>
            </a:r>
            <a:r>
              <a:rPr lang="en-DE" dirty="0"/>
              <a:t> </a:t>
            </a:r>
            <a:r>
              <a:rPr lang="en-DE" dirty="0" err="1"/>
              <a:t>Veriente</a:t>
            </a:r>
            <a:r>
              <a:rPr lang="en-DE" dirty="0"/>
              <a:t> </a:t>
            </a:r>
            <a:r>
              <a:rPr lang="en-DE" dirty="0" err="1"/>
              <a:t>Familie</a:t>
            </a:r>
            <a:r>
              <a:rPr lang="en-DE" dirty="0"/>
              <a:t> </a:t>
            </a:r>
            <a:r>
              <a:rPr lang="en-DE" dirty="0" err="1"/>
              <a:t>verwandeln</a:t>
            </a:r>
            <a:r>
              <a:rPr lang="en-DE" dirty="0"/>
              <a:t> </a:t>
            </a:r>
            <a:r>
              <a:rPr lang="en-DE" dirty="0" err="1"/>
              <a:t>wird</a:t>
            </a:r>
            <a:endParaRPr lang="en-DE" dirty="0"/>
          </a:p>
          <a:p>
            <a:pPr marL="285750" indent="-285750">
              <a:buFont typeface="Arial" panose="020B0604020202020204" pitchFamily="34" charset="0"/>
              <a:buChar char="•"/>
            </a:pPr>
            <a:r>
              <a:rPr lang="en-DE" dirty="0" err="1"/>
              <a:t>Nachdem</a:t>
            </a:r>
            <a:r>
              <a:rPr lang="en-DE" dirty="0"/>
              <a:t> er die </a:t>
            </a:r>
            <a:r>
              <a:rPr lang="en-DE" dirty="0" err="1"/>
              <a:t>Nationen</a:t>
            </a:r>
            <a:r>
              <a:rPr lang="en-DE" dirty="0"/>
              <a:t> </a:t>
            </a:r>
            <a:r>
              <a:rPr lang="en-DE" dirty="0" err="1"/>
              <a:t>reinigt</a:t>
            </a:r>
            <a:r>
              <a:rPr lang="en-DE" dirty="0"/>
              <a:t>, </a:t>
            </a:r>
            <a:r>
              <a:rPr lang="en-DE" dirty="0" err="1"/>
              <a:t>wenden</a:t>
            </a:r>
            <a:r>
              <a:rPr lang="en-DE" dirty="0"/>
              <a:t> </a:t>
            </a:r>
            <a:r>
              <a:rPr lang="en-DE" dirty="0" err="1"/>
              <a:t>sie</a:t>
            </a:r>
            <a:r>
              <a:rPr lang="en-DE" dirty="0"/>
              <a:t> </a:t>
            </a:r>
            <a:r>
              <a:rPr lang="en-DE" dirty="0" err="1"/>
              <a:t>vom</a:t>
            </a:r>
            <a:r>
              <a:rPr lang="en-DE" dirty="0"/>
              <a:t> </a:t>
            </a:r>
            <a:r>
              <a:rPr lang="en-DE" dirty="0" err="1"/>
              <a:t>Bösen</a:t>
            </a:r>
            <a:r>
              <a:rPr lang="en-DE" dirty="0"/>
              <a:t> ab</a:t>
            </a:r>
          </a:p>
        </p:txBody>
      </p:sp>
      <p:sp>
        <p:nvSpPr>
          <p:cNvPr id="15" name="TextBox 14">
            <a:extLst>
              <a:ext uri="{FF2B5EF4-FFF2-40B4-BE49-F238E27FC236}">
                <a16:creationId xmlns:a16="http://schemas.microsoft.com/office/drawing/2014/main" id="{B8E51F37-9DF9-E376-2F21-120248B7E623}"/>
              </a:ext>
            </a:extLst>
          </p:cNvPr>
          <p:cNvSpPr txBox="1"/>
          <p:nvPr/>
        </p:nvSpPr>
        <p:spPr>
          <a:xfrm>
            <a:off x="2110467" y="4597259"/>
            <a:ext cx="5143500" cy="923330"/>
          </a:xfrm>
          <a:prstGeom prst="rect">
            <a:avLst/>
          </a:prstGeom>
          <a:noFill/>
        </p:spPr>
        <p:txBody>
          <a:bodyPr wrap="square" rtlCol="0">
            <a:spAutoFit/>
          </a:bodyPr>
          <a:lstStyle/>
          <a:p>
            <a:r>
              <a:rPr lang="en-DE" dirty="0"/>
              <a:t>“</a:t>
            </a:r>
            <a:r>
              <a:rPr lang="de-DE" b="0" i="1" dirty="0">
                <a:effectLst/>
              </a:rPr>
              <a:t>Dann werde ich die Lippen der Völker verwandeln in reine Lippen, damit alle den Namen des Herrn anrufen und ihm einmütig dienen.</a:t>
            </a:r>
            <a:r>
              <a:rPr lang="en-DE" b="0" dirty="0">
                <a:effectLst/>
              </a:rPr>
              <a:t>”</a:t>
            </a:r>
            <a:endParaRPr lang="en-DE" dirty="0"/>
          </a:p>
        </p:txBody>
      </p:sp>
    </p:spTree>
    <p:extLst>
      <p:ext uri="{BB962C8B-B14F-4D97-AF65-F5344CB8AC3E}">
        <p14:creationId xmlns:p14="http://schemas.microsoft.com/office/powerpoint/2010/main" val="2677204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B4084E11-B236-DEF3-D87A-23FF37431F62}"/>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106D0FC3-93BF-830E-0E40-1EBEE2CD595C}"/>
              </a:ext>
            </a:extLst>
          </p:cNvPr>
          <p:cNvSpPr txBox="1"/>
          <p:nvPr/>
        </p:nvSpPr>
        <p:spPr>
          <a:xfrm>
            <a:off x="685347" y="609600"/>
            <a:ext cx="3876039" cy="1117600"/>
          </a:xfrm>
          <a:prstGeom prst="rect">
            <a:avLst/>
          </a:prstGeom>
        </p:spPr>
        <p:txBody>
          <a:bodyPr vert="horz" lIns="91440" tIns="45720" rIns="91440" bIns="45720" rtlCol="0" anchor="ctr">
            <a:normAutofit/>
          </a:bodyPr>
          <a:lstStyle/>
          <a:p>
            <a:pPr algn="ctr">
              <a:spcBef>
                <a:spcPct val="0"/>
              </a:spcBef>
              <a:spcAft>
                <a:spcPts val="600"/>
              </a:spcAft>
              <a:defRPr sz="1800"/>
            </a:pPr>
            <a:r>
              <a:rPr lang="en-US" sz="4000" u="sng"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mj-lt"/>
                <a:ea typeface="+mj-ea"/>
              </a:rPr>
              <a:t>Schluss</a:t>
            </a:r>
            <a:endParaRPr lang="en-US" sz="4000" u="sng"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ea typeface="+mj-ea"/>
            </a:endParaRPr>
          </a:p>
        </p:txBody>
      </p:sp>
      <p:sp>
        <p:nvSpPr>
          <p:cNvPr id="14" name="TextBox 13">
            <a:extLst>
              <a:ext uri="{FF2B5EF4-FFF2-40B4-BE49-F238E27FC236}">
                <a16:creationId xmlns:a16="http://schemas.microsoft.com/office/drawing/2014/main" id="{D96C5A6D-C580-990C-E928-395F8DF281A0}"/>
              </a:ext>
            </a:extLst>
          </p:cNvPr>
          <p:cNvSpPr txBox="1"/>
          <p:nvPr/>
        </p:nvSpPr>
        <p:spPr>
          <a:xfrm>
            <a:off x="685347" y="1828800"/>
            <a:ext cx="3876039" cy="3962400"/>
          </a:xfrm>
          <a:prstGeom prst="rect">
            <a:avLst/>
          </a:prstGeom>
        </p:spPr>
        <p:txBody>
          <a:bodyPr vert="horz" lIns="91440" tIns="45720" rIns="91440" bIns="45720" rtlCol="0" anchor="t">
            <a:normAutofit/>
          </a:bodyPr>
          <a:lstStyle/>
          <a:p>
            <a:pPr marL="285750" indent="-285750">
              <a:spcBef>
                <a:spcPct val="20000"/>
              </a:spcBef>
              <a:spcAft>
                <a:spcPts val="600"/>
              </a:spcAft>
              <a:buClr>
                <a:schemeClr val="tx2"/>
              </a:buClr>
              <a:buSzPct val="70000"/>
              <a:buFont typeface="Wingdings 2" charset="2"/>
              <a:buChar char="•"/>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Die Stadt </a:t>
            </a: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rPr>
              <a:t>wird</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 </a:t>
            </a: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rPr>
              <a:t>im</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 Zentrum der </a:t>
            </a: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rPr>
              <a:t>Nationen</a:t>
            </a:r>
            <a:endParaRPr lang="en-US" dirty="0">
              <a:ln>
                <a:solidFill>
                  <a:schemeClr val="bg1">
                    <a:lumMod val="75000"/>
                    <a:lumOff val="25000"/>
                    <a:alpha val="10000"/>
                  </a:schemeClr>
                </a:solidFill>
              </a:ln>
              <a:effectLst>
                <a:outerShdw blurRad="9525" dist="25400" dir="14640000" algn="tl" rotWithShape="0">
                  <a:schemeClr val="bg1">
                    <a:alpha val="30000"/>
                  </a:schemeClr>
                </a:outerShdw>
              </a:effectLst>
            </a:endParaRPr>
          </a:p>
          <a:p>
            <a:pPr marL="285750" indent="-285750">
              <a:spcBef>
                <a:spcPct val="20000"/>
              </a:spcBef>
              <a:spcAft>
                <a:spcPts val="600"/>
              </a:spcAft>
              <a:buClr>
                <a:schemeClr val="tx2"/>
              </a:buClr>
              <a:buSzPct val="70000"/>
              <a:buFont typeface="Wingdings 2" charset="2"/>
              <a:buChar char="•"/>
            </a:pP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rPr>
              <a:t>Gottes</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 </a:t>
            </a: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rPr>
              <a:t>Gegenwart</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 </a:t>
            </a: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rPr>
              <a:t>ist</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 in der </a:t>
            </a: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rPr>
              <a:t>wiederhergestellten</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 Stadt</a:t>
            </a:r>
          </a:p>
          <a:p>
            <a:pPr marL="285750" indent="-285750">
              <a:spcBef>
                <a:spcPct val="20000"/>
              </a:spcBef>
              <a:spcAft>
                <a:spcPts val="600"/>
              </a:spcAft>
              <a:buClr>
                <a:schemeClr val="tx2"/>
              </a:buClr>
              <a:buSzPct val="70000"/>
              <a:buFont typeface="Wingdings 2" charset="2"/>
              <a:buChar char="•"/>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Der </a:t>
            </a: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rPr>
              <a:t>treue</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 </a:t>
            </a: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rPr>
              <a:t>Überrest</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 von Menschen </a:t>
            </a: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rPr>
              <a:t>sind</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 </a:t>
            </a: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rPr>
              <a:t>aufgerrufen</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 </a:t>
            </a: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rPr>
              <a:t>zu</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 </a:t>
            </a: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rPr>
              <a:t>singen</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 und </a:t>
            </a: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rPr>
              <a:t>sich</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 </a:t>
            </a: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rPr>
              <a:t>zu</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 </a:t>
            </a: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rPr>
              <a:t>freuen</a:t>
            </a:r>
            <a:endParaRPr lang="en-US" dirty="0">
              <a:ln>
                <a:solidFill>
                  <a:schemeClr val="bg1">
                    <a:lumMod val="75000"/>
                    <a:lumOff val="25000"/>
                    <a:alpha val="10000"/>
                  </a:schemeClr>
                </a:solidFill>
              </a:ln>
              <a:effectLst>
                <a:outerShdw blurRad="9525" dist="25400" dir="14640000" algn="tl" rotWithShape="0">
                  <a:schemeClr val="bg1">
                    <a:alpha val="30000"/>
                  </a:schemeClr>
                </a:outerShdw>
              </a:effectLst>
            </a:endParaRPr>
          </a:p>
        </p:txBody>
      </p:sp>
      <p:pic>
        <p:nvPicPr>
          <p:cNvPr id="26" name="Picture 25">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940021" y="1"/>
            <a:ext cx="4203979" cy="6858000"/>
          </a:xfrm>
          <a:prstGeom prst="rect">
            <a:avLst/>
          </a:prstGeom>
        </p:spPr>
      </p:pic>
      <p:pic>
        <p:nvPicPr>
          <p:cNvPr id="3" name="Graphic 2" descr="City with solid fill">
            <a:extLst>
              <a:ext uri="{FF2B5EF4-FFF2-40B4-BE49-F238E27FC236}">
                <a16:creationId xmlns:a16="http://schemas.microsoft.com/office/drawing/2014/main" id="{2E5CC903-69B2-0D7E-AA63-F1838D5AB6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64835" y="3458891"/>
            <a:ext cx="2719698" cy="2719698"/>
          </a:xfrm>
          <a:prstGeom prst="rect">
            <a:avLst/>
          </a:prstGeom>
        </p:spPr>
      </p:pic>
      <p:grpSp>
        <p:nvGrpSpPr>
          <p:cNvPr id="21" name="Group 20">
            <a:extLst>
              <a:ext uri="{FF2B5EF4-FFF2-40B4-BE49-F238E27FC236}">
                <a16:creationId xmlns:a16="http://schemas.microsoft.com/office/drawing/2014/main" id="{214F0CC1-5419-C59B-AF06-A8AA4CBB7663}"/>
              </a:ext>
            </a:extLst>
          </p:cNvPr>
          <p:cNvGrpSpPr/>
          <p:nvPr/>
        </p:nvGrpSpPr>
        <p:grpSpPr>
          <a:xfrm>
            <a:off x="5965361" y="816151"/>
            <a:ext cx="2116635" cy="2115810"/>
            <a:chOff x="3146518" y="-669827"/>
            <a:chExt cx="2340908" cy="2339995"/>
          </a:xfrm>
        </p:grpSpPr>
        <p:grpSp>
          <p:nvGrpSpPr>
            <p:cNvPr id="4" name="Group 3">
              <a:extLst>
                <a:ext uri="{FF2B5EF4-FFF2-40B4-BE49-F238E27FC236}">
                  <a16:creationId xmlns:a16="http://schemas.microsoft.com/office/drawing/2014/main" id="{0B163EAB-5800-8BCD-0DC8-0C9DFD18442B}"/>
                </a:ext>
              </a:extLst>
            </p:cNvPr>
            <p:cNvGrpSpPr/>
            <p:nvPr/>
          </p:nvGrpSpPr>
          <p:grpSpPr>
            <a:xfrm>
              <a:off x="3146518" y="-669827"/>
              <a:ext cx="2340908" cy="2339995"/>
              <a:chOff x="3146518" y="-783689"/>
              <a:chExt cx="2340908" cy="2339995"/>
            </a:xfrm>
          </p:grpSpPr>
          <p:sp>
            <p:nvSpPr>
              <p:cNvPr id="5" name="Freeform: Shape 4">
                <a:extLst>
                  <a:ext uri="{FF2B5EF4-FFF2-40B4-BE49-F238E27FC236}">
                    <a16:creationId xmlns:a16="http://schemas.microsoft.com/office/drawing/2014/main" id="{9F55DE3E-28BC-B9AD-982A-E7F165BDF33A}"/>
                  </a:ext>
                </a:extLst>
              </p:cNvPr>
              <p:cNvSpPr/>
              <p:nvPr/>
            </p:nvSpPr>
            <p:spPr>
              <a:xfrm>
                <a:off x="3147431" y="-783689"/>
                <a:ext cx="2339995" cy="2339995"/>
              </a:xfrm>
              <a:custGeom>
                <a:avLst/>
                <a:gdLst>
                  <a:gd name="connsiteX0" fmla="*/ 1169997 w 2339995"/>
                  <a:gd name="connsiteY0" fmla="*/ 0 h 2339995"/>
                  <a:gd name="connsiteX1" fmla="*/ 2183245 w 2339995"/>
                  <a:gd name="connsiteY1" fmla="*/ 584999 h 2339995"/>
                  <a:gd name="connsiteX2" fmla="*/ 2183245 w 2339995"/>
                  <a:gd name="connsiteY2" fmla="*/ 1754997 h 2339995"/>
                  <a:gd name="connsiteX3" fmla="*/ 1169998 w 2339995"/>
                  <a:gd name="connsiteY3" fmla="*/ 1169998 h 2339995"/>
                  <a:gd name="connsiteX4" fmla="*/ 1169997 w 2339995"/>
                  <a:gd name="connsiteY4" fmla="*/ 0 h 2339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95" h="2339995">
                    <a:moveTo>
                      <a:pt x="1169997" y="0"/>
                    </a:moveTo>
                    <a:cubicBezTo>
                      <a:pt x="1587997" y="0"/>
                      <a:pt x="1974245" y="223000"/>
                      <a:pt x="2183245" y="584999"/>
                    </a:cubicBezTo>
                    <a:cubicBezTo>
                      <a:pt x="2392245" y="946998"/>
                      <a:pt x="2392245" y="1392998"/>
                      <a:pt x="2183245" y="1754997"/>
                    </a:cubicBezTo>
                    <a:lnTo>
                      <a:pt x="1169998" y="1169998"/>
                    </a:lnTo>
                    <a:cubicBezTo>
                      <a:pt x="1169998" y="779999"/>
                      <a:pt x="1169997" y="389999"/>
                      <a:pt x="1169997" y="0"/>
                    </a:cubicBezTo>
                    <a:close/>
                  </a:path>
                </a:pathLst>
              </a:custGeom>
              <a:solidFill>
                <a:schemeClr val="accent5">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298904" tIns="458454" rIns="300504" bIns="1154883" numCol="1" spcCol="1270" anchor="ctr" anchorCtr="0">
                <a:noAutofit/>
              </a:bodyPr>
              <a:lstStyle/>
              <a:p>
                <a:pPr marL="0" lvl="0" indent="0" algn="ctr" defTabSz="933450">
                  <a:lnSpc>
                    <a:spcPct val="90000"/>
                  </a:lnSpc>
                  <a:spcBef>
                    <a:spcPct val="0"/>
                  </a:spcBef>
                  <a:spcAft>
                    <a:spcPct val="35000"/>
                  </a:spcAft>
                  <a:buNone/>
                </a:pPr>
                <a:endParaRPr lang="en-DE" sz="2100" kern="1200"/>
              </a:p>
            </p:txBody>
          </p:sp>
          <p:sp>
            <p:nvSpPr>
              <p:cNvPr id="6" name="Freeform: Shape 5">
                <a:extLst>
                  <a:ext uri="{FF2B5EF4-FFF2-40B4-BE49-F238E27FC236}">
                    <a16:creationId xmlns:a16="http://schemas.microsoft.com/office/drawing/2014/main" id="{276E8B7D-E5A8-003C-59D8-DBD19A84F611}"/>
                  </a:ext>
                </a:extLst>
              </p:cNvPr>
              <p:cNvSpPr/>
              <p:nvPr/>
            </p:nvSpPr>
            <p:spPr>
              <a:xfrm>
                <a:off x="3146519" y="-783689"/>
                <a:ext cx="2339994" cy="2339995"/>
              </a:xfrm>
              <a:custGeom>
                <a:avLst/>
                <a:gdLst>
                  <a:gd name="connsiteX0" fmla="*/ 2183245 w 2339995"/>
                  <a:gd name="connsiteY0" fmla="*/ 1754996 h 2339995"/>
                  <a:gd name="connsiteX1" fmla="*/ 1169997 w 2339995"/>
                  <a:gd name="connsiteY1" fmla="*/ 2339995 h 2339995"/>
                  <a:gd name="connsiteX2" fmla="*/ 156749 w 2339995"/>
                  <a:gd name="connsiteY2" fmla="*/ 1754996 h 2339995"/>
                  <a:gd name="connsiteX3" fmla="*/ 1169998 w 2339995"/>
                  <a:gd name="connsiteY3" fmla="*/ 1169998 h 2339995"/>
                  <a:gd name="connsiteX4" fmla="*/ 2183245 w 2339995"/>
                  <a:gd name="connsiteY4" fmla="*/ 1754996 h 2339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95" h="2339995">
                    <a:moveTo>
                      <a:pt x="2183245" y="1754996"/>
                    </a:moveTo>
                    <a:cubicBezTo>
                      <a:pt x="1974245" y="2116995"/>
                      <a:pt x="1587997" y="2339995"/>
                      <a:pt x="1169997" y="2339995"/>
                    </a:cubicBezTo>
                    <a:cubicBezTo>
                      <a:pt x="751997" y="2339995"/>
                      <a:pt x="365749" y="2116995"/>
                      <a:pt x="156749" y="1754996"/>
                    </a:cubicBezTo>
                    <a:lnTo>
                      <a:pt x="1169998" y="1169998"/>
                    </a:lnTo>
                    <a:lnTo>
                      <a:pt x="2183245" y="1754996"/>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7543" tIns="1513255" rIns="677543" bIns="176116" numCol="1" spcCol="1270" anchor="ctr" anchorCtr="0">
                <a:noAutofit/>
              </a:bodyPr>
              <a:lstStyle/>
              <a:p>
                <a:pPr marL="0" lvl="0" indent="0" algn="ctr" defTabSz="1289050">
                  <a:lnSpc>
                    <a:spcPct val="90000"/>
                  </a:lnSpc>
                  <a:spcBef>
                    <a:spcPct val="0"/>
                  </a:spcBef>
                  <a:spcAft>
                    <a:spcPct val="35000"/>
                  </a:spcAft>
                  <a:buNone/>
                </a:pPr>
                <a:endParaRPr lang="en-DE" sz="2900" kern="1200"/>
              </a:p>
            </p:txBody>
          </p:sp>
          <p:sp>
            <p:nvSpPr>
              <p:cNvPr id="7" name="Freeform: Shape 6">
                <a:extLst>
                  <a:ext uri="{FF2B5EF4-FFF2-40B4-BE49-F238E27FC236}">
                    <a16:creationId xmlns:a16="http://schemas.microsoft.com/office/drawing/2014/main" id="{632BCBD4-E6C4-1FD9-6437-7F2E073FEDB0}"/>
                  </a:ext>
                </a:extLst>
              </p:cNvPr>
              <p:cNvSpPr/>
              <p:nvPr/>
            </p:nvSpPr>
            <p:spPr>
              <a:xfrm>
                <a:off x="3146518" y="-783689"/>
                <a:ext cx="2339995" cy="2339995"/>
              </a:xfrm>
              <a:custGeom>
                <a:avLst/>
                <a:gdLst>
                  <a:gd name="connsiteX0" fmla="*/ 156750 w 2339995"/>
                  <a:gd name="connsiteY0" fmla="*/ 1754996 h 2339995"/>
                  <a:gd name="connsiteX1" fmla="*/ 156750 w 2339995"/>
                  <a:gd name="connsiteY1" fmla="*/ 584998 h 2339995"/>
                  <a:gd name="connsiteX2" fmla="*/ 1169998 w 2339995"/>
                  <a:gd name="connsiteY2" fmla="*/ -1 h 2339995"/>
                  <a:gd name="connsiteX3" fmla="*/ 1169998 w 2339995"/>
                  <a:gd name="connsiteY3" fmla="*/ 1169998 h 2339995"/>
                  <a:gd name="connsiteX4" fmla="*/ 156750 w 2339995"/>
                  <a:gd name="connsiteY4" fmla="*/ 1754996 h 2339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95" h="2339995">
                    <a:moveTo>
                      <a:pt x="156750" y="1754996"/>
                    </a:moveTo>
                    <a:cubicBezTo>
                      <a:pt x="-52250" y="1392997"/>
                      <a:pt x="-52250" y="946997"/>
                      <a:pt x="156750" y="584998"/>
                    </a:cubicBezTo>
                    <a:cubicBezTo>
                      <a:pt x="365750" y="222999"/>
                      <a:pt x="751998" y="-1"/>
                      <a:pt x="1169998" y="-1"/>
                    </a:cubicBezTo>
                    <a:lnTo>
                      <a:pt x="1169998" y="1169998"/>
                    </a:lnTo>
                    <a:lnTo>
                      <a:pt x="156750" y="1754996"/>
                    </a:lnTo>
                    <a:close/>
                  </a:path>
                </a:pathLst>
              </a:custGeom>
              <a:solidFill>
                <a:schemeClr val="accent1">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77384" tIns="486312" rIns="1322024" bIns="1127025" numCol="1" spcCol="1270" anchor="ctr" anchorCtr="0">
                <a:noAutofit/>
              </a:bodyPr>
              <a:lstStyle/>
              <a:p>
                <a:pPr marL="0" lvl="0" indent="0" algn="ctr" defTabSz="933450">
                  <a:lnSpc>
                    <a:spcPct val="90000"/>
                  </a:lnSpc>
                  <a:spcBef>
                    <a:spcPct val="0"/>
                  </a:spcBef>
                  <a:spcAft>
                    <a:spcPct val="35000"/>
                  </a:spcAft>
                  <a:buNone/>
                </a:pPr>
                <a:endParaRPr lang="en-DE" sz="2100" kern="1200"/>
              </a:p>
            </p:txBody>
          </p:sp>
        </p:grpSp>
        <p:sp>
          <p:nvSpPr>
            <p:cNvPr id="10" name="TextBox 9">
              <a:extLst>
                <a:ext uri="{FF2B5EF4-FFF2-40B4-BE49-F238E27FC236}">
                  <a16:creationId xmlns:a16="http://schemas.microsoft.com/office/drawing/2014/main" id="{3141780B-E7B8-88B2-D022-40A7ABFAABC0}"/>
                </a:ext>
              </a:extLst>
            </p:cNvPr>
            <p:cNvSpPr txBox="1"/>
            <p:nvPr/>
          </p:nvSpPr>
          <p:spPr>
            <a:xfrm>
              <a:off x="3963715" y="1026098"/>
              <a:ext cx="705600" cy="369332"/>
            </a:xfrm>
            <a:prstGeom prst="rect">
              <a:avLst/>
            </a:prstGeom>
            <a:noFill/>
          </p:spPr>
          <p:txBody>
            <a:bodyPr wrap="square" rtlCol="0">
              <a:spAutoFit/>
            </a:bodyPr>
            <a:lstStyle/>
            <a:p>
              <a:pPr defTabSz="489204">
                <a:spcAft>
                  <a:spcPts val="600"/>
                </a:spcAft>
              </a:pPr>
              <a:r>
                <a:rPr lang="en-DE" sz="1926" kern="1200" dirty="0">
                  <a:solidFill>
                    <a:schemeClr val="tx1"/>
                  </a:solidFill>
                  <a:latin typeface="+mn-lt"/>
                  <a:ea typeface="+mn-ea"/>
                  <a:cs typeface="+mn-cs"/>
                </a:rPr>
                <a:t>K. 1</a:t>
              </a:r>
              <a:endParaRPr lang="en-DE" dirty="0"/>
            </a:p>
          </p:txBody>
        </p:sp>
        <p:sp>
          <p:nvSpPr>
            <p:cNvPr id="11" name="TextBox 10">
              <a:extLst>
                <a:ext uri="{FF2B5EF4-FFF2-40B4-BE49-F238E27FC236}">
                  <a16:creationId xmlns:a16="http://schemas.microsoft.com/office/drawing/2014/main" id="{F4770118-F7FD-82FA-BEBA-EBC456D27D6B}"/>
                </a:ext>
              </a:extLst>
            </p:cNvPr>
            <p:cNvSpPr txBox="1"/>
            <p:nvPr/>
          </p:nvSpPr>
          <p:spPr>
            <a:xfrm rot="14429759">
              <a:off x="4653409" y="-74511"/>
              <a:ext cx="705600" cy="369332"/>
            </a:xfrm>
            <a:prstGeom prst="rect">
              <a:avLst/>
            </a:prstGeom>
            <a:noFill/>
          </p:spPr>
          <p:txBody>
            <a:bodyPr wrap="square" rtlCol="0">
              <a:spAutoFit/>
            </a:bodyPr>
            <a:lstStyle/>
            <a:p>
              <a:pPr defTabSz="489204">
                <a:spcAft>
                  <a:spcPts val="600"/>
                </a:spcAft>
              </a:pPr>
              <a:r>
                <a:rPr lang="en-DE" sz="1926" kern="1200">
                  <a:solidFill>
                    <a:schemeClr val="tx1"/>
                  </a:solidFill>
                  <a:latin typeface="+mn-lt"/>
                  <a:ea typeface="+mn-ea"/>
                  <a:cs typeface="+mn-cs"/>
                </a:rPr>
                <a:t>K. 2</a:t>
              </a:r>
              <a:endParaRPr lang="en-DE"/>
            </a:p>
          </p:txBody>
        </p:sp>
        <p:sp>
          <p:nvSpPr>
            <p:cNvPr id="12" name="TextBox 11">
              <a:extLst>
                <a:ext uri="{FF2B5EF4-FFF2-40B4-BE49-F238E27FC236}">
                  <a16:creationId xmlns:a16="http://schemas.microsoft.com/office/drawing/2014/main" id="{A567A53F-DCA2-F476-59E8-D474EE73DD02}"/>
                </a:ext>
              </a:extLst>
            </p:cNvPr>
            <p:cNvSpPr txBox="1"/>
            <p:nvPr/>
          </p:nvSpPr>
          <p:spPr>
            <a:xfrm rot="7225646">
              <a:off x="3291470" y="-25395"/>
              <a:ext cx="705600" cy="369332"/>
            </a:xfrm>
            <a:prstGeom prst="rect">
              <a:avLst/>
            </a:prstGeom>
            <a:noFill/>
          </p:spPr>
          <p:txBody>
            <a:bodyPr wrap="square" rtlCol="0">
              <a:spAutoFit/>
            </a:bodyPr>
            <a:lstStyle/>
            <a:p>
              <a:pPr defTabSz="489204">
                <a:spcAft>
                  <a:spcPts val="600"/>
                </a:spcAft>
              </a:pPr>
              <a:r>
                <a:rPr lang="en-DE" sz="1926" kern="1200">
                  <a:solidFill>
                    <a:schemeClr val="tx1"/>
                  </a:solidFill>
                  <a:latin typeface="+mn-lt"/>
                  <a:ea typeface="+mn-ea"/>
                  <a:cs typeface="+mn-cs"/>
                </a:rPr>
                <a:t>K. 3</a:t>
              </a:r>
              <a:endParaRPr lang="en-DE"/>
            </a:p>
          </p:txBody>
        </p:sp>
      </p:grpSp>
      <p:sp>
        <p:nvSpPr>
          <p:cNvPr id="8" name="Oval 7">
            <a:extLst>
              <a:ext uri="{FF2B5EF4-FFF2-40B4-BE49-F238E27FC236}">
                <a16:creationId xmlns:a16="http://schemas.microsoft.com/office/drawing/2014/main" id="{71623F64-4023-54DA-23C8-8878E725347D}"/>
              </a:ext>
            </a:extLst>
          </p:cNvPr>
          <p:cNvSpPr/>
          <p:nvPr/>
        </p:nvSpPr>
        <p:spPr>
          <a:xfrm>
            <a:off x="4219202" y="-1586822"/>
            <a:ext cx="705600" cy="70481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9" name="Graphic 8" descr="Storytelling outline">
            <a:extLst>
              <a:ext uri="{FF2B5EF4-FFF2-40B4-BE49-F238E27FC236}">
                <a16:creationId xmlns:a16="http://schemas.microsoft.com/office/drawing/2014/main" id="{648E61A6-CC49-75E9-1D5D-3E65A0FC49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15195" y="-1491222"/>
            <a:ext cx="513614" cy="513614"/>
          </a:xfrm>
          <a:prstGeom prst="rect">
            <a:avLst/>
          </a:prstGeom>
        </p:spPr>
      </p:pic>
      <p:pic>
        <p:nvPicPr>
          <p:cNvPr id="16" name="Graphic 15" descr="Dance outline">
            <a:extLst>
              <a:ext uri="{FF2B5EF4-FFF2-40B4-BE49-F238E27FC236}">
                <a16:creationId xmlns:a16="http://schemas.microsoft.com/office/drawing/2014/main" id="{31229C5E-06DB-3CAA-497E-749A04BF1D6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50961" y="4958443"/>
            <a:ext cx="914400" cy="914400"/>
          </a:xfrm>
          <a:prstGeom prst="rect">
            <a:avLst/>
          </a:prstGeom>
        </p:spPr>
      </p:pic>
      <p:pic>
        <p:nvPicPr>
          <p:cNvPr id="18" name="Graphic 17" descr="Group success outline">
            <a:extLst>
              <a:ext uri="{FF2B5EF4-FFF2-40B4-BE49-F238E27FC236}">
                <a16:creationId xmlns:a16="http://schemas.microsoft.com/office/drawing/2014/main" id="{3939495E-BFA9-F533-4688-5471AEF5A5E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64835" y="5651811"/>
            <a:ext cx="914400" cy="914400"/>
          </a:xfrm>
          <a:prstGeom prst="rect">
            <a:avLst/>
          </a:prstGeom>
        </p:spPr>
      </p:pic>
      <p:pic>
        <p:nvPicPr>
          <p:cNvPr id="23" name="Graphic 22" descr="Group success outline">
            <a:extLst>
              <a:ext uri="{FF2B5EF4-FFF2-40B4-BE49-F238E27FC236}">
                <a16:creationId xmlns:a16="http://schemas.microsoft.com/office/drawing/2014/main" id="{58416045-67A1-3B13-5E4B-6A4CCA8A8BD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20791" y="5651811"/>
            <a:ext cx="914400" cy="914400"/>
          </a:xfrm>
          <a:prstGeom prst="rect">
            <a:avLst/>
          </a:prstGeom>
        </p:spPr>
      </p:pic>
      <p:pic>
        <p:nvPicPr>
          <p:cNvPr id="28" name="Graphic 27" descr="Group of men outline">
            <a:extLst>
              <a:ext uri="{FF2B5EF4-FFF2-40B4-BE49-F238E27FC236}">
                <a16:creationId xmlns:a16="http://schemas.microsoft.com/office/drawing/2014/main" id="{DCE73744-C3B1-083D-C767-2FE8DA2640B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311032" y="4958443"/>
            <a:ext cx="832757" cy="832757"/>
          </a:xfrm>
          <a:prstGeom prst="rect">
            <a:avLst/>
          </a:prstGeom>
        </p:spPr>
      </p:pic>
      <p:pic>
        <p:nvPicPr>
          <p:cNvPr id="30" name="Graphic 29" descr="Music outline">
            <a:extLst>
              <a:ext uri="{FF2B5EF4-FFF2-40B4-BE49-F238E27FC236}">
                <a16:creationId xmlns:a16="http://schemas.microsoft.com/office/drawing/2014/main" id="{42E379B3-5678-E2F1-688F-CC8406BD07B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20055287">
            <a:off x="5457747" y="3874091"/>
            <a:ext cx="763030" cy="763030"/>
          </a:xfrm>
          <a:prstGeom prst="rect">
            <a:avLst/>
          </a:prstGeom>
        </p:spPr>
      </p:pic>
      <p:pic>
        <p:nvPicPr>
          <p:cNvPr id="32" name="Graphic 31" descr="Music notes outline">
            <a:extLst>
              <a:ext uri="{FF2B5EF4-FFF2-40B4-BE49-F238E27FC236}">
                <a16:creationId xmlns:a16="http://schemas.microsoft.com/office/drawing/2014/main" id="{D3BE5825-1703-176C-7141-184BBCE0010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1232974">
            <a:off x="8001453" y="3238681"/>
            <a:ext cx="914400" cy="914400"/>
          </a:xfrm>
          <a:prstGeom prst="rect">
            <a:avLst/>
          </a:prstGeom>
        </p:spPr>
      </p:pic>
      <p:pic>
        <p:nvPicPr>
          <p:cNvPr id="34" name="Graphic 33" descr="Music note outline">
            <a:extLst>
              <a:ext uri="{FF2B5EF4-FFF2-40B4-BE49-F238E27FC236}">
                <a16:creationId xmlns:a16="http://schemas.microsoft.com/office/drawing/2014/main" id="{98E9A7A8-0E32-4F28-6D46-F045760EEE6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944804" y="3559393"/>
            <a:ext cx="725082" cy="725082"/>
          </a:xfrm>
          <a:prstGeom prst="rect">
            <a:avLst/>
          </a:prstGeom>
        </p:spPr>
      </p:pic>
      <p:sp>
        <p:nvSpPr>
          <p:cNvPr id="36" name="TextBox 35">
            <a:extLst>
              <a:ext uri="{FF2B5EF4-FFF2-40B4-BE49-F238E27FC236}">
                <a16:creationId xmlns:a16="http://schemas.microsoft.com/office/drawing/2014/main" id="{6D0527C7-001E-B305-C852-8C3CD428FCA8}"/>
              </a:ext>
            </a:extLst>
          </p:cNvPr>
          <p:cNvSpPr txBox="1"/>
          <p:nvPr/>
        </p:nvSpPr>
        <p:spPr>
          <a:xfrm>
            <a:off x="258183" y="4538480"/>
            <a:ext cx="4572000" cy="1477328"/>
          </a:xfrm>
          <a:prstGeom prst="rect">
            <a:avLst/>
          </a:prstGeom>
          <a:noFill/>
        </p:spPr>
        <p:txBody>
          <a:bodyPr wrap="square">
            <a:spAutoFit/>
          </a:bodyPr>
          <a:lstStyle/>
          <a:p>
            <a:r>
              <a:rPr lang="en-DE" b="0" dirty="0">
                <a:effectLst/>
              </a:rPr>
              <a:t>“</a:t>
            </a:r>
            <a:r>
              <a:rPr lang="de-DE" b="0" i="1" dirty="0">
                <a:effectLst/>
              </a:rPr>
              <a:t>Der Herr, dein Gott, ist in deiner Mitte, / ein Held, der Rettung bringt. Er freut sich und jubelt über dich, / er erneuert seine Liebe zu dir, er jubelt über dich und frohlockt, / wie man frohlockt an einem Festtag.</a:t>
            </a:r>
            <a:r>
              <a:rPr lang="en-DE" b="0" dirty="0">
                <a:effectLst/>
              </a:rPr>
              <a:t>”</a:t>
            </a:r>
            <a:endParaRPr lang="en-DE" i="1" dirty="0"/>
          </a:p>
        </p:txBody>
      </p:sp>
    </p:spTree>
    <p:extLst>
      <p:ext uri="{BB962C8B-B14F-4D97-AF65-F5344CB8AC3E}">
        <p14:creationId xmlns:p14="http://schemas.microsoft.com/office/powerpoint/2010/main" val="2130350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5509" y="1115568"/>
            <a:ext cx="2615712" cy="4626864"/>
          </a:xfrm>
        </p:spPr>
        <p:txBody>
          <a:bodyPr>
            <a:normAutofit/>
          </a:bodyPr>
          <a:lstStyle/>
          <a:p>
            <a:pPr algn="l"/>
            <a:r>
              <a:rPr lang="en-GB" sz="3100" u="sng"/>
              <a:t>Zentrale Botschaften</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953"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829048" y="1115568"/>
            <a:ext cx="4684014" cy="4626864"/>
          </a:xfrm>
        </p:spPr>
        <p:txBody>
          <a:bodyPr anchor="ctr">
            <a:normAutofit/>
          </a:bodyPr>
          <a:lstStyle/>
          <a:p>
            <a:endParaRPr dirty="0"/>
          </a:p>
          <a:p>
            <a:pPr>
              <a:defRPr sz="1800"/>
            </a:pPr>
            <a:r>
              <a:rPr dirty="0" err="1"/>
              <a:t>Gottes</a:t>
            </a:r>
            <a:r>
              <a:rPr dirty="0"/>
              <a:t> </a:t>
            </a:r>
            <a:r>
              <a:rPr dirty="0" err="1"/>
              <a:t>Gericht</a:t>
            </a:r>
            <a:r>
              <a:rPr dirty="0"/>
              <a:t> </a:t>
            </a:r>
            <a:r>
              <a:rPr dirty="0" err="1"/>
              <a:t>über</a:t>
            </a:r>
            <a:r>
              <a:rPr dirty="0"/>
              <a:t> </a:t>
            </a:r>
            <a:r>
              <a:rPr dirty="0" err="1"/>
              <a:t>Sünde</a:t>
            </a:r>
            <a:r>
              <a:rPr dirty="0"/>
              <a:t> und </a:t>
            </a:r>
            <a:r>
              <a:rPr dirty="0" err="1"/>
              <a:t>Götzendienst</a:t>
            </a:r>
            <a:endParaRPr dirty="0"/>
          </a:p>
          <a:p>
            <a:pPr>
              <a:defRPr sz="1800"/>
            </a:pPr>
            <a:r>
              <a:rPr dirty="0" err="1"/>
              <a:t>Warnung</a:t>
            </a:r>
            <a:r>
              <a:rPr dirty="0"/>
              <a:t> </a:t>
            </a:r>
            <a:r>
              <a:rPr dirty="0" err="1"/>
              <a:t>vor</a:t>
            </a:r>
            <a:r>
              <a:rPr dirty="0"/>
              <a:t> dem „Tag des Herrn“</a:t>
            </a:r>
          </a:p>
          <a:p>
            <a:pPr>
              <a:defRPr sz="1800"/>
            </a:pPr>
            <a:r>
              <a:rPr dirty="0" err="1"/>
              <a:t>Aufruf</a:t>
            </a:r>
            <a:r>
              <a:rPr dirty="0"/>
              <a:t> </a:t>
            </a:r>
            <a:r>
              <a:rPr dirty="0" err="1"/>
              <a:t>zur</a:t>
            </a:r>
            <a:r>
              <a:rPr dirty="0"/>
              <a:t> </a:t>
            </a:r>
            <a:r>
              <a:rPr dirty="0" err="1"/>
              <a:t>Umkehr</a:t>
            </a:r>
            <a:r>
              <a:rPr dirty="0"/>
              <a:t> und </a:t>
            </a:r>
            <a:r>
              <a:rPr dirty="0" err="1"/>
              <a:t>Demut</a:t>
            </a:r>
            <a:endParaRPr dirty="0"/>
          </a:p>
          <a:p>
            <a:pPr>
              <a:defRPr sz="1800"/>
            </a:pPr>
            <a:r>
              <a:rPr dirty="0"/>
              <a:t>Hoffnung auf </a:t>
            </a:r>
            <a:r>
              <a:rPr dirty="0" err="1"/>
              <a:t>einen</a:t>
            </a:r>
            <a:r>
              <a:rPr dirty="0"/>
              <a:t> </a:t>
            </a:r>
            <a:r>
              <a:rPr dirty="0" err="1"/>
              <a:t>neuen</a:t>
            </a:r>
            <a:r>
              <a:rPr dirty="0"/>
              <a:t> Anfang </a:t>
            </a:r>
            <a:r>
              <a:rPr dirty="0" err="1"/>
              <a:t>mit</a:t>
            </a:r>
            <a:r>
              <a:rPr dirty="0"/>
              <a:t> Gott</a:t>
            </a: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76" y="-2"/>
            <a:ext cx="4566524"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75379" y="1118808"/>
            <a:ext cx="3503600" cy="4747683"/>
          </a:xfrm>
        </p:spPr>
        <p:txBody>
          <a:bodyPr anchor="ctr">
            <a:normAutofit/>
          </a:bodyPr>
          <a:lstStyle/>
          <a:p>
            <a:pPr algn="l"/>
            <a:r>
              <a:rPr lang="en-GB" sz="4200" u="sng" dirty="0" err="1"/>
              <a:t>Bedeutung</a:t>
            </a:r>
            <a:r>
              <a:rPr lang="en-GB" sz="4200" u="sng" dirty="0"/>
              <a:t> für </a:t>
            </a:r>
            <a:r>
              <a:rPr lang="en-GB" sz="4200" u="sng" dirty="0" err="1"/>
              <a:t>heute</a:t>
            </a:r>
            <a:endParaRPr lang="en-DE" sz="4200" u="sng" dirty="0"/>
          </a:p>
        </p:txBody>
      </p:sp>
      <p:sp>
        <p:nvSpPr>
          <p:cNvPr id="16" name="Content Placeholder 2"/>
          <p:cNvSpPr>
            <a:spLocks noGrp="1"/>
          </p:cNvSpPr>
          <p:nvPr>
            <p:ph idx="1"/>
          </p:nvPr>
        </p:nvSpPr>
        <p:spPr>
          <a:xfrm>
            <a:off x="4874076" y="1118809"/>
            <a:ext cx="3787323" cy="4747681"/>
          </a:xfrm>
          <a:effectLst/>
        </p:spPr>
        <p:txBody>
          <a:bodyPr anchor="ctr">
            <a:normAutofit/>
          </a:bodyPr>
          <a:lstStyle/>
          <a:p>
            <a:pPr marL="0" indent="0">
              <a:buNone/>
            </a:pPr>
            <a:endParaRPr lang="de-DE" dirty="0">
              <a:solidFill>
                <a:schemeClr val="tx1"/>
              </a:solidFill>
            </a:endParaRPr>
          </a:p>
          <a:p>
            <a:pPr>
              <a:defRPr sz="1800"/>
            </a:pPr>
            <a:r>
              <a:rPr lang="de-DE" dirty="0">
                <a:solidFill>
                  <a:schemeClr val="tx1"/>
                </a:solidFill>
              </a:rPr>
              <a:t>Mut zur Hoffnung trotz Krise</a:t>
            </a:r>
          </a:p>
          <a:p>
            <a:pPr>
              <a:defRPr sz="1800"/>
            </a:pPr>
            <a:r>
              <a:rPr lang="de-DE" dirty="0">
                <a:solidFill>
                  <a:schemeClr val="tx1"/>
                </a:solidFill>
              </a:rPr>
              <a:t>Erinnerung an soziale Gerechtigkeit und Glaubenstreue</a:t>
            </a: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030" y="753139"/>
            <a:ext cx="6377940" cy="1293028"/>
          </a:xfrm>
        </p:spPr>
        <p:txBody>
          <a:bodyPr/>
          <a:lstStyle/>
          <a:p>
            <a:pPr algn="ctr"/>
            <a:r>
              <a:rPr dirty="0" err="1"/>
              <a:t>Quellen</a:t>
            </a:r>
            <a:endParaRPr dirty="0"/>
          </a:p>
        </p:txBody>
      </p:sp>
      <p:sp>
        <p:nvSpPr>
          <p:cNvPr id="3" name="Content Placeholder 2"/>
          <p:cNvSpPr>
            <a:spLocks noGrp="1"/>
          </p:cNvSpPr>
          <p:nvPr>
            <p:ph idx="1"/>
          </p:nvPr>
        </p:nvSpPr>
        <p:spPr/>
        <p:txBody>
          <a:bodyPr/>
          <a:lstStyle/>
          <a:p>
            <a:endParaRPr dirty="0"/>
          </a:p>
          <a:p>
            <a:pPr>
              <a:defRPr sz="1800"/>
            </a:pPr>
            <a:r>
              <a:rPr lang="de-DE" dirty="0">
                <a:hlinkClick r:id="rId2"/>
              </a:rPr>
              <a:t>Das Buch Zefanja, Kapitel 3 – Universität Innsbruck</a:t>
            </a:r>
            <a:r>
              <a:rPr lang="en-DE" dirty="0"/>
              <a:t> </a:t>
            </a:r>
            <a:r>
              <a:rPr lang="en-DE" dirty="0" err="1"/>
              <a:t>Zitaten</a:t>
            </a:r>
            <a:endParaRPr lang="en-DE" dirty="0"/>
          </a:p>
          <a:p>
            <a:pPr>
              <a:defRPr sz="1800"/>
            </a:pPr>
            <a:r>
              <a:rPr lang="en-GB" dirty="0">
                <a:hlinkClick r:id="rId3"/>
              </a:rPr>
              <a:t>https://www.youtube.com/watch?v=zJezRH2kdgE</a:t>
            </a:r>
            <a:r>
              <a:rPr lang="en-DE" dirty="0"/>
              <a:t> Bible Project</a:t>
            </a:r>
          </a:p>
          <a:p>
            <a:pPr marL="36900" indent="0">
              <a:buNone/>
              <a:defRPr sz="1800"/>
            </a:pPr>
            <a:endParaRPr dirty="0"/>
          </a:p>
        </p:txBody>
      </p:sp>
      <p:pic>
        <p:nvPicPr>
          <p:cNvPr id="4" name="Picture 3">
            <a:extLst>
              <a:ext uri="{FF2B5EF4-FFF2-40B4-BE49-F238E27FC236}">
                <a16:creationId xmlns:a16="http://schemas.microsoft.com/office/drawing/2014/main" id="{CEEB3F14-C2CC-D32A-14B4-15FBB9BA3B8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883" b="99582" l="7436" r="94359">
                        <a14:foregroundMark x1="10000" y1="42050" x2="7692" y2="39958"/>
                        <a14:foregroundMark x1="44615" y1="82636" x2="43846" y2="88285"/>
                        <a14:foregroundMark x1="41026" y1="86402" x2="19744" y2="80753"/>
                        <a14:foregroundMark x1="22821" y1="89749" x2="41026" y2="97699"/>
                        <a14:foregroundMark x1="41026" y1="97699" x2="42821" y2="97699"/>
                        <a14:foregroundMark x1="55897" y1="76569" x2="60769" y2="56904"/>
                        <a14:foregroundMark x1="60769" y1="56904" x2="60769" y2="56904"/>
                        <a14:foregroundMark x1="52564" y1="73640" x2="68718" y2="37238"/>
                        <a14:foregroundMark x1="68718" y1="37238" x2="68718" y2="37238"/>
                        <a14:foregroundMark x1="63590" y1="57531" x2="69744" y2="29289"/>
                        <a14:foregroundMark x1="69744" y1="29289" x2="73846" y2="25941"/>
                        <a14:foregroundMark x1="77949" y1="42050" x2="83333" y2="23013"/>
                        <a14:foregroundMark x1="70513" y1="34937" x2="72051" y2="18201"/>
                        <a14:foregroundMark x1="72051" y1="18201" x2="72821" y2="18201"/>
                        <a14:foregroundMark x1="73077" y1="36611" x2="82051" y2="18619"/>
                        <a14:foregroundMark x1="82051" y1="18619" x2="83333" y2="17364"/>
                        <a14:foregroundMark x1="77949" y1="39331" x2="86410" y2="27197"/>
                        <a14:foregroundMark x1="86410" y1="27197" x2="86667" y2="25314"/>
                        <a14:foregroundMark x1="80769" y1="42678" x2="86154" y2="27615"/>
                        <a14:foregroundMark x1="86154" y1="27615" x2="90000" y2="23013"/>
                        <a14:foregroundMark x1="78974" y1="83473" x2="71538" y2="95397"/>
                        <a14:foregroundMark x1="83333" y1="89749" x2="89487" y2="99372"/>
                        <a14:foregroundMark x1="89487" y1="99372" x2="90000" y2="99582"/>
                        <a14:foregroundMark x1="89487" y1="87238" x2="90256" y2="98117"/>
                        <a14:foregroundMark x1="90256" y1="98117" x2="90256" y2="98117"/>
                        <a14:foregroundMark x1="43846" y1="21757" x2="42821" y2="8787"/>
                        <a14:foregroundMark x1="42821" y1="8787" x2="42051" y2="8368"/>
                        <a14:foregroundMark x1="73846" y1="21130" x2="86923" y2="15900"/>
                        <a14:foregroundMark x1="86923" y1="15900" x2="92821" y2="18828"/>
                        <a14:foregroundMark x1="76667" y1="19456" x2="73846" y2="11297"/>
                        <a14:foregroundMark x1="68718" y1="17364" x2="83333" y2="12552"/>
                        <a14:foregroundMark x1="83333" y1="12552" x2="94359" y2="18828"/>
                        <a14:foregroundMark x1="94359" y1="18828" x2="76667" y2="12134"/>
                        <a14:foregroundMark x1="66667" y1="16527" x2="61282" y2="5439"/>
                        <a14:foregroundMark x1="35641" y1="32008" x2="25897" y2="20711"/>
                        <a14:foregroundMark x1="25897" y1="20711" x2="28718" y2="8368"/>
                        <a14:foregroundMark x1="28718" y1="8368" x2="30256" y2="6067"/>
                        <a14:foregroundMark x1="30256" y1="7531" x2="44359" y2="1883"/>
                        <a14:foregroundMark x1="44359" y1="1883" x2="61538" y2="10879"/>
                        <a14:foregroundMark x1="61538" y1="10879" x2="62821" y2="21339"/>
                        <a14:foregroundMark x1="62821" y1="21339" x2="59487" y2="26987"/>
                      </a14:backgroundRemoval>
                    </a14:imgEffect>
                  </a14:imgLayer>
                </a14:imgProps>
              </a:ext>
            </a:extLst>
          </a:blip>
          <a:stretch>
            <a:fillRect/>
          </a:stretch>
        </p:blipFill>
        <p:spPr>
          <a:xfrm>
            <a:off x="5642154" y="7189264"/>
            <a:ext cx="3714750" cy="455295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fallOver"/>
      </p:transition>
    </mc:Choice>
    <mc:Fallback xmlns="">
      <p:transition spd="slow" advClick="0" advTm="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BFF3A-8F65-4553-B768-4F5057D4E6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7ABE2F-9174-107B-019F-740C994DD24F}"/>
              </a:ext>
            </a:extLst>
          </p:cNvPr>
          <p:cNvSpPr>
            <a:spLocks noGrp="1"/>
          </p:cNvSpPr>
          <p:nvPr>
            <p:ph type="title"/>
          </p:nvPr>
        </p:nvSpPr>
        <p:spPr>
          <a:xfrm>
            <a:off x="1383030" y="753139"/>
            <a:ext cx="6377940" cy="1293028"/>
          </a:xfrm>
        </p:spPr>
        <p:txBody>
          <a:bodyPr/>
          <a:lstStyle/>
          <a:p>
            <a:pPr algn="ctr"/>
            <a:r>
              <a:rPr dirty="0" err="1"/>
              <a:t>Quellen</a:t>
            </a:r>
            <a:endParaRPr dirty="0"/>
          </a:p>
        </p:txBody>
      </p:sp>
      <p:sp>
        <p:nvSpPr>
          <p:cNvPr id="3" name="Content Placeholder 2">
            <a:extLst>
              <a:ext uri="{FF2B5EF4-FFF2-40B4-BE49-F238E27FC236}">
                <a16:creationId xmlns:a16="http://schemas.microsoft.com/office/drawing/2014/main" id="{E36ED8FE-DADC-D536-28C7-536098FB6C4E}"/>
              </a:ext>
            </a:extLst>
          </p:cNvPr>
          <p:cNvSpPr>
            <a:spLocks noGrp="1"/>
          </p:cNvSpPr>
          <p:nvPr>
            <p:ph idx="1"/>
          </p:nvPr>
        </p:nvSpPr>
        <p:spPr/>
        <p:txBody>
          <a:bodyPr/>
          <a:lstStyle/>
          <a:p>
            <a:endParaRPr dirty="0"/>
          </a:p>
          <a:p>
            <a:pPr>
              <a:defRPr sz="1800"/>
            </a:pPr>
            <a:r>
              <a:rPr lang="de-DE" dirty="0">
                <a:hlinkClick r:id="rId2"/>
              </a:rPr>
              <a:t>Das Buch Zefanja, Kapitel 3 – Universität Innsbruck</a:t>
            </a:r>
            <a:r>
              <a:rPr lang="en-DE" dirty="0"/>
              <a:t> </a:t>
            </a:r>
            <a:r>
              <a:rPr lang="en-DE" dirty="0" err="1"/>
              <a:t>Zitaten</a:t>
            </a:r>
            <a:endParaRPr lang="en-DE" dirty="0"/>
          </a:p>
          <a:p>
            <a:pPr>
              <a:defRPr sz="1800"/>
            </a:pPr>
            <a:r>
              <a:rPr lang="en-GB" dirty="0">
                <a:hlinkClick r:id="rId3"/>
              </a:rPr>
              <a:t>https://www.youtube.com/watch?v=zJezRH2kdgE</a:t>
            </a:r>
            <a:r>
              <a:rPr lang="en-DE" dirty="0"/>
              <a:t> Bible Project</a:t>
            </a:r>
          </a:p>
          <a:p>
            <a:pPr marL="36900" indent="0">
              <a:buNone/>
              <a:defRPr sz="1800"/>
            </a:pPr>
            <a:endParaRPr dirty="0"/>
          </a:p>
        </p:txBody>
      </p:sp>
      <p:pic>
        <p:nvPicPr>
          <p:cNvPr id="4" name="Picture 3">
            <a:extLst>
              <a:ext uri="{FF2B5EF4-FFF2-40B4-BE49-F238E27FC236}">
                <a16:creationId xmlns:a16="http://schemas.microsoft.com/office/drawing/2014/main" id="{55247993-90EC-9CBB-BFCF-640E4F51FA2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883" b="99582" l="7436" r="94359">
                        <a14:foregroundMark x1="10000" y1="42050" x2="7692" y2="39958"/>
                        <a14:foregroundMark x1="44615" y1="82636" x2="43846" y2="88285"/>
                        <a14:foregroundMark x1="41026" y1="86402" x2="19744" y2="80753"/>
                        <a14:foregroundMark x1="22821" y1="89749" x2="41026" y2="97699"/>
                        <a14:foregroundMark x1="41026" y1="97699" x2="42821" y2="97699"/>
                        <a14:foregroundMark x1="55897" y1="76569" x2="60769" y2="56904"/>
                        <a14:foregroundMark x1="60769" y1="56904" x2="60769" y2="56904"/>
                        <a14:foregroundMark x1="52564" y1="73640" x2="68718" y2="37238"/>
                        <a14:foregroundMark x1="68718" y1="37238" x2="68718" y2="37238"/>
                        <a14:foregroundMark x1="63590" y1="57531" x2="69744" y2="29289"/>
                        <a14:foregroundMark x1="69744" y1="29289" x2="73846" y2="25941"/>
                        <a14:foregroundMark x1="77949" y1="42050" x2="83333" y2="23013"/>
                        <a14:foregroundMark x1="70513" y1="34937" x2="72051" y2="18201"/>
                        <a14:foregroundMark x1="72051" y1="18201" x2="72821" y2="18201"/>
                        <a14:foregroundMark x1="73077" y1="36611" x2="82051" y2="18619"/>
                        <a14:foregroundMark x1="82051" y1="18619" x2="83333" y2="17364"/>
                        <a14:foregroundMark x1="77949" y1="39331" x2="86410" y2="27197"/>
                        <a14:foregroundMark x1="86410" y1="27197" x2="86667" y2="25314"/>
                        <a14:foregroundMark x1="80769" y1="42678" x2="86154" y2="27615"/>
                        <a14:foregroundMark x1="86154" y1="27615" x2="90000" y2="23013"/>
                        <a14:foregroundMark x1="78974" y1="83473" x2="71538" y2="95397"/>
                        <a14:foregroundMark x1="83333" y1="89749" x2="89487" y2="99372"/>
                        <a14:foregroundMark x1="89487" y1="99372" x2="90000" y2="99582"/>
                        <a14:foregroundMark x1="89487" y1="87238" x2="90256" y2="98117"/>
                        <a14:foregroundMark x1="90256" y1="98117" x2="90256" y2="98117"/>
                        <a14:foregroundMark x1="43846" y1="21757" x2="42821" y2="8787"/>
                        <a14:foregroundMark x1="42821" y1="8787" x2="42051" y2="8368"/>
                        <a14:foregroundMark x1="73846" y1="21130" x2="86923" y2="15900"/>
                        <a14:foregroundMark x1="86923" y1="15900" x2="92821" y2="18828"/>
                        <a14:foregroundMark x1="76667" y1="19456" x2="73846" y2="11297"/>
                        <a14:foregroundMark x1="68718" y1="17364" x2="83333" y2="12552"/>
                        <a14:foregroundMark x1="83333" y1="12552" x2="94359" y2="18828"/>
                        <a14:foregroundMark x1="94359" y1="18828" x2="76667" y2="12134"/>
                        <a14:foregroundMark x1="66667" y1="16527" x2="61282" y2="5439"/>
                        <a14:foregroundMark x1="35641" y1="32008" x2="25897" y2="20711"/>
                        <a14:foregroundMark x1="25897" y1="20711" x2="28718" y2="8368"/>
                        <a14:foregroundMark x1="28718" y1="8368" x2="30256" y2="6067"/>
                        <a14:foregroundMark x1="30256" y1="7531" x2="44359" y2="1883"/>
                        <a14:foregroundMark x1="44359" y1="1883" x2="61538" y2="10879"/>
                        <a14:foregroundMark x1="61538" y1="10879" x2="62821" y2="21339"/>
                        <a14:foregroundMark x1="62821" y1="21339" x2="59487" y2="26987"/>
                      </a14:backgroundRemoval>
                    </a14:imgEffect>
                  </a14:imgLayer>
                </a14:imgProps>
              </a:ext>
            </a:extLst>
          </a:blip>
          <a:stretch>
            <a:fillRect/>
          </a:stretch>
        </p:blipFill>
        <p:spPr>
          <a:xfrm>
            <a:off x="4980214" y="2305050"/>
            <a:ext cx="3714750" cy="4552950"/>
          </a:xfrm>
          <a:prstGeom prst="rect">
            <a:avLst/>
          </a:prstGeom>
        </p:spPr>
      </p:pic>
      <p:sp>
        <p:nvSpPr>
          <p:cNvPr id="5" name="Speech Bubble: Rectangle with Corners Rounded 4">
            <a:extLst>
              <a:ext uri="{FF2B5EF4-FFF2-40B4-BE49-F238E27FC236}">
                <a16:creationId xmlns:a16="http://schemas.microsoft.com/office/drawing/2014/main" id="{F91A45D6-FBCE-2EB1-D668-99887CC19E04}"/>
              </a:ext>
            </a:extLst>
          </p:cNvPr>
          <p:cNvSpPr/>
          <p:nvPr/>
        </p:nvSpPr>
        <p:spPr>
          <a:xfrm>
            <a:off x="1069521" y="1355271"/>
            <a:ext cx="3429000" cy="2073729"/>
          </a:xfrm>
          <a:prstGeom prst="wedgeRoundRectCallout">
            <a:avLst>
              <a:gd name="adj1" fmla="val 96548"/>
              <a:gd name="adj2" fmla="val 59350"/>
              <a:gd name="adj3" fmla="val 16667"/>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6" name="TextBox 5">
            <a:extLst>
              <a:ext uri="{FF2B5EF4-FFF2-40B4-BE49-F238E27FC236}">
                <a16:creationId xmlns:a16="http://schemas.microsoft.com/office/drawing/2014/main" id="{21F70A2C-08B2-2070-D415-1C69063A1793}"/>
              </a:ext>
            </a:extLst>
          </p:cNvPr>
          <p:cNvSpPr txBox="1"/>
          <p:nvPr/>
        </p:nvSpPr>
        <p:spPr>
          <a:xfrm>
            <a:off x="1257072" y="1699637"/>
            <a:ext cx="3151417" cy="1384995"/>
          </a:xfrm>
          <a:prstGeom prst="rect">
            <a:avLst/>
          </a:prstGeom>
          <a:noFill/>
        </p:spPr>
        <p:txBody>
          <a:bodyPr wrap="square" rtlCol="0">
            <a:spAutoFit/>
          </a:bodyPr>
          <a:lstStyle/>
          <a:p>
            <a:r>
              <a:rPr lang="en-DE" sz="2800" dirty="0" err="1">
                <a:solidFill>
                  <a:schemeClr val="bg1"/>
                </a:solidFill>
              </a:rPr>
              <a:t>Vielen</a:t>
            </a:r>
            <a:r>
              <a:rPr lang="en-DE" sz="2800" dirty="0">
                <a:solidFill>
                  <a:schemeClr val="bg1"/>
                </a:solidFill>
              </a:rPr>
              <a:t> Danke für </a:t>
            </a:r>
            <a:r>
              <a:rPr lang="en-DE" sz="2800" dirty="0" err="1">
                <a:solidFill>
                  <a:schemeClr val="bg1"/>
                </a:solidFill>
              </a:rPr>
              <a:t>eure</a:t>
            </a:r>
            <a:r>
              <a:rPr lang="en-DE" sz="2800" dirty="0">
                <a:solidFill>
                  <a:schemeClr val="bg1"/>
                </a:solidFill>
              </a:rPr>
              <a:t> </a:t>
            </a:r>
            <a:r>
              <a:rPr lang="en-DE" sz="2800" dirty="0" err="1">
                <a:solidFill>
                  <a:schemeClr val="bg1"/>
                </a:solidFill>
              </a:rPr>
              <a:t>Aufmerksamkeit</a:t>
            </a:r>
            <a:r>
              <a:rPr lang="en-DE" sz="2800" dirty="0">
                <a:solidFill>
                  <a:schemeClr val="bg1"/>
                </a:solidFill>
              </a:rPr>
              <a:t>!!!</a:t>
            </a:r>
          </a:p>
        </p:txBody>
      </p:sp>
    </p:spTree>
    <p:extLst>
      <p:ext uri="{BB962C8B-B14F-4D97-AF65-F5344CB8AC3E}">
        <p14:creationId xmlns:p14="http://schemas.microsoft.com/office/powerpoint/2010/main" val="2538106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B1197C67-9709-A002-88B2-CA5B63A7BA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BEA310-1864-D04D-A9AF-6E725F4F236F}"/>
              </a:ext>
            </a:extLst>
          </p:cNvPr>
          <p:cNvSpPr>
            <a:spLocks noGrp="1"/>
          </p:cNvSpPr>
          <p:nvPr>
            <p:ph type="ctrTitle"/>
          </p:nvPr>
        </p:nvSpPr>
        <p:spPr>
          <a:xfrm>
            <a:off x="646343" y="835383"/>
            <a:ext cx="2537124" cy="3499549"/>
          </a:xfrm>
        </p:spPr>
        <p:txBody>
          <a:bodyPr>
            <a:normAutofit/>
          </a:bodyPr>
          <a:lstStyle/>
          <a:p>
            <a:pPr algn="l"/>
            <a:r>
              <a:rPr lang="en-GB" sz="3700" dirty="0"/>
              <a:t>Der Prophet </a:t>
            </a:r>
            <a:r>
              <a:rPr lang="en-GB" sz="3700" dirty="0" err="1"/>
              <a:t>Zefanja</a:t>
            </a:r>
            <a:endParaRPr lang="en-GB" sz="3700" dirty="0"/>
          </a:p>
        </p:txBody>
      </p:sp>
      <p:pic>
        <p:nvPicPr>
          <p:cNvPr id="24" name="Picture 23">
            <a:extLst>
              <a:ext uri="{FF2B5EF4-FFF2-40B4-BE49-F238E27FC236}">
                <a16:creationId xmlns:a16="http://schemas.microsoft.com/office/drawing/2014/main" id="{147764EE-8199-CB6C-8AFF-4F9D44D42C8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3414712" y="1"/>
            <a:ext cx="5729288" cy="6858000"/>
          </a:xfrm>
          <a:prstGeom prst="rect">
            <a:avLst/>
          </a:prstGeom>
        </p:spPr>
      </p:pic>
      <p:pic>
        <p:nvPicPr>
          <p:cNvPr id="25" name="Picture 24">
            <a:extLst>
              <a:ext uri="{FF2B5EF4-FFF2-40B4-BE49-F238E27FC236}">
                <a16:creationId xmlns:a16="http://schemas.microsoft.com/office/drawing/2014/main" id="{EA457670-D20D-81B7-FD80-D3710C3ED5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5626101" y="1"/>
            <a:ext cx="3517899" cy="6858000"/>
          </a:xfrm>
          <a:prstGeom prst="rect">
            <a:avLst/>
          </a:prstGeom>
        </p:spPr>
      </p:pic>
      <p:sp>
        <p:nvSpPr>
          <p:cNvPr id="5" name="TextBox 4">
            <a:extLst>
              <a:ext uri="{FF2B5EF4-FFF2-40B4-BE49-F238E27FC236}">
                <a16:creationId xmlns:a16="http://schemas.microsoft.com/office/drawing/2014/main" id="{44B53018-87C8-CD15-7AF7-D6C6B5704608}"/>
              </a:ext>
            </a:extLst>
          </p:cNvPr>
          <p:cNvSpPr txBox="1"/>
          <p:nvPr/>
        </p:nvSpPr>
        <p:spPr>
          <a:xfrm>
            <a:off x="4661807" y="604157"/>
            <a:ext cx="4310743" cy="830997"/>
          </a:xfrm>
          <a:prstGeom prst="rect">
            <a:avLst/>
          </a:prstGeom>
          <a:noFill/>
        </p:spPr>
        <p:txBody>
          <a:bodyPr wrap="square" rtlCol="0">
            <a:spAutoFit/>
          </a:bodyPr>
          <a:lstStyle/>
          <a:p>
            <a:r>
              <a:rPr lang="en-DE" sz="4800" u="sng" dirty="0" err="1"/>
              <a:t>Gliederung</a:t>
            </a:r>
            <a:endParaRPr lang="en-DE" sz="4800" u="sng" dirty="0"/>
          </a:p>
        </p:txBody>
      </p:sp>
      <p:sp>
        <p:nvSpPr>
          <p:cNvPr id="6" name="TextBox 5">
            <a:extLst>
              <a:ext uri="{FF2B5EF4-FFF2-40B4-BE49-F238E27FC236}">
                <a16:creationId xmlns:a16="http://schemas.microsoft.com/office/drawing/2014/main" id="{EEE26EA5-568B-8C8C-909E-55512C222F2D}"/>
              </a:ext>
            </a:extLst>
          </p:cNvPr>
          <p:cNvSpPr txBox="1"/>
          <p:nvPr/>
        </p:nvSpPr>
        <p:spPr>
          <a:xfrm>
            <a:off x="3853543" y="1895874"/>
            <a:ext cx="4939393" cy="4062651"/>
          </a:xfrm>
          <a:prstGeom prst="rect">
            <a:avLst/>
          </a:prstGeom>
          <a:noFill/>
        </p:spPr>
        <p:txBody>
          <a:bodyPr wrap="square" rtlCol="0">
            <a:spAutoFit/>
          </a:bodyPr>
          <a:lstStyle/>
          <a:p>
            <a:pPr marL="285750" indent="-285750">
              <a:buFont typeface="Arial" panose="020B0604020202020204" pitchFamily="34" charset="0"/>
              <a:buChar char="•"/>
            </a:pPr>
            <a:r>
              <a:rPr lang="en-DE" sz="2400" dirty="0" err="1"/>
              <a:t>Wer</a:t>
            </a:r>
            <a:r>
              <a:rPr lang="en-DE" sz="2400" dirty="0"/>
              <a:t> war </a:t>
            </a:r>
            <a:r>
              <a:rPr lang="en-DE" sz="2400" dirty="0" err="1"/>
              <a:t>Zefanja</a:t>
            </a:r>
            <a:r>
              <a:rPr lang="en-DE" sz="2400" dirty="0"/>
              <a:t>?</a:t>
            </a:r>
          </a:p>
          <a:p>
            <a:pPr marL="285750" indent="-285750">
              <a:buFont typeface="Arial" panose="020B0604020202020204" pitchFamily="34" charset="0"/>
              <a:buChar char="•"/>
            </a:pPr>
            <a:endParaRPr lang="en-DE" sz="2400" dirty="0"/>
          </a:p>
          <a:p>
            <a:pPr marL="285750" indent="-285750">
              <a:buFont typeface="Arial" panose="020B0604020202020204" pitchFamily="34" charset="0"/>
              <a:buChar char="•"/>
            </a:pPr>
            <a:r>
              <a:rPr lang="en-DE" sz="2400" dirty="0" err="1"/>
              <a:t>Historischer</a:t>
            </a:r>
            <a:r>
              <a:rPr lang="en-DE" sz="2400" dirty="0"/>
              <a:t> </a:t>
            </a:r>
            <a:r>
              <a:rPr lang="en-DE" sz="2400" dirty="0" err="1"/>
              <a:t>Hintergrund</a:t>
            </a:r>
            <a:endParaRPr lang="en-DE" sz="2400" dirty="0"/>
          </a:p>
          <a:p>
            <a:pPr marL="285750" indent="-285750">
              <a:buFont typeface="Arial" panose="020B0604020202020204" pitchFamily="34" charset="0"/>
              <a:buChar char="•"/>
            </a:pPr>
            <a:endParaRPr lang="en-DE" sz="2400" dirty="0"/>
          </a:p>
          <a:p>
            <a:pPr marL="285750" indent="-285750">
              <a:buFont typeface="Arial" panose="020B0604020202020204" pitchFamily="34" charset="0"/>
              <a:buChar char="•"/>
            </a:pPr>
            <a:r>
              <a:rPr lang="en-DE" sz="2400" dirty="0"/>
              <a:t>Aufbau des Buches </a:t>
            </a:r>
            <a:r>
              <a:rPr lang="en-DE" sz="2400" dirty="0" err="1"/>
              <a:t>Zefanja</a:t>
            </a:r>
            <a:endParaRPr lang="en-DE" sz="2400" dirty="0"/>
          </a:p>
          <a:p>
            <a:pPr marL="742950" lvl="1" indent="-285750">
              <a:buFont typeface="Arial" panose="020B0604020202020204" pitchFamily="34" charset="0"/>
              <a:buChar char="•"/>
            </a:pPr>
            <a:r>
              <a:rPr lang="en-DE" sz="2400" dirty="0" err="1"/>
              <a:t>Kapitel</a:t>
            </a:r>
            <a:r>
              <a:rPr lang="en-DE" sz="2400" dirty="0"/>
              <a:t> 1 – 3</a:t>
            </a:r>
          </a:p>
          <a:p>
            <a:pPr marL="742950" lvl="1" indent="-285750">
              <a:buFont typeface="Arial" panose="020B0604020202020204" pitchFamily="34" charset="0"/>
              <a:buChar char="•"/>
            </a:pPr>
            <a:endParaRPr lang="en-DE" sz="2400" dirty="0"/>
          </a:p>
          <a:p>
            <a:pPr marL="285750" indent="-285750">
              <a:buFont typeface="Arial" panose="020B0604020202020204" pitchFamily="34" charset="0"/>
              <a:buChar char="•"/>
            </a:pPr>
            <a:r>
              <a:rPr lang="en-DE" sz="2400" dirty="0" err="1"/>
              <a:t>Zentrale</a:t>
            </a:r>
            <a:r>
              <a:rPr lang="en-DE" sz="2400" dirty="0"/>
              <a:t> </a:t>
            </a:r>
            <a:r>
              <a:rPr lang="en-DE" sz="2400" dirty="0" err="1"/>
              <a:t>Botschaften</a:t>
            </a:r>
            <a:endParaRPr lang="en-DE" sz="2400" dirty="0"/>
          </a:p>
          <a:p>
            <a:pPr marL="285750" indent="-285750">
              <a:buFont typeface="Arial" panose="020B0604020202020204" pitchFamily="34" charset="0"/>
              <a:buChar char="•"/>
            </a:pPr>
            <a:endParaRPr lang="en-DE" sz="2400" dirty="0"/>
          </a:p>
          <a:p>
            <a:pPr marL="285750" indent="-285750">
              <a:buFont typeface="Arial" panose="020B0604020202020204" pitchFamily="34" charset="0"/>
              <a:buChar char="•"/>
            </a:pPr>
            <a:r>
              <a:rPr lang="en-DE" sz="2400" dirty="0" err="1"/>
              <a:t>Bedeutung</a:t>
            </a:r>
            <a:r>
              <a:rPr lang="en-DE" sz="2400" dirty="0"/>
              <a:t> für </a:t>
            </a:r>
            <a:r>
              <a:rPr lang="en-DE" sz="2400" dirty="0" err="1"/>
              <a:t>heute</a:t>
            </a:r>
            <a:endParaRPr lang="en-DE" sz="2400" dirty="0"/>
          </a:p>
          <a:p>
            <a:pPr marL="285750" indent="-285750">
              <a:buFont typeface="Arial" panose="020B0604020202020204" pitchFamily="34" charset="0"/>
              <a:buChar char="•"/>
            </a:pPr>
            <a:endParaRPr lang="en-DE" dirty="0"/>
          </a:p>
        </p:txBody>
      </p:sp>
    </p:spTree>
    <p:extLst>
      <p:ext uri="{BB962C8B-B14F-4D97-AF65-F5344CB8AC3E}">
        <p14:creationId xmlns:p14="http://schemas.microsoft.com/office/powerpoint/2010/main" val="1842733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AE86-67DC-CD8E-7E14-9F3A272586E6}"/>
              </a:ext>
            </a:extLst>
          </p:cNvPr>
          <p:cNvSpPr>
            <a:spLocks noGrp="1"/>
          </p:cNvSpPr>
          <p:nvPr>
            <p:ph type="title"/>
          </p:nvPr>
        </p:nvSpPr>
        <p:spPr>
          <a:xfrm>
            <a:off x="1383030" y="511280"/>
            <a:ext cx="6377940" cy="1293028"/>
          </a:xfrm>
        </p:spPr>
        <p:txBody>
          <a:bodyPr/>
          <a:lstStyle/>
          <a:p>
            <a:pPr algn="ctr"/>
            <a:r>
              <a:rPr lang="en-DE" u="sng" dirty="0" err="1"/>
              <a:t>Wer</a:t>
            </a:r>
            <a:r>
              <a:rPr lang="en-DE" u="sng" dirty="0"/>
              <a:t> war </a:t>
            </a:r>
            <a:r>
              <a:rPr lang="en-DE" u="sng" dirty="0" err="1"/>
              <a:t>Zenfanja</a:t>
            </a:r>
            <a:r>
              <a:rPr lang="en-DE" u="sng" dirty="0"/>
              <a:t>?</a:t>
            </a:r>
          </a:p>
        </p:txBody>
      </p:sp>
      <p:sp>
        <p:nvSpPr>
          <p:cNvPr id="3" name="Content Placeholder 2">
            <a:extLst>
              <a:ext uri="{FF2B5EF4-FFF2-40B4-BE49-F238E27FC236}">
                <a16:creationId xmlns:a16="http://schemas.microsoft.com/office/drawing/2014/main" id="{6B3007E5-12A7-D4D7-D5F7-10E672690F15}"/>
              </a:ext>
            </a:extLst>
          </p:cNvPr>
          <p:cNvSpPr>
            <a:spLocks noGrp="1"/>
          </p:cNvSpPr>
          <p:nvPr>
            <p:ph idx="1"/>
          </p:nvPr>
        </p:nvSpPr>
        <p:spPr/>
        <p:txBody>
          <a:bodyPr>
            <a:normAutofit/>
          </a:bodyPr>
          <a:lstStyle/>
          <a:p>
            <a:r>
              <a:rPr lang="de-DE" sz="2800" dirty="0"/>
              <a:t>Zefanja war ein Prophet im Alten Testament</a:t>
            </a:r>
            <a:endParaRPr lang="en-DE" sz="2800" dirty="0"/>
          </a:p>
          <a:p>
            <a:r>
              <a:rPr lang="en-GB" sz="2800" dirty="0"/>
              <a:t>Prophet </a:t>
            </a:r>
            <a:r>
              <a:rPr lang="en-GB" sz="2800" dirty="0" err="1"/>
              <a:t>im</a:t>
            </a:r>
            <a:r>
              <a:rPr lang="en-GB" sz="2800" dirty="0"/>
              <a:t> </a:t>
            </a:r>
            <a:r>
              <a:rPr lang="en-GB" sz="2800" dirty="0" err="1"/>
              <a:t>Südreich</a:t>
            </a:r>
            <a:r>
              <a:rPr lang="en-GB" sz="2800" dirty="0"/>
              <a:t> Juda</a:t>
            </a:r>
            <a:endParaRPr lang="en-DE" sz="2800" dirty="0"/>
          </a:p>
          <a:p>
            <a:r>
              <a:rPr lang="de-DE" sz="2800" dirty="0"/>
              <a:t>Zeit seines Wirkens: ca. 640–609 v. Chr.</a:t>
            </a:r>
            <a:endParaRPr lang="en-DE" sz="2800" dirty="0"/>
          </a:p>
          <a:p>
            <a:r>
              <a:rPr lang="de-DE" sz="2800" dirty="0"/>
              <a:t> Er ist Verfasser des gleichnamigen biblischen Buches</a:t>
            </a:r>
            <a:endParaRPr lang="en-DE" sz="2800" dirty="0"/>
          </a:p>
          <a:p>
            <a:r>
              <a:rPr lang="de-DE" sz="2800" dirty="0"/>
              <a:t> Sein Name bedeutet „Der Herr hat verborgen/beschützt“</a:t>
            </a:r>
            <a:endParaRPr lang="en-DE" sz="2800" dirty="0"/>
          </a:p>
        </p:txBody>
      </p:sp>
    </p:spTree>
    <p:extLst>
      <p:ext uri="{BB962C8B-B14F-4D97-AF65-F5344CB8AC3E}">
        <p14:creationId xmlns:p14="http://schemas.microsoft.com/office/powerpoint/2010/main" val="127606007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970450"/>
          </a:xfrm>
        </p:spPr>
        <p:txBody>
          <a:bodyPr>
            <a:normAutofit/>
          </a:bodyPr>
          <a:lstStyle/>
          <a:p>
            <a:r>
              <a:rPr u="sng" dirty="0" err="1"/>
              <a:t>Historischer</a:t>
            </a:r>
            <a:r>
              <a:rPr u="sng" dirty="0"/>
              <a:t> </a:t>
            </a:r>
            <a:r>
              <a:rPr u="sng" dirty="0" err="1"/>
              <a:t>Hintergrund</a:t>
            </a:r>
            <a:endParaRPr lang="en-DE" u="sng"/>
          </a:p>
        </p:txBody>
      </p:sp>
      <p:pic>
        <p:nvPicPr>
          <p:cNvPr id="9" name="Picture 8">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0" y="1731964"/>
            <a:ext cx="9144000" cy="5126036"/>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CC4FF5E4-2936-4DF4-897E-CF07AB8CEAB3}"/>
              </a:ext>
            </a:extLst>
          </p:cNvPr>
          <p:cNvGraphicFramePr>
            <a:graphicFrameLocks noGrp="1"/>
          </p:cNvGraphicFramePr>
          <p:nvPr>
            <p:ph idx="1"/>
            <p:extLst>
              <p:ext uri="{D42A27DB-BD31-4B8C-83A1-F6EECF244321}">
                <p14:modId xmlns:p14="http://schemas.microsoft.com/office/powerpoint/2010/main" val="426117066"/>
              </p:ext>
            </p:extLst>
          </p:nvPr>
        </p:nvGraphicFramePr>
        <p:xfrm>
          <a:off x="685800" y="1892830"/>
          <a:ext cx="7765256"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6A729-3AB1-C820-C86B-D59391DD9A2B}"/>
            </a:ext>
          </a:extLst>
        </p:cNvPr>
        <p:cNvGrpSpPr/>
        <p:nvPr/>
      </p:nvGrpSpPr>
      <p:grpSpPr>
        <a:xfrm>
          <a:off x="0" y="0"/>
          <a:ext cx="0" cy="0"/>
          <a:chOff x="0" y="0"/>
          <a:chExt cx="0" cy="0"/>
        </a:xfrm>
      </p:grpSpPr>
      <p:grpSp>
        <p:nvGrpSpPr>
          <p:cNvPr id="24" name="Group 23">
            <a:extLst>
              <a:ext uri="{FF2B5EF4-FFF2-40B4-BE49-F238E27FC236}">
                <a16:creationId xmlns:a16="http://schemas.microsoft.com/office/drawing/2014/main" id="{16D1B311-7378-F223-270E-7CE03F1B06F8}"/>
              </a:ext>
            </a:extLst>
          </p:cNvPr>
          <p:cNvGrpSpPr/>
          <p:nvPr/>
        </p:nvGrpSpPr>
        <p:grpSpPr>
          <a:xfrm>
            <a:off x="3401546" y="2173712"/>
            <a:ext cx="2340908" cy="2339995"/>
            <a:chOff x="3146518" y="-669827"/>
            <a:chExt cx="2340908" cy="2339995"/>
          </a:xfrm>
        </p:grpSpPr>
        <p:grpSp>
          <p:nvGrpSpPr>
            <p:cNvPr id="25" name="Group 24">
              <a:extLst>
                <a:ext uri="{FF2B5EF4-FFF2-40B4-BE49-F238E27FC236}">
                  <a16:creationId xmlns:a16="http://schemas.microsoft.com/office/drawing/2014/main" id="{ACA3D53A-8D79-8CB3-B44B-FCC61C443BB5}"/>
                </a:ext>
              </a:extLst>
            </p:cNvPr>
            <p:cNvGrpSpPr/>
            <p:nvPr/>
          </p:nvGrpSpPr>
          <p:grpSpPr>
            <a:xfrm>
              <a:off x="3146518" y="-669827"/>
              <a:ext cx="2340908" cy="2339995"/>
              <a:chOff x="3146518" y="-783689"/>
              <a:chExt cx="2340908" cy="2339995"/>
            </a:xfrm>
          </p:grpSpPr>
          <p:sp>
            <p:nvSpPr>
              <p:cNvPr id="29" name="Freeform: Shape 28">
                <a:extLst>
                  <a:ext uri="{FF2B5EF4-FFF2-40B4-BE49-F238E27FC236}">
                    <a16:creationId xmlns:a16="http://schemas.microsoft.com/office/drawing/2014/main" id="{F68B948A-EBB9-CA1F-2CBD-1FC5B0F40F88}"/>
                  </a:ext>
                </a:extLst>
              </p:cNvPr>
              <p:cNvSpPr/>
              <p:nvPr/>
            </p:nvSpPr>
            <p:spPr>
              <a:xfrm>
                <a:off x="3147431" y="-783689"/>
                <a:ext cx="2339995" cy="2339995"/>
              </a:xfrm>
              <a:custGeom>
                <a:avLst/>
                <a:gdLst>
                  <a:gd name="connsiteX0" fmla="*/ 1169997 w 2339995"/>
                  <a:gd name="connsiteY0" fmla="*/ 0 h 2339995"/>
                  <a:gd name="connsiteX1" fmla="*/ 2183245 w 2339995"/>
                  <a:gd name="connsiteY1" fmla="*/ 584999 h 2339995"/>
                  <a:gd name="connsiteX2" fmla="*/ 2183245 w 2339995"/>
                  <a:gd name="connsiteY2" fmla="*/ 1754997 h 2339995"/>
                  <a:gd name="connsiteX3" fmla="*/ 1169998 w 2339995"/>
                  <a:gd name="connsiteY3" fmla="*/ 1169998 h 2339995"/>
                  <a:gd name="connsiteX4" fmla="*/ 1169997 w 2339995"/>
                  <a:gd name="connsiteY4" fmla="*/ 0 h 2339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95" h="2339995">
                    <a:moveTo>
                      <a:pt x="1169997" y="0"/>
                    </a:moveTo>
                    <a:cubicBezTo>
                      <a:pt x="1587997" y="0"/>
                      <a:pt x="1974245" y="223000"/>
                      <a:pt x="2183245" y="584999"/>
                    </a:cubicBezTo>
                    <a:cubicBezTo>
                      <a:pt x="2392245" y="946998"/>
                      <a:pt x="2392245" y="1392998"/>
                      <a:pt x="2183245" y="1754997"/>
                    </a:cubicBezTo>
                    <a:lnTo>
                      <a:pt x="1169998" y="1169998"/>
                    </a:lnTo>
                    <a:cubicBezTo>
                      <a:pt x="1169998" y="779999"/>
                      <a:pt x="1169997" y="389999"/>
                      <a:pt x="1169997" y="0"/>
                    </a:cubicBezTo>
                    <a:close/>
                  </a:path>
                </a:pathLst>
              </a:custGeom>
              <a:solidFill>
                <a:schemeClr val="accent5">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298904" tIns="458454" rIns="300504" bIns="1154883" numCol="1" spcCol="1270" anchor="ctr" anchorCtr="0">
                <a:noAutofit/>
              </a:bodyPr>
              <a:lstStyle/>
              <a:p>
                <a:pPr marL="0" lvl="0" indent="0" algn="ctr" defTabSz="933450">
                  <a:lnSpc>
                    <a:spcPct val="90000"/>
                  </a:lnSpc>
                  <a:spcBef>
                    <a:spcPct val="0"/>
                  </a:spcBef>
                  <a:spcAft>
                    <a:spcPct val="35000"/>
                  </a:spcAft>
                  <a:buNone/>
                </a:pPr>
                <a:endParaRPr lang="en-DE" sz="2100" kern="1200" dirty="0"/>
              </a:p>
            </p:txBody>
          </p:sp>
          <p:sp>
            <p:nvSpPr>
              <p:cNvPr id="30" name="Freeform: Shape 29">
                <a:extLst>
                  <a:ext uri="{FF2B5EF4-FFF2-40B4-BE49-F238E27FC236}">
                    <a16:creationId xmlns:a16="http://schemas.microsoft.com/office/drawing/2014/main" id="{A18176A4-8529-B9EE-EB29-2CB7B45EF784}"/>
                  </a:ext>
                </a:extLst>
              </p:cNvPr>
              <p:cNvSpPr/>
              <p:nvPr/>
            </p:nvSpPr>
            <p:spPr>
              <a:xfrm>
                <a:off x="3146518" y="-783689"/>
                <a:ext cx="2339995" cy="2339995"/>
              </a:xfrm>
              <a:custGeom>
                <a:avLst/>
                <a:gdLst>
                  <a:gd name="connsiteX0" fmla="*/ 2183245 w 2339995"/>
                  <a:gd name="connsiteY0" fmla="*/ 1754996 h 2339995"/>
                  <a:gd name="connsiteX1" fmla="*/ 1169997 w 2339995"/>
                  <a:gd name="connsiteY1" fmla="*/ 2339995 h 2339995"/>
                  <a:gd name="connsiteX2" fmla="*/ 156749 w 2339995"/>
                  <a:gd name="connsiteY2" fmla="*/ 1754996 h 2339995"/>
                  <a:gd name="connsiteX3" fmla="*/ 1169998 w 2339995"/>
                  <a:gd name="connsiteY3" fmla="*/ 1169998 h 2339995"/>
                  <a:gd name="connsiteX4" fmla="*/ 2183245 w 2339995"/>
                  <a:gd name="connsiteY4" fmla="*/ 1754996 h 2339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95" h="2339995">
                    <a:moveTo>
                      <a:pt x="2183245" y="1754996"/>
                    </a:moveTo>
                    <a:cubicBezTo>
                      <a:pt x="1974245" y="2116995"/>
                      <a:pt x="1587997" y="2339995"/>
                      <a:pt x="1169997" y="2339995"/>
                    </a:cubicBezTo>
                    <a:cubicBezTo>
                      <a:pt x="751997" y="2339995"/>
                      <a:pt x="365749" y="2116995"/>
                      <a:pt x="156749" y="1754996"/>
                    </a:cubicBezTo>
                    <a:lnTo>
                      <a:pt x="1169998" y="1169998"/>
                    </a:lnTo>
                    <a:lnTo>
                      <a:pt x="2183245" y="1754996"/>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7543" tIns="1513255" rIns="677543" bIns="176116" numCol="1" spcCol="1270" anchor="ctr" anchorCtr="0">
                <a:noAutofit/>
              </a:bodyPr>
              <a:lstStyle/>
              <a:p>
                <a:pPr marL="0" lvl="0" indent="0" algn="ctr" defTabSz="1289050">
                  <a:lnSpc>
                    <a:spcPct val="90000"/>
                  </a:lnSpc>
                  <a:spcBef>
                    <a:spcPct val="0"/>
                  </a:spcBef>
                  <a:spcAft>
                    <a:spcPct val="35000"/>
                  </a:spcAft>
                  <a:buNone/>
                </a:pPr>
                <a:endParaRPr lang="en-DE" sz="2900" kern="1200" dirty="0"/>
              </a:p>
            </p:txBody>
          </p:sp>
          <p:sp>
            <p:nvSpPr>
              <p:cNvPr id="31" name="Freeform: Shape 30">
                <a:extLst>
                  <a:ext uri="{FF2B5EF4-FFF2-40B4-BE49-F238E27FC236}">
                    <a16:creationId xmlns:a16="http://schemas.microsoft.com/office/drawing/2014/main" id="{BA5A8E77-56EC-B428-1BB8-652E6EA72C1D}"/>
                  </a:ext>
                </a:extLst>
              </p:cNvPr>
              <p:cNvSpPr/>
              <p:nvPr/>
            </p:nvSpPr>
            <p:spPr>
              <a:xfrm>
                <a:off x="3146518" y="-783689"/>
                <a:ext cx="2339995" cy="2339995"/>
              </a:xfrm>
              <a:custGeom>
                <a:avLst/>
                <a:gdLst>
                  <a:gd name="connsiteX0" fmla="*/ 156750 w 2339995"/>
                  <a:gd name="connsiteY0" fmla="*/ 1754996 h 2339995"/>
                  <a:gd name="connsiteX1" fmla="*/ 156750 w 2339995"/>
                  <a:gd name="connsiteY1" fmla="*/ 584998 h 2339995"/>
                  <a:gd name="connsiteX2" fmla="*/ 1169998 w 2339995"/>
                  <a:gd name="connsiteY2" fmla="*/ -1 h 2339995"/>
                  <a:gd name="connsiteX3" fmla="*/ 1169998 w 2339995"/>
                  <a:gd name="connsiteY3" fmla="*/ 1169998 h 2339995"/>
                  <a:gd name="connsiteX4" fmla="*/ 156750 w 2339995"/>
                  <a:gd name="connsiteY4" fmla="*/ 1754996 h 2339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95" h="2339995">
                    <a:moveTo>
                      <a:pt x="156750" y="1754996"/>
                    </a:moveTo>
                    <a:cubicBezTo>
                      <a:pt x="-52250" y="1392997"/>
                      <a:pt x="-52250" y="946997"/>
                      <a:pt x="156750" y="584998"/>
                    </a:cubicBezTo>
                    <a:cubicBezTo>
                      <a:pt x="365750" y="222999"/>
                      <a:pt x="751998" y="-1"/>
                      <a:pt x="1169998" y="-1"/>
                    </a:cubicBezTo>
                    <a:lnTo>
                      <a:pt x="1169998" y="1169998"/>
                    </a:lnTo>
                    <a:lnTo>
                      <a:pt x="156750" y="1754996"/>
                    </a:lnTo>
                    <a:close/>
                  </a:path>
                </a:pathLst>
              </a:custGeom>
              <a:solidFill>
                <a:schemeClr val="accent1">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77384" tIns="486312" rIns="1322024" bIns="1127025" numCol="1" spcCol="1270" anchor="ctr" anchorCtr="0">
                <a:noAutofit/>
              </a:bodyPr>
              <a:lstStyle/>
              <a:p>
                <a:pPr marL="0" lvl="0" indent="0" algn="ctr" defTabSz="933450">
                  <a:lnSpc>
                    <a:spcPct val="90000"/>
                  </a:lnSpc>
                  <a:spcBef>
                    <a:spcPct val="0"/>
                  </a:spcBef>
                  <a:spcAft>
                    <a:spcPct val="35000"/>
                  </a:spcAft>
                  <a:buNone/>
                </a:pPr>
                <a:endParaRPr lang="en-DE" sz="2100" kern="1200" dirty="0"/>
              </a:p>
            </p:txBody>
          </p:sp>
        </p:grpSp>
        <p:sp>
          <p:nvSpPr>
            <p:cNvPr id="26" name="TextBox 25">
              <a:extLst>
                <a:ext uri="{FF2B5EF4-FFF2-40B4-BE49-F238E27FC236}">
                  <a16:creationId xmlns:a16="http://schemas.microsoft.com/office/drawing/2014/main" id="{8113F0ED-B8CB-6434-328F-CB0C48AA5176}"/>
                </a:ext>
              </a:extLst>
            </p:cNvPr>
            <p:cNvSpPr txBox="1"/>
            <p:nvPr/>
          </p:nvSpPr>
          <p:spPr>
            <a:xfrm>
              <a:off x="3963715" y="1026098"/>
              <a:ext cx="705600" cy="369332"/>
            </a:xfrm>
            <a:prstGeom prst="rect">
              <a:avLst/>
            </a:prstGeom>
            <a:noFill/>
          </p:spPr>
          <p:txBody>
            <a:bodyPr wrap="square" rtlCol="0">
              <a:spAutoFit/>
            </a:bodyPr>
            <a:lstStyle/>
            <a:p>
              <a:r>
                <a:rPr lang="en-DE" dirty="0"/>
                <a:t>K. 1</a:t>
              </a:r>
            </a:p>
          </p:txBody>
        </p:sp>
        <p:sp>
          <p:nvSpPr>
            <p:cNvPr id="27" name="TextBox 26">
              <a:extLst>
                <a:ext uri="{FF2B5EF4-FFF2-40B4-BE49-F238E27FC236}">
                  <a16:creationId xmlns:a16="http://schemas.microsoft.com/office/drawing/2014/main" id="{24A813CA-24C1-F5C1-5584-16ED2288396B}"/>
                </a:ext>
              </a:extLst>
            </p:cNvPr>
            <p:cNvSpPr txBox="1"/>
            <p:nvPr/>
          </p:nvSpPr>
          <p:spPr>
            <a:xfrm rot="14429759">
              <a:off x="4614679" y="-90039"/>
              <a:ext cx="705600" cy="369332"/>
            </a:xfrm>
            <a:prstGeom prst="rect">
              <a:avLst/>
            </a:prstGeom>
            <a:noFill/>
          </p:spPr>
          <p:txBody>
            <a:bodyPr wrap="square" rtlCol="0">
              <a:spAutoFit/>
            </a:bodyPr>
            <a:lstStyle/>
            <a:p>
              <a:r>
                <a:rPr lang="en-DE" dirty="0"/>
                <a:t>K. 2</a:t>
              </a:r>
            </a:p>
          </p:txBody>
        </p:sp>
        <p:sp>
          <p:nvSpPr>
            <p:cNvPr id="28" name="TextBox 27">
              <a:extLst>
                <a:ext uri="{FF2B5EF4-FFF2-40B4-BE49-F238E27FC236}">
                  <a16:creationId xmlns:a16="http://schemas.microsoft.com/office/drawing/2014/main" id="{59E58668-BBA5-FD31-68C4-EC15043CFA61}"/>
                </a:ext>
              </a:extLst>
            </p:cNvPr>
            <p:cNvSpPr txBox="1"/>
            <p:nvPr/>
          </p:nvSpPr>
          <p:spPr>
            <a:xfrm rot="7225646">
              <a:off x="3313039" y="-62270"/>
              <a:ext cx="705600" cy="369332"/>
            </a:xfrm>
            <a:prstGeom prst="rect">
              <a:avLst/>
            </a:prstGeom>
            <a:noFill/>
          </p:spPr>
          <p:txBody>
            <a:bodyPr wrap="square" rtlCol="0">
              <a:spAutoFit/>
            </a:bodyPr>
            <a:lstStyle/>
            <a:p>
              <a:r>
                <a:rPr lang="en-DE" dirty="0"/>
                <a:t>K. 3</a:t>
              </a:r>
            </a:p>
          </p:txBody>
        </p:sp>
      </p:grpSp>
      <p:sp>
        <p:nvSpPr>
          <p:cNvPr id="32" name="Oval 31">
            <a:extLst>
              <a:ext uri="{FF2B5EF4-FFF2-40B4-BE49-F238E27FC236}">
                <a16:creationId xmlns:a16="http://schemas.microsoft.com/office/drawing/2014/main" id="{7277B0D9-498E-A6B4-04A9-B5FA50D818D3}"/>
              </a:ext>
            </a:extLst>
          </p:cNvPr>
          <p:cNvSpPr/>
          <p:nvPr/>
        </p:nvSpPr>
        <p:spPr>
          <a:xfrm>
            <a:off x="4219200" y="2991302"/>
            <a:ext cx="705600" cy="70481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33" name="Graphic 32" descr="Storytelling outline">
            <a:extLst>
              <a:ext uri="{FF2B5EF4-FFF2-40B4-BE49-F238E27FC236}">
                <a16:creationId xmlns:a16="http://schemas.microsoft.com/office/drawing/2014/main" id="{22BFFA61-2CC6-5E1D-ED86-0ED046C85B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5193" y="3086902"/>
            <a:ext cx="513614" cy="513614"/>
          </a:xfrm>
          <a:prstGeom prst="rect">
            <a:avLst/>
          </a:prstGeom>
        </p:spPr>
      </p:pic>
      <p:sp>
        <p:nvSpPr>
          <p:cNvPr id="2" name="Title 1">
            <a:extLst>
              <a:ext uri="{FF2B5EF4-FFF2-40B4-BE49-F238E27FC236}">
                <a16:creationId xmlns:a16="http://schemas.microsoft.com/office/drawing/2014/main" id="{6D499177-B005-5496-FA25-EDD2336E7FBE}"/>
              </a:ext>
            </a:extLst>
          </p:cNvPr>
          <p:cNvSpPr>
            <a:spLocks noGrp="1"/>
          </p:cNvSpPr>
          <p:nvPr>
            <p:ph type="title"/>
          </p:nvPr>
        </p:nvSpPr>
        <p:spPr>
          <a:xfrm>
            <a:off x="1127545" y="300543"/>
            <a:ext cx="6377940" cy="1293028"/>
          </a:xfrm>
        </p:spPr>
        <p:txBody>
          <a:bodyPr/>
          <a:lstStyle/>
          <a:p>
            <a:pPr algn="ctr"/>
            <a:r>
              <a:rPr dirty="0"/>
              <a:t>Aufbau des Buches </a:t>
            </a:r>
            <a:r>
              <a:rPr dirty="0" err="1"/>
              <a:t>Zefanja</a:t>
            </a:r>
            <a:endParaRPr dirty="0"/>
          </a:p>
        </p:txBody>
      </p:sp>
      <p:sp>
        <p:nvSpPr>
          <p:cNvPr id="13" name="TextBox 12">
            <a:extLst>
              <a:ext uri="{FF2B5EF4-FFF2-40B4-BE49-F238E27FC236}">
                <a16:creationId xmlns:a16="http://schemas.microsoft.com/office/drawing/2014/main" id="{31E402B0-27A3-2833-2A5E-172EFEFDD663}"/>
              </a:ext>
            </a:extLst>
          </p:cNvPr>
          <p:cNvSpPr txBox="1"/>
          <p:nvPr/>
        </p:nvSpPr>
        <p:spPr>
          <a:xfrm>
            <a:off x="3065509" y="4760375"/>
            <a:ext cx="3012982" cy="923330"/>
          </a:xfrm>
          <a:prstGeom prst="rect">
            <a:avLst/>
          </a:prstGeom>
          <a:noFill/>
        </p:spPr>
        <p:txBody>
          <a:bodyPr wrap="square" rtlCol="0">
            <a:spAutoFit/>
          </a:bodyPr>
          <a:lstStyle/>
          <a:p>
            <a:r>
              <a:rPr lang="de-DE" dirty="0"/>
              <a:t>Kapitel 1: Ankündigung des Gerichts über </a:t>
            </a:r>
            <a:r>
              <a:rPr lang="de-DE" dirty="0" err="1"/>
              <a:t>Juda</a:t>
            </a:r>
            <a:endParaRPr lang="de-DE" dirty="0"/>
          </a:p>
          <a:p>
            <a:endParaRPr lang="en-DE" dirty="0"/>
          </a:p>
        </p:txBody>
      </p:sp>
      <p:sp>
        <p:nvSpPr>
          <p:cNvPr id="14" name="TextBox 13">
            <a:extLst>
              <a:ext uri="{FF2B5EF4-FFF2-40B4-BE49-F238E27FC236}">
                <a16:creationId xmlns:a16="http://schemas.microsoft.com/office/drawing/2014/main" id="{48D9F776-1CD2-2FAE-7A82-AAC8EAA6D26F}"/>
              </a:ext>
            </a:extLst>
          </p:cNvPr>
          <p:cNvSpPr txBox="1"/>
          <p:nvPr/>
        </p:nvSpPr>
        <p:spPr>
          <a:xfrm>
            <a:off x="5922042" y="2420380"/>
            <a:ext cx="2657382" cy="923330"/>
          </a:xfrm>
          <a:prstGeom prst="rect">
            <a:avLst/>
          </a:prstGeom>
          <a:noFill/>
        </p:spPr>
        <p:txBody>
          <a:bodyPr wrap="square" rtlCol="0">
            <a:spAutoFit/>
          </a:bodyPr>
          <a:lstStyle/>
          <a:p>
            <a:pPr>
              <a:defRPr sz="1800"/>
            </a:pPr>
            <a:r>
              <a:rPr lang="de-DE" dirty="0"/>
              <a:t>Kapitel 2: Gericht über Nachbarvölker</a:t>
            </a:r>
          </a:p>
          <a:p>
            <a:endParaRPr lang="en-DE" dirty="0"/>
          </a:p>
        </p:txBody>
      </p:sp>
      <p:sp>
        <p:nvSpPr>
          <p:cNvPr id="15" name="TextBox 14">
            <a:extLst>
              <a:ext uri="{FF2B5EF4-FFF2-40B4-BE49-F238E27FC236}">
                <a16:creationId xmlns:a16="http://schemas.microsoft.com/office/drawing/2014/main" id="{095B0ED3-198D-F6CB-C612-1017ECC559E2}"/>
              </a:ext>
            </a:extLst>
          </p:cNvPr>
          <p:cNvSpPr txBox="1"/>
          <p:nvPr/>
        </p:nvSpPr>
        <p:spPr>
          <a:xfrm>
            <a:off x="877582" y="2420380"/>
            <a:ext cx="2657382" cy="923330"/>
          </a:xfrm>
          <a:prstGeom prst="rect">
            <a:avLst/>
          </a:prstGeom>
          <a:noFill/>
        </p:spPr>
        <p:txBody>
          <a:bodyPr wrap="square" rtlCol="0">
            <a:spAutoFit/>
          </a:bodyPr>
          <a:lstStyle/>
          <a:p>
            <a:pPr>
              <a:defRPr sz="1800"/>
            </a:pPr>
            <a:r>
              <a:rPr lang="de-DE" dirty="0"/>
              <a:t>Kapitel 3: Gericht und Rettung Jerusalems</a:t>
            </a:r>
          </a:p>
          <a:p>
            <a:endParaRPr lang="en-DE" dirty="0"/>
          </a:p>
        </p:txBody>
      </p:sp>
    </p:spTree>
    <p:extLst>
      <p:ext uri="{BB962C8B-B14F-4D97-AF65-F5344CB8AC3E}">
        <p14:creationId xmlns:p14="http://schemas.microsoft.com/office/powerpoint/2010/main" val="2656276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28E3062C-978B-7B77-0403-55DB5E57B0A9}"/>
              </a:ext>
            </a:extLst>
          </p:cNvPr>
          <p:cNvGrpSpPr/>
          <p:nvPr/>
        </p:nvGrpSpPr>
        <p:grpSpPr>
          <a:xfrm>
            <a:off x="3401546" y="-669827"/>
            <a:ext cx="2340908" cy="2339995"/>
            <a:chOff x="3146518" y="-669827"/>
            <a:chExt cx="2340908" cy="2339995"/>
          </a:xfrm>
        </p:grpSpPr>
        <p:grpSp>
          <p:nvGrpSpPr>
            <p:cNvPr id="4" name="Group 3">
              <a:extLst>
                <a:ext uri="{FF2B5EF4-FFF2-40B4-BE49-F238E27FC236}">
                  <a16:creationId xmlns:a16="http://schemas.microsoft.com/office/drawing/2014/main" id="{0133BD97-2267-2222-A7E4-936A68A7435E}"/>
                </a:ext>
              </a:extLst>
            </p:cNvPr>
            <p:cNvGrpSpPr/>
            <p:nvPr/>
          </p:nvGrpSpPr>
          <p:grpSpPr>
            <a:xfrm>
              <a:off x="3146518" y="-669827"/>
              <a:ext cx="2340908" cy="2339995"/>
              <a:chOff x="3146518" y="-783689"/>
              <a:chExt cx="2340908" cy="2339995"/>
            </a:xfrm>
          </p:grpSpPr>
          <p:sp>
            <p:nvSpPr>
              <p:cNvPr id="5" name="Freeform: Shape 4">
                <a:extLst>
                  <a:ext uri="{FF2B5EF4-FFF2-40B4-BE49-F238E27FC236}">
                    <a16:creationId xmlns:a16="http://schemas.microsoft.com/office/drawing/2014/main" id="{0A7F034E-33E4-E014-2D80-84D10B3CA86F}"/>
                  </a:ext>
                </a:extLst>
              </p:cNvPr>
              <p:cNvSpPr/>
              <p:nvPr/>
            </p:nvSpPr>
            <p:spPr>
              <a:xfrm>
                <a:off x="3147431" y="-783689"/>
                <a:ext cx="2339995" cy="2339995"/>
              </a:xfrm>
              <a:custGeom>
                <a:avLst/>
                <a:gdLst>
                  <a:gd name="connsiteX0" fmla="*/ 1169997 w 2339995"/>
                  <a:gd name="connsiteY0" fmla="*/ 0 h 2339995"/>
                  <a:gd name="connsiteX1" fmla="*/ 2183245 w 2339995"/>
                  <a:gd name="connsiteY1" fmla="*/ 584999 h 2339995"/>
                  <a:gd name="connsiteX2" fmla="*/ 2183245 w 2339995"/>
                  <a:gd name="connsiteY2" fmla="*/ 1754997 h 2339995"/>
                  <a:gd name="connsiteX3" fmla="*/ 1169998 w 2339995"/>
                  <a:gd name="connsiteY3" fmla="*/ 1169998 h 2339995"/>
                  <a:gd name="connsiteX4" fmla="*/ 1169997 w 2339995"/>
                  <a:gd name="connsiteY4" fmla="*/ 0 h 2339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95" h="2339995">
                    <a:moveTo>
                      <a:pt x="1169997" y="0"/>
                    </a:moveTo>
                    <a:cubicBezTo>
                      <a:pt x="1587997" y="0"/>
                      <a:pt x="1974245" y="223000"/>
                      <a:pt x="2183245" y="584999"/>
                    </a:cubicBezTo>
                    <a:cubicBezTo>
                      <a:pt x="2392245" y="946998"/>
                      <a:pt x="2392245" y="1392998"/>
                      <a:pt x="2183245" y="1754997"/>
                    </a:cubicBezTo>
                    <a:lnTo>
                      <a:pt x="1169998" y="1169998"/>
                    </a:lnTo>
                    <a:cubicBezTo>
                      <a:pt x="1169998" y="779999"/>
                      <a:pt x="1169997" y="389999"/>
                      <a:pt x="1169997" y="0"/>
                    </a:cubicBezTo>
                    <a:close/>
                  </a:path>
                </a:pathLst>
              </a:custGeom>
              <a:solidFill>
                <a:schemeClr val="accent5">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298904" tIns="458454" rIns="300504" bIns="1154883" numCol="1" spcCol="1270" anchor="ctr" anchorCtr="0">
                <a:noAutofit/>
              </a:bodyPr>
              <a:lstStyle/>
              <a:p>
                <a:pPr marL="0" lvl="0" indent="0" algn="ctr" defTabSz="933450">
                  <a:lnSpc>
                    <a:spcPct val="90000"/>
                  </a:lnSpc>
                  <a:spcBef>
                    <a:spcPct val="0"/>
                  </a:spcBef>
                  <a:spcAft>
                    <a:spcPct val="35000"/>
                  </a:spcAft>
                  <a:buNone/>
                </a:pPr>
                <a:endParaRPr lang="en-DE" sz="2100" kern="1200" dirty="0"/>
              </a:p>
            </p:txBody>
          </p:sp>
          <p:sp>
            <p:nvSpPr>
              <p:cNvPr id="6" name="Freeform: Shape 5">
                <a:extLst>
                  <a:ext uri="{FF2B5EF4-FFF2-40B4-BE49-F238E27FC236}">
                    <a16:creationId xmlns:a16="http://schemas.microsoft.com/office/drawing/2014/main" id="{B91E0EA9-F218-135F-3F10-087F6512D676}"/>
                  </a:ext>
                </a:extLst>
              </p:cNvPr>
              <p:cNvSpPr/>
              <p:nvPr/>
            </p:nvSpPr>
            <p:spPr>
              <a:xfrm>
                <a:off x="3146518" y="-783689"/>
                <a:ext cx="2339995" cy="2339995"/>
              </a:xfrm>
              <a:custGeom>
                <a:avLst/>
                <a:gdLst>
                  <a:gd name="connsiteX0" fmla="*/ 2183245 w 2339995"/>
                  <a:gd name="connsiteY0" fmla="*/ 1754996 h 2339995"/>
                  <a:gd name="connsiteX1" fmla="*/ 1169997 w 2339995"/>
                  <a:gd name="connsiteY1" fmla="*/ 2339995 h 2339995"/>
                  <a:gd name="connsiteX2" fmla="*/ 156749 w 2339995"/>
                  <a:gd name="connsiteY2" fmla="*/ 1754996 h 2339995"/>
                  <a:gd name="connsiteX3" fmla="*/ 1169998 w 2339995"/>
                  <a:gd name="connsiteY3" fmla="*/ 1169998 h 2339995"/>
                  <a:gd name="connsiteX4" fmla="*/ 2183245 w 2339995"/>
                  <a:gd name="connsiteY4" fmla="*/ 1754996 h 2339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95" h="2339995">
                    <a:moveTo>
                      <a:pt x="2183245" y="1754996"/>
                    </a:moveTo>
                    <a:cubicBezTo>
                      <a:pt x="1974245" y="2116995"/>
                      <a:pt x="1587997" y="2339995"/>
                      <a:pt x="1169997" y="2339995"/>
                    </a:cubicBezTo>
                    <a:cubicBezTo>
                      <a:pt x="751997" y="2339995"/>
                      <a:pt x="365749" y="2116995"/>
                      <a:pt x="156749" y="1754996"/>
                    </a:cubicBezTo>
                    <a:lnTo>
                      <a:pt x="1169998" y="1169998"/>
                    </a:lnTo>
                    <a:lnTo>
                      <a:pt x="2183245" y="1754996"/>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7543" tIns="1513255" rIns="677543" bIns="176116" numCol="1" spcCol="1270" anchor="ctr" anchorCtr="0">
                <a:noAutofit/>
              </a:bodyPr>
              <a:lstStyle/>
              <a:p>
                <a:pPr marL="0" lvl="0" indent="0" algn="ctr" defTabSz="1289050">
                  <a:lnSpc>
                    <a:spcPct val="90000"/>
                  </a:lnSpc>
                  <a:spcBef>
                    <a:spcPct val="0"/>
                  </a:spcBef>
                  <a:spcAft>
                    <a:spcPct val="35000"/>
                  </a:spcAft>
                  <a:buNone/>
                </a:pPr>
                <a:endParaRPr lang="en-DE" sz="2900" kern="1200" dirty="0"/>
              </a:p>
            </p:txBody>
          </p:sp>
          <p:sp>
            <p:nvSpPr>
              <p:cNvPr id="7" name="Freeform: Shape 6">
                <a:extLst>
                  <a:ext uri="{FF2B5EF4-FFF2-40B4-BE49-F238E27FC236}">
                    <a16:creationId xmlns:a16="http://schemas.microsoft.com/office/drawing/2014/main" id="{82A3FA3C-7F07-295A-B398-4836A0A80280}"/>
                  </a:ext>
                </a:extLst>
              </p:cNvPr>
              <p:cNvSpPr/>
              <p:nvPr/>
            </p:nvSpPr>
            <p:spPr>
              <a:xfrm>
                <a:off x="3146518" y="-783689"/>
                <a:ext cx="2339995" cy="2339995"/>
              </a:xfrm>
              <a:custGeom>
                <a:avLst/>
                <a:gdLst>
                  <a:gd name="connsiteX0" fmla="*/ 156750 w 2339995"/>
                  <a:gd name="connsiteY0" fmla="*/ 1754996 h 2339995"/>
                  <a:gd name="connsiteX1" fmla="*/ 156750 w 2339995"/>
                  <a:gd name="connsiteY1" fmla="*/ 584998 h 2339995"/>
                  <a:gd name="connsiteX2" fmla="*/ 1169998 w 2339995"/>
                  <a:gd name="connsiteY2" fmla="*/ -1 h 2339995"/>
                  <a:gd name="connsiteX3" fmla="*/ 1169998 w 2339995"/>
                  <a:gd name="connsiteY3" fmla="*/ 1169998 h 2339995"/>
                  <a:gd name="connsiteX4" fmla="*/ 156750 w 2339995"/>
                  <a:gd name="connsiteY4" fmla="*/ 1754996 h 2339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95" h="2339995">
                    <a:moveTo>
                      <a:pt x="156750" y="1754996"/>
                    </a:moveTo>
                    <a:cubicBezTo>
                      <a:pt x="-52250" y="1392997"/>
                      <a:pt x="-52250" y="946997"/>
                      <a:pt x="156750" y="584998"/>
                    </a:cubicBezTo>
                    <a:cubicBezTo>
                      <a:pt x="365750" y="222999"/>
                      <a:pt x="751998" y="-1"/>
                      <a:pt x="1169998" y="-1"/>
                    </a:cubicBezTo>
                    <a:lnTo>
                      <a:pt x="1169998" y="1169998"/>
                    </a:lnTo>
                    <a:lnTo>
                      <a:pt x="156750" y="1754996"/>
                    </a:lnTo>
                    <a:close/>
                  </a:path>
                </a:pathLst>
              </a:custGeom>
              <a:solidFill>
                <a:schemeClr val="accent1">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77384" tIns="486312" rIns="1322024" bIns="1127025" numCol="1" spcCol="1270" anchor="ctr" anchorCtr="0">
                <a:noAutofit/>
              </a:bodyPr>
              <a:lstStyle/>
              <a:p>
                <a:pPr marL="0" lvl="0" indent="0" algn="ctr" defTabSz="933450">
                  <a:lnSpc>
                    <a:spcPct val="90000"/>
                  </a:lnSpc>
                  <a:spcBef>
                    <a:spcPct val="0"/>
                  </a:spcBef>
                  <a:spcAft>
                    <a:spcPct val="35000"/>
                  </a:spcAft>
                  <a:buNone/>
                </a:pPr>
                <a:endParaRPr lang="en-DE" sz="2100" kern="1200" dirty="0"/>
              </a:p>
            </p:txBody>
          </p:sp>
        </p:grpSp>
        <p:sp>
          <p:nvSpPr>
            <p:cNvPr id="10" name="TextBox 9">
              <a:extLst>
                <a:ext uri="{FF2B5EF4-FFF2-40B4-BE49-F238E27FC236}">
                  <a16:creationId xmlns:a16="http://schemas.microsoft.com/office/drawing/2014/main" id="{2536E536-913A-D0B9-06AE-91173A45A703}"/>
                </a:ext>
              </a:extLst>
            </p:cNvPr>
            <p:cNvSpPr txBox="1"/>
            <p:nvPr/>
          </p:nvSpPr>
          <p:spPr>
            <a:xfrm>
              <a:off x="3963715" y="1026098"/>
              <a:ext cx="705600" cy="369332"/>
            </a:xfrm>
            <a:prstGeom prst="rect">
              <a:avLst/>
            </a:prstGeom>
            <a:noFill/>
          </p:spPr>
          <p:txBody>
            <a:bodyPr wrap="square" rtlCol="0">
              <a:spAutoFit/>
            </a:bodyPr>
            <a:lstStyle/>
            <a:p>
              <a:r>
                <a:rPr lang="en-DE" dirty="0"/>
                <a:t>K. 1</a:t>
              </a:r>
            </a:p>
          </p:txBody>
        </p:sp>
        <p:sp>
          <p:nvSpPr>
            <p:cNvPr id="11" name="TextBox 10">
              <a:extLst>
                <a:ext uri="{FF2B5EF4-FFF2-40B4-BE49-F238E27FC236}">
                  <a16:creationId xmlns:a16="http://schemas.microsoft.com/office/drawing/2014/main" id="{2CD84735-BEAA-F6CB-9004-15D65CD93364}"/>
                </a:ext>
              </a:extLst>
            </p:cNvPr>
            <p:cNvSpPr txBox="1"/>
            <p:nvPr/>
          </p:nvSpPr>
          <p:spPr>
            <a:xfrm rot="14429759">
              <a:off x="4653409" y="-74511"/>
              <a:ext cx="705600" cy="369332"/>
            </a:xfrm>
            <a:prstGeom prst="rect">
              <a:avLst/>
            </a:prstGeom>
            <a:noFill/>
          </p:spPr>
          <p:txBody>
            <a:bodyPr wrap="square" rtlCol="0">
              <a:spAutoFit/>
            </a:bodyPr>
            <a:lstStyle/>
            <a:p>
              <a:r>
                <a:rPr lang="en-DE" dirty="0"/>
                <a:t>K. 2</a:t>
              </a:r>
            </a:p>
          </p:txBody>
        </p:sp>
        <p:sp>
          <p:nvSpPr>
            <p:cNvPr id="12" name="TextBox 11">
              <a:extLst>
                <a:ext uri="{FF2B5EF4-FFF2-40B4-BE49-F238E27FC236}">
                  <a16:creationId xmlns:a16="http://schemas.microsoft.com/office/drawing/2014/main" id="{87AB00D2-DEEC-29BB-8D09-687B9573A6B4}"/>
                </a:ext>
              </a:extLst>
            </p:cNvPr>
            <p:cNvSpPr txBox="1"/>
            <p:nvPr/>
          </p:nvSpPr>
          <p:spPr>
            <a:xfrm rot="7225646">
              <a:off x="3313039" y="-62270"/>
              <a:ext cx="705600" cy="369332"/>
            </a:xfrm>
            <a:prstGeom prst="rect">
              <a:avLst/>
            </a:prstGeom>
            <a:noFill/>
          </p:spPr>
          <p:txBody>
            <a:bodyPr wrap="square" rtlCol="0">
              <a:spAutoFit/>
            </a:bodyPr>
            <a:lstStyle/>
            <a:p>
              <a:r>
                <a:rPr lang="en-DE" dirty="0"/>
                <a:t>K. 3</a:t>
              </a:r>
            </a:p>
          </p:txBody>
        </p:sp>
      </p:grpSp>
      <p:sp>
        <p:nvSpPr>
          <p:cNvPr id="8" name="Oval 7">
            <a:extLst>
              <a:ext uri="{FF2B5EF4-FFF2-40B4-BE49-F238E27FC236}">
                <a16:creationId xmlns:a16="http://schemas.microsoft.com/office/drawing/2014/main" id="{F6A73922-28FD-86A3-A0A1-FBFB9B9655AB}"/>
              </a:ext>
            </a:extLst>
          </p:cNvPr>
          <p:cNvSpPr/>
          <p:nvPr/>
        </p:nvSpPr>
        <p:spPr>
          <a:xfrm>
            <a:off x="4219200" y="147763"/>
            <a:ext cx="705600" cy="70481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9" name="Graphic 8" descr="Storytelling outline">
            <a:extLst>
              <a:ext uri="{FF2B5EF4-FFF2-40B4-BE49-F238E27FC236}">
                <a16:creationId xmlns:a16="http://schemas.microsoft.com/office/drawing/2014/main" id="{15A0BBCD-D74B-A924-9ECB-B46F1C29BE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5193" y="243363"/>
            <a:ext cx="513614" cy="513614"/>
          </a:xfrm>
          <a:prstGeom prst="rect">
            <a:avLst/>
          </a:prstGeom>
        </p:spPr>
      </p:pic>
      <p:sp>
        <p:nvSpPr>
          <p:cNvPr id="20" name="TextBox 19">
            <a:extLst>
              <a:ext uri="{FF2B5EF4-FFF2-40B4-BE49-F238E27FC236}">
                <a16:creationId xmlns:a16="http://schemas.microsoft.com/office/drawing/2014/main" id="{8A337045-8057-BB02-919B-254035F0AC2E}"/>
              </a:ext>
            </a:extLst>
          </p:cNvPr>
          <p:cNvSpPr txBox="1"/>
          <p:nvPr/>
        </p:nvSpPr>
        <p:spPr>
          <a:xfrm>
            <a:off x="879475" y="1883749"/>
            <a:ext cx="7385050" cy="584775"/>
          </a:xfrm>
          <a:prstGeom prst="rect">
            <a:avLst/>
          </a:prstGeom>
          <a:noFill/>
        </p:spPr>
        <p:txBody>
          <a:bodyPr wrap="square" rtlCol="0">
            <a:spAutoFit/>
          </a:bodyPr>
          <a:lstStyle/>
          <a:p>
            <a:pPr algn="ctr"/>
            <a:r>
              <a:rPr lang="en-DE" sz="3200" u="sng" dirty="0" err="1"/>
              <a:t>Gericht</a:t>
            </a:r>
            <a:r>
              <a:rPr lang="en-DE" sz="3200" u="sng" dirty="0"/>
              <a:t> </a:t>
            </a:r>
            <a:r>
              <a:rPr lang="en-DE" sz="3200" u="sng" dirty="0" err="1"/>
              <a:t>über</a:t>
            </a:r>
            <a:r>
              <a:rPr lang="en-DE" sz="3200" u="sng" dirty="0"/>
              <a:t> Jerusalem</a:t>
            </a:r>
          </a:p>
        </p:txBody>
      </p:sp>
      <p:sp>
        <p:nvSpPr>
          <p:cNvPr id="24" name="TextBox 23">
            <a:extLst>
              <a:ext uri="{FF2B5EF4-FFF2-40B4-BE49-F238E27FC236}">
                <a16:creationId xmlns:a16="http://schemas.microsoft.com/office/drawing/2014/main" id="{14B26EF3-6614-AABB-63CD-B40921BADD8D}"/>
              </a:ext>
            </a:extLst>
          </p:cNvPr>
          <p:cNvSpPr txBox="1"/>
          <p:nvPr/>
        </p:nvSpPr>
        <p:spPr>
          <a:xfrm>
            <a:off x="1321645" y="3627474"/>
            <a:ext cx="6500709" cy="1477328"/>
          </a:xfrm>
          <a:prstGeom prst="rect">
            <a:avLst/>
          </a:prstGeom>
          <a:noFill/>
        </p:spPr>
        <p:txBody>
          <a:bodyPr wrap="square" rtlCol="0">
            <a:spAutoFit/>
          </a:bodyPr>
          <a:lstStyle/>
          <a:p>
            <a:pPr marL="285750" indent="-285750">
              <a:buFont typeface="Arial" panose="020B0604020202020204" pitchFamily="34" charset="0"/>
              <a:buChar char="•"/>
            </a:pPr>
            <a:r>
              <a:rPr lang="en-DE" dirty="0" err="1"/>
              <a:t>Zephanja</a:t>
            </a:r>
            <a:r>
              <a:rPr lang="en-DE" dirty="0"/>
              <a:t> </a:t>
            </a:r>
            <a:r>
              <a:rPr lang="en-DE" dirty="0" err="1"/>
              <a:t>sagt</a:t>
            </a:r>
            <a:r>
              <a:rPr lang="en-DE" dirty="0"/>
              <a:t>, </a:t>
            </a:r>
            <a:r>
              <a:rPr lang="en-DE" dirty="0" err="1"/>
              <a:t>dass</a:t>
            </a:r>
            <a:r>
              <a:rPr lang="en-DE" dirty="0"/>
              <a:t> Jerusalem von </a:t>
            </a:r>
            <a:r>
              <a:rPr lang="en-DE" dirty="0" err="1"/>
              <a:t>einer</a:t>
            </a:r>
            <a:r>
              <a:rPr lang="en-DE" dirty="0"/>
              <a:t> </a:t>
            </a:r>
            <a:r>
              <a:rPr lang="en-DE" dirty="0" err="1"/>
              <a:t>Armee</a:t>
            </a:r>
            <a:r>
              <a:rPr lang="en-DE" dirty="0"/>
              <a:t> </a:t>
            </a:r>
            <a:r>
              <a:rPr lang="en-DE" dirty="0" err="1"/>
              <a:t>erobert</a:t>
            </a:r>
            <a:r>
              <a:rPr lang="en-DE" dirty="0"/>
              <a:t> und </a:t>
            </a:r>
            <a:r>
              <a:rPr lang="en-DE" dirty="0" err="1"/>
              <a:t>zerstört</a:t>
            </a:r>
            <a:r>
              <a:rPr lang="en-DE" dirty="0"/>
              <a:t> </a:t>
            </a:r>
            <a:r>
              <a:rPr lang="en-DE" dirty="0" err="1"/>
              <a:t>wird</a:t>
            </a:r>
            <a:r>
              <a:rPr lang="en-DE" dirty="0"/>
              <a:t> </a:t>
            </a:r>
            <a:r>
              <a:rPr lang="en-DE" dirty="0" err="1"/>
              <a:t>aber</a:t>
            </a:r>
            <a:r>
              <a:rPr lang="en-DE" dirty="0"/>
              <a:t> </a:t>
            </a:r>
            <a:r>
              <a:rPr lang="en-DE" dirty="0" err="1"/>
              <a:t>erwähnt</a:t>
            </a:r>
            <a:r>
              <a:rPr lang="en-DE" dirty="0"/>
              <a:t> </a:t>
            </a:r>
            <a:r>
              <a:rPr lang="en-DE" dirty="0" err="1"/>
              <a:t>nicht</a:t>
            </a:r>
            <a:r>
              <a:rPr lang="en-DE" dirty="0"/>
              <a:t> von </a:t>
            </a:r>
            <a:r>
              <a:rPr lang="en-DE" dirty="0" err="1"/>
              <a:t>welcher</a:t>
            </a:r>
            <a:endParaRPr lang="en-DE" dirty="0"/>
          </a:p>
          <a:p>
            <a:pPr marL="285750" indent="-285750">
              <a:buFont typeface="Arial" panose="020B0604020202020204" pitchFamily="34" charset="0"/>
              <a:buChar char="•"/>
            </a:pPr>
            <a:r>
              <a:rPr lang="en-GB" dirty="0"/>
              <a:t>A</a:t>
            </a:r>
            <a:r>
              <a:rPr lang="en-DE" dirty="0" err="1"/>
              <a:t>lle</a:t>
            </a:r>
            <a:r>
              <a:rPr lang="en-DE" dirty="0"/>
              <a:t> </a:t>
            </a:r>
            <a:r>
              <a:rPr lang="en-DE" dirty="0" err="1"/>
              <a:t>orte</a:t>
            </a:r>
            <a:r>
              <a:rPr lang="en-DE" dirty="0"/>
              <a:t> die für </a:t>
            </a:r>
            <a:r>
              <a:rPr lang="en-DE" dirty="0" err="1"/>
              <a:t>Anbetung</a:t>
            </a:r>
            <a:r>
              <a:rPr lang="en-DE" dirty="0"/>
              <a:t> der </a:t>
            </a:r>
            <a:r>
              <a:rPr lang="en-DE" dirty="0" err="1"/>
              <a:t>kanaanitischen</a:t>
            </a:r>
            <a:r>
              <a:rPr lang="en-DE" dirty="0"/>
              <a:t> Götter </a:t>
            </a:r>
            <a:r>
              <a:rPr lang="en-DE" dirty="0" err="1"/>
              <a:t>gedacht</a:t>
            </a:r>
            <a:r>
              <a:rPr lang="en-DE" dirty="0"/>
              <a:t> </a:t>
            </a:r>
            <a:r>
              <a:rPr lang="en-DE" dirty="0" err="1"/>
              <a:t>waren</a:t>
            </a:r>
            <a:r>
              <a:rPr lang="en-DE" dirty="0"/>
              <a:t>, </a:t>
            </a:r>
            <a:r>
              <a:rPr lang="en-DE" dirty="0" err="1"/>
              <a:t>werden</a:t>
            </a:r>
            <a:r>
              <a:rPr lang="en-DE" dirty="0"/>
              <a:t> </a:t>
            </a:r>
            <a:r>
              <a:rPr lang="en-DE" dirty="0" err="1"/>
              <a:t>zerstört</a:t>
            </a:r>
            <a:r>
              <a:rPr lang="en-DE" dirty="0"/>
              <a:t> </a:t>
            </a:r>
          </a:p>
          <a:p>
            <a:pPr marL="285750" indent="-285750">
              <a:buFont typeface="Arial" panose="020B0604020202020204" pitchFamily="34" charset="0"/>
              <a:buChar char="•"/>
            </a:pPr>
            <a:r>
              <a:rPr lang="en-DE" dirty="0"/>
              <a:t>Alle </a:t>
            </a:r>
            <a:r>
              <a:rPr lang="en-DE" dirty="0" err="1"/>
              <a:t>ungerechte</a:t>
            </a:r>
            <a:r>
              <a:rPr lang="en-DE" dirty="0"/>
              <a:t> Leiter </a:t>
            </a:r>
            <a:r>
              <a:rPr lang="en-DE" dirty="0" err="1"/>
              <a:t>werden</a:t>
            </a:r>
            <a:r>
              <a:rPr lang="en-DE" dirty="0"/>
              <a:t> </a:t>
            </a:r>
            <a:r>
              <a:rPr lang="en-DE" dirty="0" err="1"/>
              <a:t>auch</a:t>
            </a:r>
            <a:r>
              <a:rPr lang="en-DE" dirty="0"/>
              <a:t> </a:t>
            </a:r>
            <a:r>
              <a:rPr lang="en-DE" dirty="0" err="1"/>
              <a:t>mit</a:t>
            </a:r>
            <a:r>
              <a:rPr lang="en-DE" dirty="0"/>
              <a:t> der Stadt </a:t>
            </a:r>
            <a:r>
              <a:rPr lang="en-DE" dirty="0" err="1"/>
              <a:t>untergehen</a:t>
            </a:r>
            <a:endParaRPr lang="en-DE" dirty="0"/>
          </a:p>
        </p:txBody>
      </p:sp>
      <p:sp>
        <p:nvSpPr>
          <p:cNvPr id="26" name="TextBox 25">
            <a:extLst>
              <a:ext uri="{FF2B5EF4-FFF2-40B4-BE49-F238E27FC236}">
                <a16:creationId xmlns:a16="http://schemas.microsoft.com/office/drawing/2014/main" id="{FB9465E4-21FE-94AC-C5B1-D47A673ADE6F}"/>
              </a:ext>
            </a:extLst>
          </p:cNvPr>
          <p:cNvSpPr txBox="1"/>
          <p:nvPr/>
        </p:nvSpPr>
        <p:spPr>
          <a:xfrm>
            <a:off x="2990100" y="2610849"/>
            <a:ext cx="3358430" cy="461665"/>
          </a:xfrm>
          <a:prstGeom prst="rect">
            <a:avLst/>
          </a:prstGeom>
          <a:noFill/>
        </p:spPr>
        <p:txBody>
          <a:bodyPr wrap="square" rtlCol="0">
            <a:spAutoFit/>
          </a:bodyPr>
          <a:lstStyle/>
          <a:p>
            <a:r>
              <a:rPr lang="en-DE" sz="2400" u="sng" dirty="0"/>
              <a:t>Was </a:t>
            </a:r>
            <a:r>
              <a:rPr lang="en-DE" sz="2400" u="sng" dirty="0" err="1"/>
              <a:t>wird</a:t>
            </a:r>
            <a:r>
              <a:rPr lang="en-DE" sz="2400" u="sng" dirty="0"/>
              <a:t> </a:t>
            </a:r>
            <a:r>
              <a:rPr lang="en-DE" sz="2400" u="sng" dirty="0" err="1"/>
              <a:t>Passieren</a:t>
            </a:r>
            <a:r>
              <a:rPr lang="en-DE" sz="2400" u="sng" dirty="0"/>
              <a:t>?</a:t>
            </a:r>
          </a:p>
        </p:txBody>
      </p:sp>
      <p:sp>
        <p:nvSpPr>
          <p:cNvPr id="69" name="TextBox 68">
            <a:extLst>
              <a:ext uri="{FF2B5EF4-FFF2-40B4-BE49-F238E27FC236}">
                <a16:creationId xmlns:a16="http://schemas.microsoft.com/office/drawing/2014/main" id="{93FE38BC-A997-A022-D7F3-32F7B068618E}"/>
              </a:ext>
            </a:extLst>
          </p:cNvPr>
          <p:cNvSpPr txBox="1"/>
          <p:nvPr/>
        </p:nvSpPr>
        <p:spPr>
          <a:xfrm>
            <a:off x="2072509" y="5247127"/>
            <a:ext cx="5867400" cy="584775"/>
          </a:xfrm>
          <a:prstGeom prst="rect">
            <a:avLst/>
          </a:prstGeom>
          <a:noFill/>
        </p:spPr>
        <p:txBody>
          <a:bodyPr wrap="square" rtlCol="0">
            <a:spAutoFit/>
          </a:bodyPr>
          <a:lstStyle/>
          <a:p>
            <a:r>
              <a:rPr lang="en-DE" sz="3200" dirty="0"/>
              <a:t>Was hat </a:t>
            </a:r>
            <a:r>
              <a:rPr lang="en-DE" sz="3200" dirty="0" err="1"/>
              <a:t>Zephanja</a:t>
            </a:r>
            <a:r>
              <a:rPr lang="en-DE" sz="3200" dirty="0"/>
              <a:t> </a:t>
            </a:r>
            <a:r>
              <a:rPr lang="en-DE" sz="3200" dirty="0" err="1"/>
              <a:t>gemacht</a:t>
            </a:r>
            <a:r>
              <a:rPr lang="en-DE" sz="3200" dirty="0"/>
              <a:t>?</a:t>
            </a:r>
          </a:p>
        </p:txBody>
      </p:sp>
      <mc:AlternateContent xmlns:mc="http://schemas.openxmlformats.org/markup-compatibility/2006" xmlns:p14="http://schemas.microsoft.com/office/powerpoint/2010/main">
        <mc:Choice Requires="p14">
          <p:contentPart p14:bwMode="auto" r:id="rId4">
            <p14:nvContentPartPr>
              <p14:cNvPr id="70" name="Ink 69">
                <a:extLst>
                  <a:ext uri="{FF2B5EF4-FFF2-40B4-BE49-F238E27FC236}">
                    <a16:creationId xmlns:a16="http://schemas.microsoft.com/office/drawing/2014/main" id="{95E9CB74-4DF8-FDF6-79DB-69F4844DF375}"/>
                  </a:ext>
                </a:extLst>
              </p14:cNvPr>
              <p14:cNvContentPartPr/>
              <p14:nvPr/>
            </p14:nvContentPartPr>
            <p14:xfrm>
              <a:off x="2181251" y="5831902"/>
              <a:ext cx="4890240" cy="360"/>
            </p14:xfrm>
          </p:contentPart>
        </mc:Choice>
        <mc:Fallback xmlns="">
          <p:pic>
            <p:nvPicPr>
              <p:cNvPr id="70" name="Ink 69">
                <a:extLst>
                  <a:ext uri="{FF2B5EF4-FFF2-40B4-BE49-F238E27FC236}">
                    <a16:creationId xmlns:a16="http://schemas.microsoft.com/office/drawing/2014/main" id="{95E9CB74-4DF8-FDF6-79DB-69F4844DF375}"/>
                  </a:ext>
                </a:extLst>
              </p:cNvPr>
              <p:cNvPicPr/>
              <p:nvPr/>
            </p:nvPicPr>
            <p:blipFill>
              <a:blip r:embed="rId5"/>
              <a:stretch>
                <a:fillRect/>
              </a:stretch>
            </p:blipFill>
            <p:spPr>
              <a:xfrm>
                <a:off x="2163611" y="5813902"/>
                <a:ext cx="4925880" cy="36000"/>
              </a:xfrm>
              <a:prstGeom prst="rect">
                <a:avLst/>
              </a:prstGeom>
            </p:spPr>
          </p:pic>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par>
                                <p:cTn id="10" presetID="63" presetClass="entr" presetSubtype="0" fill="hold" nodeType="withEffect">
                                  <p:stCondLst>
                                    <p:cond delay="2000"/>
                                  </p:stCondLst>
                                  <p:childTnLst>
                                    <p:set>
                                      <p:cBhvr>
                                        <p:cTn id="11" dur="1" fill="hold">
                                          <p:stCondLst>
                                            <p:cond delay="0"/>
                                          </p:stCondLst>
                                        </p:cTn>
                                        <p:tgtEl>
                                          <p:spTgt spid="70"/>
                                        </p:tgtEl>
                                        <p:attrNameLst>
                                          <p:attrName>style.visibility</p:attrName>
                                        </p:attrNameLst>
                                      </p:cBhvr>
                                      <p:to>
                                        <p:strVal val="visible"/>
                                      </p:to>
                                    </p:set>
                                    <p:anim calcmode="lin" valueType="num">
                                      <p:cBhvr>
                                        <p:cTn id="12" dur="2000" fill="hold"/>
                                        <p:tgtEl>
                                          <p:spTgt spid="70"/>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BB239-C914-8EFB-18B5-E4157C35B42C}"/>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7BBD3F6B-3485-C72F-4C45-EDD9F1D2874E}"/>
              </a:ext>
            </a:extLst>
          </p:cNvPr>
          <p:cNvGrpSpPr/>
          <p:nvPr/>
        </p:nvGrpSpPr>
        <p:grpSpPr>
          <a:xfrm>
            <a:off x="3401546" y="-669827"/>
            <a:ext cx="2340908" cy="2339995"/>
            <a:chOff x="3146518" y="-669827"/>
            <a:chExt cx="2340908" cy="2339995"/>
          </a:xfrm>
        </p:grpSpPr>
        <p:grpSp>
          <p:nvGrpSpPr>
            <p:cNvPr id="4" name="Group 3">
              <a:extLst>
                <a:ext uri="{FF2B5EF4-FFF2-40B4-BE49-F238E27FC236}">
                  <a16:creationId xmlns:a16="http://schemas.microsoft.com/office/drawing/2014/main" id="{B8BB381A-FFA6-53FA-11A9-6B034BBDAD5C}"/>
                </a:ext>
              </a:extLst>
            </p:cNvPr>
            <p:cNvGrpSpPr/>
            <p:nvPr/>
          </p:nvGrpSpPr>
          <p:grpSpPr>
            <a:xfrm>
              <a:off x="3146518" y="-669827"/>
              <a:ext cx="2340908" cy="2339995"/>
              <a:chOff x="3146518" y="-783689"/>
              <a:chExt cx="2340908" cy="2339995"/>
            </a:xfrm>
          </p:grpSpPr>
          <p:sp>
            <p:nvSpPr>
              <p:cNvPr id="5" name="Freeform: Shape 4">
                <a:extLst>
                  <a:ext uri="{FF2B5EF4-FFF2-40B4-BE49-F238E27FC236}">
                    <a16:creationId xmlns:a16="http://schemas.microsoft.com/office/drawing/2014/main" id="{2228A491-556B-9A74-E8C5-502515214B5B}"/>
                  </a:ext>
                </a:extLst>
              </p:cNvPr>
              <p:cNvSpPr/>
              <p:nvPr/>
            </p:nvSpPr>
            <p:spPr>
              <a:xfrm>
                <a:off x="3147431" y="-783689"/>
                <a:ext cx="2339995" cy="2339995"/>
              </a:xfrm>
              <a:custGeom>
                <a:avLst/>
                <a:gdLst>
                  <a:gd name="connsiteX0" fmla="*/ 1169997 w 2339995"/>
                  <a:gd name="connsiteY0" fmla="*/ 0 h 2339995"/>
                  <a:gd name="connsiteX1" fmla="*/ 2183245 w 2339995"/>
                  <a:gd name="connsiteY1" fmla="*/ 584999 h 2339995"/>
                  <a:gd name="connsiteX2" fmla="*/ 2183245 w 2339995"/>
                  <a:gd name="connsiteY2" fmla="*/ 1754997 h 2339995"/>
                  <a:gd name="connsiteX3" fmla="*/ 1169998 w 2339995"/>
                  <a:gd name="connsiteY3" fmla="*/ 1169998 h 2339995"/>
                  <a:gd name="connsiteX4" fmla="*/ 1169997 w 2339995"/>
                  <a:gd name="connsiteY4" fmla="*/ 0 h 2339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95" h="2339995">
                    <a:moveTo>
                      <a:pt x="1169997" y="0"/>
                    </a:moveTo>
                    <a:cubicBezTo>
                      <a:pt x="1587997" y="0"/>
                      <a:pt x="1974245" y="223000"/>
                      <a:pt x="2183245" y="584999"/>
                    </a:cubicBezTo>
                    <a:cubicBezTo>
                      <a:pt x="2392245" y="946998"/>
                      <a:pt x="2392245" y="1392998"/>
                      <a:pt x="2183245" y="1754997"/>
                    </a:cubicBezTo>
                    <a:lnTo>
                      <a:pt x="1169998" y="1169998"/>
                    </a:lnTo>
                    <a:cubicBezTo>
                      <a:pt x="1169998" y="779999"/>
                      <a:pt x="1169997" y="389999"/>
                      <a:pt x="1169997" y="0"/>
                    </a:cubicBezTo>
                    <a:close/>
                  </a:path>
                </a:pathLst>
              </a:custGeom>
              <a:solidFill>
                <a:schemeClr val="accent5">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298904" tIns="458454" rIns="300504" bIns="1154883" numCol="1" spcCol="1270" anchor="ctr" anchorCtr="0">
                <a:noAutofit/>
              </a:bodyPr>
              <a:lstStyle/>
              <a:p>
                <a:pPr marL="0" lvl="0" indent="0" algn="ctr" defTabSz="933450">
                  <a:lnSpc>
                    <a:spcPct val="90000"/>
                  </a:lnSpc>
                  <a:spcBef>
                    <a:spcPct val="0"/>
                  </a:spcBef>
                  <a:spcAft>
                    <a:spcPct val="35000"/>
                  </a:spcAft>
                  <a:buNone/>
                </a:pPr>
                <a:endParaRPr lang="en-DE" sz="2100" kern="1200" dirty="0"/>
              </a:p>
            </p:txBody>
          </p:sp>
          <p:sp>
            <p:nvSpPr>
              <p:cNvPr id="6" name="Freeform: Shape 5">
                <a:extLst>
                  <a:ext uri="{FF2B5EF4-FFF2-40B4-BE49-F238E27FC236}">
                    <a16:creationId xmlns:a16="http://schemas.microsoft.com/office/drawing/2014/main" id="{3BA434A2-9B69-D88A-7F37-DEFCCBF7FCF4}"/>
                  </a:ext>
                </a:extLst>
              </p:cNvPr>
              <p:cNvSpPr/>
              <p:nvPr/>
            </p:nvSpPr>
            <p:spPr>
              <a:xfrm>
                <a:off x="3146518" y="-783689"/>
                <a:ext cx="2339995" cy="2339995"/>
              </a:xfrm>
              <a:custGeom>
                <a:avLst/>
                <a:gdLst>
                  <a:gd name="connsiteX0" fmla="*/ 2183245 w 2339995"/>
                  <a:gd name="connsiteY0" fmla="*/ 1754996 h 2339995"/>
                  <a:gd name="connsiteX1" fmla="*/ 1169997 w 2339995"/>
                  <a:gd name="connsiteY1" fmla="*/ 2339995 h 2339995"/>
                  <a:gd name="connsiteX2" fmla="*/ 156749 w 2339995"/>
                  <a:gd name="connsiteY2" fmla="*/ 1754996 h 2339995"/>
                  <a:gd name="connsiteX3" fmla="*/ 1169998 w 2339995"/>
                  <a:gd name="connsiteY3" fmla="*/ 1169998 h 2339995"/>
                  <a:gd name="connsiteX4" fmla="*/ 2183245 w 2339995"/>
                  <a:gd name="connsiteY4" fmla="*/ 1754996 h 2339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95" h="2339995">
                    <a:moveTo>
                      <a:pt x="2183245" y="1754996"/>
                    </a:moveTo>
                    <a:cubicBezTo>
                      <a:pt x="1974245" y="2116995"/>
                      <a:pt x="1587997" y="2339995"/>
                      <a:pt x="1169997" y="2339995"/>
                    </a:cubicBezTo>
                    <a:cubicBezTo>
                      <a:pt x="751997" y="2339995"/>
                      <a:pt x="365749" y="2116995"/>
                      <a:pt x="156749" y="1754996"/>
                    </a:cubicBezTo>
                    <a:lnTo>
                      <a:pt x="1169998" y="1169998"/>
                    </a:lnTo>
                    <a:lnTo>
                      <a:pt x="2183245" y="1754996"/>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7543" tIns="1513255" rIns="677543" bIns="176116" numCol="1" spcCol="1270" anchor="ctr" anchorCtr="0">
                <a:noAutofit/>
              </a:bodyPr>
              <a:lstStyle/>
              <a:p>
                <a:pPr marL="0" lvl="0" indent="0" algn="ctr" defTabSz="1289050">
                  <a:lnSpc>
                    <a:spcPct val="90000"/>
                  </a:lnSpc>
                  <a:spcBef>
                    <a:spcPct val="0"/>
                  </a:spcBef>
                  <a:spcAft>
                    <a:spcPct val="35000"/>
                  </a:spcAft>
                  <a:buNone/>
                </a:pPr>
                <a:endParaRPr lang="en-DE" sz="2900" kern="1200" dirty="0"/>
              </a:p>
            </p:txBody>
          </p:sp>
          <p:sp>
            <p:nvSpPr>
              <p:cNvPr id="7" name="Freeform: Shape 6">
                <a:extLst>
                  <a:ext uri="{FF2B5EF4-FFF2-40B4-BE49-F238E27FC236}">
                    <a16:creationId xmlns:a16="http://schemas.microsoft.com/office/drawing/2014/main" id="{55F02498-5A80-8021-1DE1-2EB4101B50EA}"/>
                  </a:ext>
                </a:extLst>
              </p:cNvPr>
              <p:cNvSpPr/>
              <p:nvPr/>
            </p:nvSpPr>
            <p:spPr>
              <a:xfrm>
                <a:off x="3146518" y="-783689"/>
                <a:ext cx="2339995" cy="2339995"/>
              </a:xfrm>
              <a:custGeom>
                <a:avLst/>
                <a:gdLst>
                  <a:gd name="connsiteX0" fmla="*/ 156750 w 2339995"/>
                  <a:gd name="connsiteY0" fmla="*/ 1754996 h 2339995"/>
                  <a:gd name="connsiteX1" fmla="*/ 156750 w 2339995"/>
                  <a:gd name="connsiteY1" fmla="*/ 584998 h 2339995"/>
                  <a:gd name="connsiteX2" fmla="*/ 1169998 w 2339995"/>
                  <a:gd name="connsiteY2" fmla="*/ -1 h 2339995"/>
                  <a:gd name="connsiteX3" fmla="*/ 1169998 w 2339995"/>
                  <a:gd name="connsiteY3" fmla="*/ 1169998 h 2339995"/>
                  <a:gd name="connsiteX4" fmla="*/ 156750 w 2339995"/>
                  <a:gd name="connsiteY4" fmla="*/ 1754996 h 2339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95" h="2339995">
                    <a:moveTo>
                      <a:pt x="156750" y="1754996"/>
                    </a:moveTo>
                    <a:cubicBezTo>
                      <a:pt x="-52250" y="1392997"/>
                      <a:pt x="-52250" y="946997"/>
                      <a:pt x="156750" y="584998"/>
                    </a:cubicBezTo>
                    <a:cubicBezTo>
                      <a:pt x="365750" y="222999"/>
                      <a:pt x="751998" y="-1"/>
                      <a:pt x="1169998" y="-1"/>
                    </a:cubicBezTo>
                    <a:lnTo>
                      <a:pt x="1169998" y="1169998"/>
                    </a:lnTo>
                    <a:lnTo>
                      <a:pt x="156750" y="1754996"/>
                    </a:lnTo>
                    <a:close/>
                  </a:path>
                </a:pathLst>
              </a:custGeom>
              <a:solidFill>
                <a:schemeClr val="accent1">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77384" tIns="486312" rIns="1322024" bIns="1127025" numCol="1" spcCol="1270" anchor="ctr" anchorCtr="0">
                <a:noAutofit/>
              </a:bodyPr>
              <a:lstStyle/>
              <a:p>
                <a:pPr marL="0" lvl="0" indent="0" algn="ctr" defTabSz="933450">
                  <a:lnSpc>
                    <a:spcPct val="90000"/>
                  </a:lnSpc>
                  <a:spcBef>
                    <a:spcPct val="0"/>
                  </a:spcBef>
                  <a:spcAft>
                    <a:spcPct val="35000"/>
                  </a:spcAft>
                  <a:buNone/>
                </a:pPr>
                <a:endParaRPr lang="en-DE" sz="2100" kern="1200" dirty="0"/>
              </a:p>
            </p:txBody>
          </p:sp>
        </p:grpSp>
        <p:sp>
          <p:nvSpPr>
            <p:cNvPr id="10" name="TextBox 9">
              <a:extLst>
                <a:ext uri="{FF2B5EF4-FFF2-40B4-BE49-F238E27FC236}">
                  <a16:creationId xmlns:a16="http://schemas.microsoft.com/office/drawing/2014/main" id="{0CB8AC0F-D7D8-BC38-D2A0-DB6E7B2EFFA0}"/>
                </a:ext>
              </a:extLst>
            </p:cNvPr>
            <p:cNvSpPr txBox="1"/>
            <p:nvPr/>
          </p:nvSpPr>
          <p:spPr>
            <a:xfrm>
              <a:off x="3963715" y="1026098"/>
              <a:ext cx="705600" cy="369332"/>
            </a:xfrm>
            <a:prstGeom prst="rect">
              <a:avLst/>
            </a:prstGeom>
            <a:noFill/>
          </p:spPr>
          <p:txBody>
            <a:bodyPr wrap="square" rtlCol="0">
              <a:spAutoFit/>
            </a:bodyPr>
            <a:lstStyle/>
            <a:p>
              <a:r>
                <a:rPr lang="en-DE" dirty="0"/>
                <a:t>K. 1</a:t>
              </a:r>
            </a:p>
          </p:txBody>
        </p:sp>
        <p:sp>
          <p:nvSpPr>
            <p:cNvPr id="11" name="TextBox 10">
              <a:extLst>
                <a:ext uri="{FF2B5EF4-FFF2-40B4-BE49-F238E27FC236}">
                  <a16:creationId xmlns:a16="http://schemas.microsoft.com/office/drawing/2014/main" id="{C23BCCEB-886B-E8A0-A1C6-60641B81B1D9}"/>
                </a:ext>
              </a:extLst>
            </p:cNvPr>
            <p:cNvSpPr txBox="1"/>
            <p:nvPr/>
          </p:nvSpPr>
          <p:spPr>
            <a:xfrm rot="14429759">
              <a:off x="4653409" y="-74511"/>
              <a:ext cx="705600" cy="369332"/>
            </a:xfrm>
            <a:prstGeom prst="rect">
              <a:avLst/>
            </a:prstGeom>
            <a:noFill/>
          </p:spPr>
          <p:txBody>
            <a:bodyPr wrap="square" rtlCol="0">
              <a:spAutoFit/>
            </a:bodyPr>
            <a:lstStyle/>
            <a:p>
              <a:r>
                <a:rPr lang="en-DE" dirty="0"/>
                <a:t>K. 2</a:t>
              </a:r>
            </a:p>
          </p:txBody>
        </p:sp>
        <p:sp>
          <p:nvSpPr>
            <p:cNvPr id="12" name="TextBox 11">
              <a:extLst>
                <a:ext uri="{FF2B5EF4-FFF2-40B4-BE49-F238E27FC236}">
                  <a16:creationId xmlns:a16="http://schemas.microsoft.com/office/drawing/2014/main" id="{9852C81E-CAE1-BA1E-9650-412D472B9662}"/>
                </a:ext>
              </a:extLst>
            </p:cNvPr>
            <p:cNvSpPr txBox="1"/>
            <p:nvPr/>
          </p:nvSpPr>
          <p:spPr>
            <a:xfrm rot="7225646">
              <a:off x="3313039" y="-62270"/>
              <a:ext cx="705600" cy="369332"/>
            </a:xfrm>
            <a:prstGeom prst="rect">
              <a:avLst/>
            </a:prstGeom>
            <a:noFill/>
          </p:spPr>
          <p:txBody>
            <a:bodyPr wrap="square" rtlCol="0">
              <a:spAutoFit/>
            </a:bodyPr>
            <a:lstStyle/>
            <a:p>
              <a:r>
                <a:rPr lang="en-DE" dirty="0"/>
                <a:t>K. 3</a:t>
              </a:r>
            </a:p>
          </p:txBody>
        </p:sp>
      </p:grpSp>
      <p:sp>
        <p:nvSpPr>
          <p:cNvPr id="8" name="Oval 7">
            <a:extLst>
              <a:ext uri="{FF2B5EF4-FFF2-40B4-BE49-F238E27FC236}">
                <a16:creationId xmlns:a16="http://schemas.microsoft.com/office/drawing/2014/main" id="{44D7BC7F-5327-030A-9DC0-0EE0244CBD5C}"/>
              </a:ext>
            </a:extLst>
          </p:cNvPr>
          <p:cNvSpPr/>
          <p:nvPr/>
        </p:nvSpPr>
        <p:spPr>
          <a:xfrm>
            <a:off x="4219200" y="147763"/>
            <a:ext cx="705600" cy="70481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9" name="Graphic 8" descr="Storytelling outline">
            <a:extLst>
              <a:ext uri="{FF2B5EF4-FFF2-40B4-BE49-F238E27FC236}">
                <a16:creationId xmlns:a16="http://schemas.microsoft.com/office/drawing/2014/main" id="{ED8055F6-C06E-A742-A967-780EE401AC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5193" y="243363"/>
            <a:ext cx="513614" cy="513614"/>
          </a:xfrm>
          <a:prstGeom prst="rect">
            <a:avLst/>
          </a:prstGeom>
        </p:spPr>
      </p:pic>
      <p:sp>
        <p:nvSpPr>
          <p:cNvPr id="20" name="TextBox 19">
            <a:extLst>
              <a:ext uri="{FF2B5EF4-FFF2-40B4-BE49-F238E27FC236}">
                <a16:creationId xmlns:a16="http://schemas.microsoft.com/office/drawing/2014/main" id="{2B0D862D-A32E-4032-1546-B0DE48702974}"/>
              </a:ext>
            </a:extLst>
          </p:cNvPr>
          <p:cNvSpPr txBox="1"/>
          <p:nvPr/>
        </p:nvSpPr>
        <p:spPr>
          <a:xfrm>
            <a:off x="881254" y="1883749"/>
            <a:ext cx="7385050" cy="584775"/>
          </a:xfrm>
          <a:prstGeom prst="rect">
            <a:avLst/>
          </a:prstGeom>
          <a:noFill/>
        </p:spPr>
        <p:txBody>
          <a:bodyPr wrap="square" rtlCol="0">
            <a:spAutoFit/>
          </a:bodyPr>
          <a:lstStyle/>
          <a:p>
            <a:pPr algn="ctr"/>
            <a:r>
              <a:rPr lang="en-DE" sz="3200" u="sng" dirty="0" err="1"/>
              <a:t>Gericht</a:t>
            </a:r>
            <a:r>
              <a:rPr lang="en-DE" sz="3200" u="sng" dirty="0"/>
              <a:t> </a:t>
            </a:r>
            <a:r>
              <a:rPr lang="en-DE" sz="3200" u="sng" dirty="0" err="1"/>
              <a:t>über</a:t>
            </a:r>
            <a:r>
              <a:rPr lang="en-DE" sz="3200" u="sng" dirty="0"/>
              <a:t> Jerusalem</a:t>
            </a:r>
          </a:p>
        </p:txBody>
      </p:sp>
      <p:sp>
        <p:nvSpPr>
          <p:cNvPr id="69" name="TextBox 68">
            <a:extLst>
              <a:ext uri="{FF2B5EF4-FFF2-40B4-BE49-F238E27FC236}">
                <a16:creationId xmlns:a16="http://schemas.microsoft.com/office/drawing/2014/main" id="{480C131B-49B2-D7D8-B66A-D40C38F749AF}"/>
              </a:ext>
            </a:extLst>
          </p:cNvPr>
          <p:cNvSpPr txBox="1"/>
          <p:nvPr/>
        </p:nvSpPr>
        <p:spPr>
          <a:xfrm>
            <a:off x="2605058" y="2517045"/>
            <a:ext cx="5867400" cy="461665"/>
          </a:xfrm>
          <a:prstGeom prst="rect">
            <a:avLst/>
          </a:prstGeom>
          <a:noFill/>
        </p:spPr>
        <p:txBody>
          <a:bodyPr wrap="square" rtlCol="0">
            <a:spAutoFit/>
          </a:bodyPr>
          <a:lstStyle/>
          <a:p>
            <a:r>
              <a:rPr lang="en-DE" sz="2400" u="sng" dirty="0"/>
              <a:t>Was hat </a:t>
            </a:r>
            <a:r>
              <a:rPr lang="en-DE" sz="2400" u="sng" dirty="0" err="1"/>
              <a:t>Zephanja</a:t>
            </a:r>
            <a:r>
              <a:rPr lang="en-DE" sz="2400" u="sng" dirty="0"/>
              <a:t> </a:t>
            </a:r>
            <a:r>
              <a:rPr lang="en-DE" sz="2400" u="sng" dirty="0" err="1"/>
              <a:t>gemacht</a:t>
            </a:r>
            <a:r>
              <a:rPr lang="en-DE" sz="2400" u="sng" dirty="0"/>
              <a:t>?</a:t>
            </a:r>
          </a:p>
        </p:txBody>
      </p:sp>
      <p:pic>
        <p:nvPicPr>
          <p:cNvPr id="3" name="Graphic 2" descr="Confused person outline">
            <a:extLst>
              <a:ext uri="{FF2B5EF4-FFF2-40B4-BE49-F238E27FC236}">
                <a16:creationId xmlns:a16="http://schemas.microsoft.com/office/drawing/2014/main" id="{86388EB9-D0F0-A2EC-BB78-9A15804B5F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92996" y="4945181"/>
            <a:ext cx="1562221" cy="1562221"/>
          </a:xfrm>
          <a:prstGeom prst="rect">
            <a:avLst/>
          </a:prstGeom>
        </p:spPr>
      </p:pic>
      <p:pic>
        <p:nvPicPr>
          <p:cNvPr id="14" name="Graphic 13" descr="Group of men outline">
            <a:extLst>
              <a:ext uri="{FF2B5EF4-FFF2-40B4-BE49-F238E27FC236}">
                <a16:creationId xmlns:a16="http://schemas.microsoft.com/office/drawing/2014/main" id="{C48E866C-3194-691D-124D-4B318E271B8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32445" y="5051626"/>
            <a:ext cx="1560551" cy="1560551"/>
          </a:xfrm>
          <a:prstGeom prst="rect">
            <a:avLst/>
          </a:prstGeom>
        </p:spPr>
      </p:pic>
      <p:pic>
        <p:nvPicPr>
          <p:cNvPr id="15" name="Graphic 14" descr="Group of men outline">
            <a:extLst>
              <a:ext uri="{FF2B5EF4-FFF2-40B4-BE49-F238E27FC236}">
                <a16:creationId xmlns:a16="http://schemas.microsoft.com/office/drawing/2014/main" id="{B3F91398-B7F3-ECFD-1BFD-6D1565A29F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1582" y="5051626"/>
            <a:ext cx="1560551" cy="1560551"/>
          </a:xfrm>
          <a:prstGeom prst="rect">
            <a:avLst/>
          </a:prstGeom>
        </p:spPr>
      </p:pic>
      <p:pic>
        <p:nvPicPr>
          <p:cNvPr id="18" name="Graphic 17" descr="Group of men outline">
            <a:extLst>
              <a:ext uri="{FF2B5EF4-FFF2-40B4-BE49-F238E27FC236}">
                <a16:creationId xmlns:a16="http://schemas.microsoft.com/office/drawing/2014/main" id="{ABA19A11-AFB4-44B0-E0AE-3D58EF7DF58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36882" y="5051626"/>
            <a:ext cx="1560551" cy="1560551"/>
          </a:xfrm>
          <a:prstGeom prst="rect">
            <a:avLst/>
          </a:prstGeom>
        </p:spPr>
      </p:pic>
      <p:pic>
        <p:nvPicPr>
          <p:cNvPr id="19" name="Graphic 18" descr="Group of men outline">
            <a:extLst>
              <a:ext uri="{FF2B5EF4-FFF2-40B4-BE49-F238E27FC236}">
                <a16:creationId xmlns:a16="http://schemas.microsoft.com/office/drawing/2014/main" id="{313AB479-9FA9-6424-5455-D6C1866AE3B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86019" y="5051626"/>
            <a:ext cx="1560551" cy="1560551"/>
          </a:xfrm>
          <a:prstGeom prst="rect">
            <a:avLst/>
          </a:prstGeom>
        </p:spPr>
      </p:pic>
      <p:sp>
        <p:nvSpPr>
          <p:cNvPr id="22" name="Speech Bubble: Oval 21">
            <a:extLst>
              <a:ext uri="{FF2B5EF4-FFF2-40B4-BE49-F238E27FC236}">
                <a16:creationId xmlns:a16="http://schemas.microsoft.com/office/drawing/2014/main" id="{5C09F141-4EE2-6DBA-EBCD-B7275E283815}"/>
              </a:ext>
            </a:extLst>
          </p:cNvPr>
          <p:cNvSpPr/>
          <p:nvPr/>
        </p:nvSpPr>
        <p:spPr>
          <a:xfrm>
            <a:off x="3327933" y="3085155"/>
            <a:ext cx="5816068" cy="1673490"/>
          </a:xfrm>
          <a:prstGeom prst="wedgeEllipseCallout">
            <a:avLst>
              <a:gd name="adj1" fmla="val -25226"/>
              <a:gd name="adj2" fmla="val 6670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 name="TextBox 22">
            <a:extLst>
              <a:ext uri="{FF2B5EF4-FFF2-40B4-BE49-F238E27FC236}">
                <a16:creationId xmlns:a16="http://schemas.microsoft.com/office/drawing/2014/main" id="{C22450D5-D67C-A247-5251-6D685D87B8CF}"/>
              </a:ext>
            </a:extLst>
          </p:cNvPr>
          <p:cNvSpPr txBox="1"/>
          <p:nvPr/>
        </p:nvSpPr>
        <p:spPr>
          <a:xfrm>
            <a:off x="3757073" y="3538114"/>
            <a:ext cx="5188610" cy="1077218"/>
          </a:xfrm>
          <a:prstGeom prst="rect">
            <a:avLst/>
          </a:prstGeom>
          <a:noFill/>
        </p:spPr>
        <p:txBody>
          <a:bodyPr wrap="square" rtlCol="0">
            <a:spAutoFit/>
          </a:bodyPr>
          <a:lstStyle/>
          <a:p>
            <a:r>
              <a:rPr lang="de-DE" sz="1600" i="1" dirty="0"/>
              <a:t>Sucht den </a:t>
            </a:r>
            <a:r>
              <a:rPr lang="en-DE" sz="1600" i="1" dirty="0"/>
              <a:t>HERRN</a:t>
            </a:r>
            <a:r>
              <a:rPr lang="de-DE" sz="1600" i="1" dirty="0"/>
              <a:t>, all ihr Gedemütigten im Land, die ihr nach dem Recht des HERRN lebt! Sucht Gerechtigkeit, sucht Demut! Vielleicht bleibt ihr geborgen am Tag des Zorns des HERRN</a:t>
            </a:r>
            <a:r>
              <a:rPr lang="en-DE" sz="1600" i="1" dirty="0"/>
              <a:t>!</a:t>
            </a:r>
          </a:p>
        </p:txBody>
      </p:sp>
      <p:sp>
        <p:nvSpPr>
          <p:cNvPr id="25" name="TextBox 24">
            <a:extLst>
              <a:ext uri="{FF2B5EF4-FFF2-40B4-BE49-F238E27FC236}">
                <a16:creationId xmlns:a16="http://schemas.microsoft.com/office/drawing/2014/main" id="{641E5711-4892-7E24-D599-4B12D11C0F66}"/>
              </a:ext>
            </a:extLst>
          </p:cNvPr>
          <p:cNvSpPr txBox="1"/>
          <p:nvPr/>
        </p:nvSpPr>
        <p:spPr>
          <a:xfrm>
            <a:off x="695324" y="3415003"/>
            <a:ext cx="2565463" cy="1200329"/>
          </a:xfrm>
          <a:prstGeom prst="rect">
            <a:avLst/>
          </a:prstGeom>
          <a:noFill/>
        </p:spPr>
        <p:txBody>
          <a:bodyPr wrap="square" rtlCol="0">
            <a:spAutoFit/>
          </a:bodyPr>
          <a:lstStyle/>
          <a:p>
            <a:pPr marL="285750" indent="-285750">
              <a:buFont typeface="Arial" panose="020B0604020202020204" pitchFamily="34" charset="0"/>
              <a:buChar char="•"/>
            </a:pPr>
            <a:r>
              <a:rPr lang="en-DE" dirty="0"/>
              <a:t>Gab Hoffnung </a:t>
            </a:r>
            <a:r>
              <a:rPr lang="en-DE" dirty="0" err="1"/>
              <a:t>zu</a:t>
            </a:r>
            <a:r>
              <a:rPr lang="en-DE" dirty="0"/>
              <a:t> den </a:t>
            </a:r>
            <a:r>
              <a:rPr lang="en-DE" dirty="0" err="1"/>
              <a:t>Meschen</a:t>
            </a:r>
            <a:r>
              <a:rPr lang="en-DE" dirty="0"/>
              <a:t> die </a:t>
            </a:r>
            <a:r>
              <a:rPr lang="en-DE" dirty="0" err="1"/>
              <a:t>treu</a:t>
            </a:r>
            <a:r>
              <a:rPr lang="en-DE" dirty="0"/>
              <a:t> </a:t>
            </a:r>
            <a:r>
              <a:rPr lang="en-DE" dirty="0" err="1"/>
              <a:t>bleibten</a:t>
            </a:r>
            <a:r>
              <a:rPr lang="en-DE" dirty="0"/>
              <a:t> und Gott </a:t>
            </a:r>
            <a:r>
              <a:rPr lang="en-DE" dirty="0" err="1"/>
              <a:t>suchten</a:t>
            </a:r>
            <a:endParaRPr lang="en-DE" dirty="0"/>
          </a:p>
        </p:txBody>
      </p:sp>
    </p:spTree>
    <p:extLst>
      <p:ext uri="{BB962C8B-B14F-4D97-AF65-F5344CB8AC3E}">
        <p14:creationId xmlns:p14="http://schemas.microsoft.com/office/powerpoint/2010/main" val="1151742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 presetClass="entr" presetSubtype="8" fill="hold" nodeType="withEffect">
                                  <p:stCondLst>
                                    <p:cond delay="10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1000" fill="hold"/>
                                        <p:tgtEl>
                                          <p:spTgt spid="15"/>
                                        </p:tgtEl>
                                        <p:attrNameLst>
                                          <p:attrName>ppt_x</p:attrName>
                                        </p:attrNameLst>
                                      </p:cBhvr>
                                      <p:tavLst>
                                        <p:tav tm="0">
                                          <p:val>
                                            <p:strVal val="0-#ppt_w/2"/>
                                          </p:val>
                                        </p:tav>
                                        <p:tav tm="100000">
                                          <p:val>
                                            <p:strVal val="#ppt_x"/>
                                          </p:val>
                                        </p:tav>
                                      </p:tavLst>
                                    </p:anim>
                                    <p:anim calcmode="lin" valueType="num">
                                      <p:cBhvr additive="base">
                                        <p:cTn id="11" dur="1000" fill="hold"/>
                                        <p:tgtEl>
                                          <p:spTgt spid="15"/>
                                        </p:tgtEl>
                                        <p:attrNameLst>
                                          <p:attrName>ppt_y</p:attrName>
                                        </p:attrNameLst>
                                      </p:cBhvr>
                                      <p:tavLst>
                                        <p:tav tm="0">
                                          <p:val>
                                            <p:strVal val="#ppt_y"/>
                                          </p:val>
                                        </p:tav>
                                        <p:tav tm="100000">
                                          <p:val>
                                            <p:strVal val="#ppt_y"/>
                                          </p:val>
                                        </p:tav>
                                      </p:tavLst>
                                    </p:anim>
                                  </p:childTnLst>
                                </p:cTn>
                              </p:par>
                              <p:par>
                                <p:cTn id="12" presetID="2" presetClass="entr" presetSubtype="8" fill="hold" nodeType="withEffect">
                                  <p:stCondLst>
                                    <p:cond delay="100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1000" fill="hold"/>
                                        <p:tgtEl>
                                          <p:spTgt spid="14"/>
                                        </p:tgtEl>
                                        <p:attrNameLst>
                                          <p:attrName>ppt_x</p:attrName>
                                        </p:attrNameLst>
                                      </p:cBhvr>
                                      <p:tavLst>
                                        <p:tav tm="0">
                                          <p:val>
                                            <p:strVal val="0-#ppt_w/2"/>
                                          </p:val>
                                        </p:tav>
                                        <p:tav tm="100000">
                                          <p:val>
                                            <p:strVal val="#ppt_x"/>
                                          </p:val>
                                        </p:tav>
                                      </p:tavLst>
                                    </p:anim>
                                    <p:anim calcmode="lin" valueType="num">
                                      <p:cBhvr additive="base">
                                        <p:cTn id="15" dur="1000" fill="hold"/>
                                        <p:tgtEl>
                                          <p:spTgt spid="14"/>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100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1000" fill="hold"/>
                                        <p:tgtEl>
                                          <p:spTgt spid="19"/>
                                        </p:tgtEl>
                                        <p:attrNameLst>
                                          <p:attrName>ppt_x</p:attrName>
                                        </p:attrNameLst>
                                      </p:cBhvr>
                                      <p:tavLst>
                                        <p:tav tm="0">
                                          <p:val>
                                            <p:strVal val="1+#ppt_w/2"/>
                                          </p:val>
                                        </p:tav>
                                        <p:tav tm="100000">
                                          <p:val>
                                            <p:strVal val="#ppt_x"/>
                                          </p:val>
                                        </p:tav>
                                      </p:tavLst>
                                    </p:anim>
                                    <p:anim calcmode="lin" valueType="num">
                                      <p:cBhvr additive="base">
                                        <p:cTn id="19" dur="1000" fill="hold"/>
                                        <p:tgtEl>
                                          <p:spTgt spid="19"/>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10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1000" fill="hold"/>
                                        <p:tgtEl>
                                          <p:spTgt spid="18"/>
                                        </p:tgtEl>
                                        <p:attrNameLst>
                                          <p:attrName>ppt_x</p:attrName>
                                        </p:attrNameLst>
                                      </p:cBhvr>
                                      <p:tavLst>
                                        <p:tav tm="0">
                                          <p:val>
                                            <p:strVal val="1+#ppt_w/2"/>
                                          </p:val>
                                        </p:tav>
                                        <p:tav tm="100000">
                                          <p:val>
                                            <p:strVal val="#ppt_x"/>
                                          </p:val>
                                        </p:tav>
                                      </p:tavLst>
                                    </p:anim>
                                    <p:anim calcmode="lin" valueType="num">
                                      <p:cBhvr additive="base">
                                        <p:cTn id="23" dur="1000" fill="hold"/>
                                        <p:tgtEl>
                                          <p:spTgt spid="18"/>
                                        </p:tgtEl>
                                        <p:attrNameLst>
                                          <p:attrName>ppt_y</p:attrName>
                                        </p:attrNameLst>
                                      </p:cBhvr>
                                      <p:tavLst>
                                        <p:tav tm="0">
                                          <p:val>
                                            <p:strVal val="#ppt_y"/>
                                          </p:val>
                                        </p:tav>
                                        <p:tav tm="100000">
                                          <p:val>
                                            <p:strVal val="#ppt_y"/>
                                          </p:val>
                                        </p:tav>
                                      </p:tavLst>
                                    </p:anim>
                                  </p:childTnLst>
                                </p:cTn>
                              </p:par>
                              <p:par>
                                <p:cTn id="24" presetID="42" presetClass="entr" presetSubtype="0" fill="hold" grpId="0" nodeType="withEffect">
                                  <p:stCondLst>
                                    <p:cond delay="150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1000"/>
                                        <p:tgtEl>
                                          <p:spTgt spid="22"/>
                                        </p:tgtEl>
                                      </p:cBhvr>
                                    </p:animEffect>
                                    <p:anim calcmode="lin" valueType="num">
                                      <p:cBhvr>
                                        <p:cTn id="34" dur="1000" fill="hold"/>
                                        <p:tgtEl>
                                          <p:spTgt spid="22"/>
                                        </p:tgtEl>
                                        <p:attrNameLst>
                                          <p:attrName>ppt_x</p:attrName>
                                        </p:attrNameLst>
                                      </p:cBhvr>
                                      <p:tavLst>
                                        <p:tav tm="0">
                                          <p:val>
                                            <p:strVal val="#ppt_x"/>
                                          </p:val>
                                        </p:tav>
                                        <p:tav tm="100000">
                                          <p:val>
                                            <p:strVal val="#ppt_x"/>
                                          </p:val>
                                        </p:tav>
                                      </p:tavLst>
                                    </p:anim>
                                    <p:anim calcmode="lin" valueType="num">
                                      <p:cBhvr>
                                        <p:cTn id="35" dur="1000" fill="hold"/>
                                        <p:tgtEl>
                                          <p:spTgt spid="2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1000"/>
                                        <p:tgtEl>
                                          <p:spTgt spid="23"/>
                                        </p:tgtEl>
                                      </p:cBhvr>
                                    </p:animEffect>
                                    <p:anim calcmode="lin" valueType="num">
                                      <p:cBhvr>
                                        <p:cTn id="39" dur="1000" fill="hold"/>
                                        <p:tgtEl>
                                          <p:spTgt spid="23"/>
                                        </p:tgtEl>
                                        <p:attrNameLst>
                                          <p:attrName>ppt_x</p:attrName>
                                        </p:attrNameLst>
                                      </p:cBhvr>
                                      <p:tavLst>
                                        <p:tav tm="0">
                                          <p:val>
                                            <p:strVal val="#ppt_x"/>
                                          </p:val>
                                        </p:tav>
                                        <p:tav tm="100000">
                                          <p:val>
                                            <p:strVal val="#ppt_x"/>
                                          </p:val>
                                        </p:tav>
                                      </p:tavLst>
                                    </p:anim>
                                    <p:anim calcmode="lin" valueType="num">
                                      <p:cBhvr>
                                        <p:cTn id="4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96E63-CF4E-E9F9-038A-323D6BD73DAF}"/>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F685996E-E941-3032-5F5A-32DB1773A6D1}"/>
              </a:ext>
            </a:extLst>
          </p:cNvPr>
          <p:cNvGrpSpPr/>
          <p:nvPr/>
        </p:nvGrpSpPr>
        <p:grpSpPr>
          <a:xfrm rot="7181567">
            <a:off x="3401546" y="-669825"/>
            <a:ext cx="2340908" cy="2339995"/>
            <a:chOff x="3146518" y="-669827"/>
            <a:chExt cx="2340908" cy="2339995"/>
          </a:xfrm>
        </p:grpSpPr>
        <p:grpSp>
          <p:nvGrpSpPr>
            <p:cNvPr id="4" name="Group 3">
              <a:extLst>
                <a:ext uri="{FF2B5EF4-FFF2-40B4-BE49-F238E27FC236}">
                  <a16:creationId xmlns:a16="http://schemas.microsoft.com/office/drawing/2014/main" id="{EE220BA9-2AAF-60A6-A2C8-B762D41712C9}"/>
                </a:ext>
              </a:extLst>
            </p:cNvPr>
            <p:cNvGrpSpPr/>
            <p:nvPr/>
          </p:nvGrpSpPr>
          <p:grpSpPr>
            <a:xfrm>
              <a:off x="3146518" y="-669827"/>
              <a:ext cx="2340908" cy="2339995"/>
              <a:chOff x="3146518" y="-783689"/>
              <a:chExt cx="2340908" cy="2339995"/>
            </a:xfrm>
          </p:grpSpPr>
          <p:sp>
            <p:nvSpPr>
              <p:cNvPr id="5" name="Freeform: Shape 4">
                <a:extLst>
                  <a:ext uri="{FF2B5EF4-FFF2-40B4-BE49-F238E27FC236}">
                    <a16:creationId xmlns:a16="http://schemas.microsoft.com/office/drawing/2014/main" id="{E6225D20-F7A7-74C0-42C3-B0ECDAB73B25}"/>
                  </a:ext>
                </a:extLst>
              </p:cNvPr>
              <p:cNvSpPr/>
              <p:nvPr/>
            </p:nvSpPr>
            <p:spPr>
              <a:xfrm>
                <a:off x="3147431" y="-783689"/>
                <a:ext cx="2339995" cy="2339995"/>
              </a:xfrm>
              <a:custGeom>
                <a:avLst/>
                <a:gdLst>
                  <a:gd name="connsiteX0" fmla="*/ 1169997 w 2339995"/>
                  <a:gd name="connsiteY0" fmla="*/ 0 h 2339995"/>
                  <a:gd name="connsiteX1" fmla="*/ 2183245 w 2339995"/>
                  <a:gd name="connsiteY1" fmla="*/ 584999 h 2339995"/>
                  <a:gd name="connsiteX2" fmla="*/ 2183245 w 2339995"/>
                  <a:gd name="connsiteY2" fmla="*/ 1754997 h 2339995"/>
                  <a:gd name="connsiteX3" fmla="*/ 1169998 w 2339995"/>
                  <a:gd name="connsiteY3" fmla="*/ 1169998 h 2339995"/>
                  <a:gd name="connsiteX4" fmla="*/ 1169997 w 2339995"/>
                  <a:gd name="connsiteY4" fmla="*/ 0 h 2339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95" h="2339995">
                    <a:moveTo>
                      <a:pt x="1169997" y="0"/>
                    </a:moveTo>
                    <a:cubicBezTo>
                      <a:pt x="1587997" y="0"/>
                      <a:pt x="1974245" y="223000"/>
                      <a:pt x="2183245" y="584999"/>
                    </a:cubicBezTo>
                    <a:cubicBezTo>
                      <a:pt x="2392245" y="946998"/>
                      <a:pt x="2392245" y="1392998"/>
                      <a:pt x="2183245" y="1754997"/>
                    </a:cubicBezTo>
                    <a:lnTo>
                      <a:pt x="1169998" y="1169998"/>
                    </a:lnTo>
                    <a:cubicBezTo>
                      <a:pt x="1169998" y="779999"/>
                      <a:pt x="1169997" y="389999"/>
                      <a:pt x="1169997" y="0"/>
                    </a:cubicBezTo>
                    <a:close/>
                  </a:path>
                </a:pathLst>
              </a:custGeom>
              <a:solidFill>
                <a:schemeClr val="accent5">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298904" tIns="458454" rIns="300504" bIns="1154883" numCol="1" spcCol="1270" anchor="ctr" anchorCtr="0">
                <a:noAutofit/>
              </a:bodyPr>
              <a:lstStyle/>
              <a:p>
                <a:pPr marL="0" lvl="0" indent="0" algn="ctr" defTabSz="933450">
                  <a:lnSpc>
                    <a:spcPct val="90000"/>
                  </a:lnSpc>
                  <a:spcBef>
                    <a:spcPct val="0"/>
                  </a:spcBef>
                  <a:spcAft>
                    <a:spcPct val="35000"/>
                  </a:spcAft>
                  <a:buNone/>
                </a:pPr>
                <a:endParaRPr lang="en-DE" sz="2100" kern="1200" dirty="0"/>
              </a:p>
            </p:txBody>
          </p:sp>
          <p:sp>
            <p:nvSpPr>
              <p:cNvPr id="6" name="Freeform: Shape 5">
                <a:extLst>
                  <a:ext uri="{FF2B5EF4-FFF2-40B4-BE49-F238E27FC236}">
                    <a16:creationId xmlns:a16="http://schemas.microsoft.com/office/drawing/2014/main" id="{C6ADC5D2-9657-DE9C-8ABC-285845316D2C}"/>
                  </a:ext>
                </a:extLst>
              </p:cNvPr>
              <p:cNvSpPr/>
              <p:nvPr/>
            </p:nvSpPr>
            <p:spPr>
              <a:xfrm>
                <a:off x="3146518" y="-783689"/>
                <a:ext cx="2339995" cy="2339995"/>
              </a:xfrm>
              <a:custGeom>
                <a:avLst/>
                <a:gdLst>
                  <a:gd name="connsiteX0" fmla="*/ 2183245 w 2339995"/>
                  <a:gd name="connsiteY0" fmla="*/ 1754996 h 2339995"/>
                  <a:gd name="connsiteX1" fmla="*/ 1169997 w 2339995"/>
                  <a:gd name="connsiteY1" fmla="*/ 2339995 h 2339995"/>
                  <a:gd name="connsiteX2" fmla="*/ 156749 w 2339995"/>
                  <a:gd name="connsiteY2" fmla="*/ 1754996 h 2339995"/>
                  <a:gd name="connsiteX3" fmla="*/ 1169998 w 2339995"/>
                  <a:gd name="connsiteY3" fmla="*/ 1169998 h 2339995"/>
                  <a:gd name="connsiteX4" fmla="*/ 2183245 w 2339995"/>
                  <a:gd name="connsiteY4" fmla="*/ 1754996 h 2339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95" h="2339995">
                    <a:moveTo>
                      <a:pt x="2183245" y="1754996"/>
                    </a:moveTo>
                    <a:cubicBezTo>
                      <a:pt x="1974245" y="2116995"/>
                      <a:pt x="1587997" y="2339995"/>
                      <a:pt x="1169997" y="2339995"/>
                    </a:cubicBezTo>
                    <a:cubicBezTo>
                      <a:pt x="751997" y="2339995"/>
                      <a:pt x="365749" y="2116995"/>
                      <a:pt x="156749" y="1754996"/>
                    </a:cubicBezTo>
                    <a:lnTo>
                      <a:pt x="1169998" y="1169998"/>
                    </a:lnTo>
                    <a:lnTo>
                      <a:pt x="2183245" y="1754996"/>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7543" tIns="1513255" rIns="677543" bIns="176116" numCol="1" spcCol="1270" anchor="ctr" anchorCtr="0">
                <a:noAutofit/>
              </a:bodyPr>
              <a:lstStyle/>
              <a:p>
                <a:pPr marL="0" lvl="0" indent="0" algn="ctr" defTabSz="1289050">
                  <a:lnSpc>
                    <a:spcPct val="90000"/>
                  </a:lnSpc>
                  <a:spcBef>
                    <a:spcPct val="0"/>
                  </a:spcBef>
                  <a:spcAft>
                    <a:spcPct val="35000"/>
                  </a:spcAft>
                  <a:buNone/>
                </a:pPr>
                <a:endParaRPr lang="en-DE" sz="2900" kern="1200" dirty="0"/>
              </a:p>
            </p:txBody>
          </p:sp>
          <p:sp>
            <p:nvSpPr>
              <p:cNvPr id="7" name="Freeform: Shape 6">
                <a:extLst>
                  <a:ext uri="{FF2B5EF4-FFF2-40B4-BE49-F238E27FC236}">
                    <a16:creationId xmlns:a16="http://schemas.microsoft.com/office/drawing/2014/main" id="{CFA4B430-7AE6-2D5E-2443-7F2126C19F5D}"/>
                  </a:ext>
                </a:extLst>
              </p:cNvPr>
              <p:cNvSpPr/>
              <p:nvPr/>
            </p:nvSpPr>
            <p:spPr>
              <a:xfrm>
                <a:off x="3146518" y="-783689"/>
                <a:ext cx="2339995" cy="2339995"/>
              </a:xfrm>
              <a:custGeom>
                <a:avLst/>
                <a:gdLst>
                  <a:gd name="connsiteX0" fmla="*/ 156750 w 2339995"/>
                  <a:gd name="connsiteY0" fmla="*/ 1754996 h 2339995"/>
                  <a:gd name="connsiteX1" fmla="*/ 156750 w 2339995"/>
                  <a:gd name="connsiteY1" fmla="*/ 584998 h 2339995"/>
                  <a:gd name="connsiteX2" fmla="*/ 1169998 w 2339995"/>
                  <a:gd name="connsiteY2" fmla="*/ -1 h 2339995"/>
                  <a:gd name="connsiteX3" fmla="*/ 1169998 w 2339995"/>
                  <a:gd name="connsiteY3" fmla="*/ 1169998 h 2339995"/>
                  <a:gd name="connsiteX4" fmla="*/ 156750 w 2339995"/>
                  <a:gd name="connsiteY4" fmla="*/ 1754996 h 2339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95" h="2339995">
                    <a:moveTo>
                      <a:pt x="156750" y="1754996"/>
                    </a:moveTo>
                    <a:cubicBezTo>
                      <a:pt x="-52250" y="1392997"/>
                      <a:pt x="-52250" y="946997"/>
                      <a:pt x="156750" y="584998"/>
                    </a:cubicBezTo>
                    <a:cubicBezTo>
                      <a:pt x="365750" y="222999"/>
                      <a:pt x="751998" y="-1"/>
                      <a:pt x="1169998" y="-1"/>
                    </a:cubicBezTo>
                    <a:lnTo>
                      <a:pt x="1169998" y="1169998"/>
                    </a:lnTo>
                    <a:lnTo>
                      <a:pt x="156750" y="1754996"/>
                    </a:lnTo>
                    <a:close/>
                  </a:path>
                </a:pathLst>
              </a:custGeom>
              <a:solidFill>
                <a:schemeClr val="accent1">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77384" tIns="486312" rIns="1322024" bIns="1127025" numCol="1" spcCol="1270" anchor="ctr" anchorCtr="0">
                <a:noAutofit/>
              </a:bodyPr>
              <a:lstStyle/>
              <a:p>
                <a:pPr marL="0" lvl="0" indent="0" algn="ctr" defTabSz="933450">
                  <a:lnSpc>
                    <a:spcPct val="90000"/>
                  </a:lnSpc>
                  <a:spcBef>
                    <a:spcPct val="0"/>
                  </a:spcBef>
                  <a:spcAft>
                    <a:spcPct val="35000"/>
                  </a:spcAft>
                  <a:buNone/>
                </a:pPr>
                <a:endParaRPr lang="en-DE" sz="2100" kern="1200" dirty="0"/>
              </a:p>
            </p:txBody>
          </p:sp>
        </p:grpSp>
        <p:sp>
          <p:nvSpPr>
            <p:cNvPr id="10" name="TextBox 9">
              <a:extLst>
                <a:ext uri="{FF2B5EF4-FFF2-40B4-BE49-F238E27FC236}">
                  <a16:creationId xmlns:a16="http://schemas.microsoft.com/office/drawing/2014/main" id="{3FCF0F89-9EA8-C27E-7F91-0EDE3DE0282A}"/>
                </a:ext>
              </a:extLst>
            </p:cNvPr>
            <p:cNvSpPr txBox="1"/>
            <p:nvPr/>
          </p:nvSpPr>
          <p:spPr>
            <a:xfrm>
              <a:off x="3963715" y="1026098"/>
              <a:ext cx="705600" cy="369332"/>
            </a:xfrm>
            <a:prstGeom prst="rect">
              <a:avLst/>
            </a:prstGeom>
            <a:noFill/>
          </p:spPr>
          <p:txBody>
            <a:bodyPr wrap="square" rtlCol="0">
              <a:spAutoFit/>
            </a:bodyPr>
            <a:lstStyle/>
            <a:p>
              <a:r>
                <a:rPr lang="en-DE" dirty="0"/>
                <a:t>K. 1</a:t>
              </a:r>
            </a:p>
          </p:txBody>
        </p:sp>
        <p:sp>
          <p:nvSpPr>
            <p:cNvPr id="11" name="TextBox 10">
              <a:extLst>
                <a:ext uri="{FF2B5EF4-FFF2-40B4-BE49-F238E27FC236}">
                  <a16:creationId xmlns:a16="http://schemas.microsoft.com/office/drawing/2014/main" id="{3AD1510F-847E-6053-0D93-79DDC39C3BB6}"/>
                </a:ext>
              </a:extLst>
            </p:cNvPr>
            <p:cNvSpPr txBox="1"/>
            <p:nvPr/>
          </p:nvSpPr>
          <p:spPr>
            <a:xfrm rot="14429759">
              <a:off x="4653409" y="-74511"/>
              <a:ext cx="705600" cy="369332"/>
            </a:xfrm>
            <a:prstGeom prst="rect">
              <a:avLst/>
            </a:prstGeom>
            <a:noFill/>
          </p:spPr>
          <p:txBody>
            <a:bodyPr wrap="square" rtlCol="0">
              <a:spAutoFit/>
            </a:bodyPr>
            <a:lstStyle/>
            <a:p>
              <a:r>
                <a:rPr lang="en-DE" dirty="0"/>
                <a:t>K. 2</a:t>
              </a:r>
            </a:p>
          </p:txBody>
        </p:sp>
        <p:sp>
          <p:nvSpPr>
            <p:cNvPr id="12" name="TextBox 11">
              <a:extLst>
                <a:ext uri="{FF2B5EF4-FFF2-40B4-BE49-F238E27FC236}">
                  <a16:creationId xmlns:a16="http://schemas.microsoft.com/office/drawing/2014/main" id="{553727A0-1764-DA78-FC25-149614B1B393}"/>
                </a:ext>
              </a:extLst>
            </p:cNvPr>
            <p:cNvSpPr txBox="1"/>
            <p:nvPr/>
          </p:nvSpPr>
          <p:spPr>
            <a:xfrm rot="7225646">
              <a:off x="3313039" y="-62270"/>
              <a:ext cx="705600" cy="369332"/>
            </a:xfrm>
            <a:prstGeom prst="rect">
              <a:avLst/>
            </a:prstGeom>
            <a:noFill/>
          </p:spPr>
          <p:txBody>
            <a:bodyPr wrap="square" rtlCol="0">
              <a:spAutoFit/>
            </a:bodyPr>
            <a:lstStyle/>
            <a:p>
              <a:r>
                <a:rPr lang="en-DE" dirty="0"/>
                <a:t>K. 3</a:t>
              </a:r>
            </a:p>
          </p:txBody>
        </p:sp>
      </p:grpSp>
      <p:sp>
        <p:nvSpPr>
          <p:cNvPr id="8" name="Oval 7">
            <a:extLst>
              <a:ext uri="{FF2B5EF4-FFF2-40B4-BE49-F238E27FC236}">
                <a16:creationId xmlns:a16="http://schemas.microsoft.com/office/drawing/2014/main" id="{0B42BD43-BB3E-96F7-F523-53D061330A60}"/>
              </a:ext>
            </a:extLst>
          </p:cNvPr>
          <p:cNvSpPr/>
          <p:nvPr/>
        </p:nvSpPr>
        <p:spPr>
          <a:xfrm>
            <a:off x="4219200" y="147764"/>
            <a:ext cx="705600" cy="70481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9" name="Graphic 8" descr="Storytelling outline">
            <a:extLst>
              <a:ext uri="{FF2B5EF4-FFF2-40B4-BE49-F238E27FC236}">
                <a16:creationId xmlns:a16="http://schemas.microsoft.com/office/drawing/2014/main" id="{789194FA-93F3-FF4B-B0E6-1E85EDA34B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5193" y="243364"/>
            <a:ext cx="513614" cy="513614"/>
          </a:xfrm>
          <a:prstGeom prst="rect">
            <a:avLst/>
          </a:prstGeom>
        </p:spPr>
      </p:pic>
      <p:sp>
        <p:nvSpPr>
          <p:cNvPr id="20" name="TextBox 19">
            <a:extLst>
              <a:ext uri="{FF2B5EF4-FFF2-40B4-BE49-F238E27FC236}">
                <a16:creationId xmlns:a16="http://schemas.microsoft.com/office/drawing/2014/main" id="{A1405F43-7230-EC4F-02CD-D0C44023CB79}"/>
              </a:ext>
            </a:extLst>
          </p:cNvPr>
          <p:cNvSpPr txBox="1"/>
          <p:nvPr/>
        </p:nvSpPr>
        <p:spPr>
          <a:xfrm>
            <a:off x="879475" y="1815910"/>
            <a:ext cx="7385050" cy="584775"/>
          </a:xfrm>
          <a:prstGeom prst="rect">
            <a:avLst/>
          </a:prstGeom>
          <a:noFill/>
        </p:spPr>
        <p:txBody>
          <a:bodyPr wrap="square" rtlCol="0">
            <a:spAutoFit/>
          </a:bodyPr>
          <a:lstStyle/>
          <a:p>
            <a:pPr algn="ctr">
              <a:defRPr sz="1800"/>
            </a:pPr>
            <a:r>
              <a:rPr lang="de-DE" sz="3200" u="sng" dirty="0"/>
              <a:t>Gericht über </a:t>
            </a:r>
            <a:r>
              <a:rPr lang="en-DE" sz="3200" u="sng" dirty="0" err="1"/>
              <a:t>Nationen</a:t>
            </a:r>
            <a:endParaRPr lang="de-DE" sz="3200" u="sng" dirty="0"/>
          </a:p>
        </p:txBody>
      </p:sp>
      <p:grpSp>
        <p:nvGrpSpPr>
          <p:cNvPr id="25" name="Group 24">
            <a:extLst>
              <a:ext uri="{FF2B5EF4-FFF2-40B4-BE49-F238E27FC236}">
                <a16:creationId xmlns:a16="http://schemas.microsoft.com/office/drawing/2014/main" id="{97CCCE19-029C-9ECB-CE11-7E668BA4FF66}"/>
              </a:ext>
            </a:extLst>
          </p:cNvPr>
          <p:cNvGrpSpPr/>
          <p:nvPr/>
        </p:nvGrpSpPr>
        <p:grpSpPr>
          <a:xfrm>
            <a:off x="863601" y="2408687"/>
            <a:ext cx="1674500" cy="1287013"/>
            <a:chOff x="863601" y="2408687"/>
            <a:chExt cx="1674500" cy="1287013"/>
          </a:xfrm>
        </p:grpSpPr>
        <p:pic>
          <p:nvPicPr>
            <p:cNvPr id="15" name="Graphic 14" descr="Group of men outline">
              <a:extLst>
                <a:ext uri="{FF2B5EF4-FFF2-40B4-BE49-F238E27FC236}">
                  <a16:creationId xmlns:a16="http://schemas.microsoft.com/office/drawing/2014/main" id="{C403A815-D0E1-486A-0764-939DAFC04A1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31900" y="2781300"/>
              <a:ext cx="914400" cy="914400"/>
            </a:xfrm>
            <a:prstGeom prst="rect">
              <a:avLst/>
            </a:prstGeom>
          </p:spPr>
        </p:pic>
        <p:sp>
          <p:nvSpPr>
            <p:cNvPr id="17" name="TextBox 16">
              <a:extLst>
                <a:ext uri="{FF2B5EF4-FFF2-40B4-BE49-F238E27FC236}">
                  <a16:creationId xmlns:a16="http://schemas.microsoft.com/office/drawing/2014/main" id="{D15B2807-EF8C-6972-E85B-56D77850EF8E}"/>
                </a:ext>
              </a:extLst>
            </p:cNvPr>
            <p:cNvSpPr txBox="1"/>
            <p:nvPr/>
          </p:nvSpPr>
          <p:spPr>
            <a:xfrm>
              <a:off x="863601" y="2408687"/>
              <a:ext cx="1674500" cy="369332"/>
            </a:xfrm>
            <a:prstGeom prst="rect">
              <a:avLst/>
            </a:prstGeom>
            <a:noFill/>
          </p:spPr>
          <p:txBody>
            <a:bodyPr wrap="square" rtlCol="0">
              <a:spAutoFit/>
            </a:bodyPr>
            <a:lstStyle/>
            <a:p>
              <a:pPr algn="ctr"/>
              <a:r>
                <a:rPr lang="en-DE" dirty="0" err="1"/>
                <a:t>Philister</a:t>
              </a:r>
              <a:endParaRPr lang="en-DE" dirty="0"/>
            </a:p>
          </p:txBody>
        </p:sp>
      </p:grpSp>
      <p:grpSp>
        <p:nvGrpSpPr>
          <p:cNvPr id="26" name="Group 25">
            <a:extLst>
              <a:ext uri="{FF2B5EF4-FFF2-40B4-BE49-F238E27FC236}">
                <a16:creationId xmlns:a16="http://schemas.microsoft.com/office/drawing/2014/main" id="{12113B34-7133-5FC3-7674-A91C4377E952}"/>
              </a:ext>
            </a:extLst>
          </p:cNvPr>
          <p:cNvGrpSpPr/>
          <p:nvPr/>
        </p:nvGrpSpPr>
        <p:grpSpPr>
          <a:xfrm>
            <a:off x="1373421" y="3979074"/>
            <a:ext cx="1764000" cy="1227600"/>
            <a:chOff x="2129475" y="3660470"/>
            <a:chExt cx="1795151" cy="1229030"/>
          </a:xfrm>
        </p:grpSpPr>
        <p:pic>
          <p:nvPicPr>
            <p:cNvPr id="13" name="Graphic 12" descr="Group of men outline">
              <a:extLst>
                <a:ext uri="{FF2B5EF4-FFF2-40B4-BE49-F238E27FC236}">
                  <a16:creationId xmlns:a16="http://schemas.microsoft.com/office/drawing/2014/main" id="{FA1CEB3D-09E9-FE56-2CA0-3875E209606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38101" y="3975100"/>
              <a:ext cx="914400" cy="914400"/>
            </a:xfrm>
            <a:prstGeom prst="rect">
              <a:avLst/>
            </a:prstGeom>
          </p:spPr>
        </p:pic>
        <p:sp>
          <p:nvSpPr>
            <p:cNvPr id="18" name="TextBox 17">
              <a:extLst>
                <a:ext uri="{FF2B5EF4-FFF2-40B4-BE49-F238E27FC236}">
                  <a16:creationId xmlns:a16="http://schemas.microsoft.com/office/drawing/2014/main" id="{FE85D05B-F37A-3797-D91C-20D9D5D9D7B2}"/>
                </a:ext>
              </a:extLst>
            </p:cNvPr>
            <p:cNvSpPr txBox="1"/>
            <p:nvPr/>
          </p:nvSpPr>
          <p:spPr>
            <a:xfrm>
              <a:off x="2129475" y="3660470"/>
              <a:ext cx="1795151" cy="369332"/>
            </a:xfrm>
            <a:prstGeom prst="rect">
              <a:avLst/>
            </a:prstGeom>
            <a:noFill/>
          </p:spPr>
          <p:txBody>
            <a:bodyPr wrap="square" rtlCol="0">
              <a:spAutoFit/>
            </a:bodyPr>
            <a:lstStyle/>
            <a:p>
              <a:pPr algn="ctr"/>
              <a:r>
                <a:rPr lang="en-DE" dirty="0" err="1"/>
                <a:t>Moabiter</a:t>
              </a:r>
              <a:endParaRPr lang="en-DE" dirty="0"/>
            </a:p>
          </p:txBody>
        </p:sp>
      </p:grpSp>
      <p:grpSp>
        <p:nvGrpSpPr>
          <p:cNvPr id="28" name="Group 27">
            <a:extLst>
              <a:ext uri="{FF2B5EF4-FFF2-40B4-BE49-F238E27FC236}">
                <a16:creationId xmlns:a16="http://schemas.microsoft.com/office/drawing/2014/main" id="{AE6020EC-3443-FF74-C499-4655551997F9}"/>
              </a:ext>
            </a:extLst>
          </p:cNvPr>
          <p:cNvGrpSpPr/>
          <p:nvPr/>
        </p:nvGrpSpPr>
        <p:grpSpPr>
          <a:xfrm>
            <a:off x="5975428" y="3975100"/>
            <a:ext cx="1795151" cy="1233004"/>
            <a:chOff x="5270578" y="3656496"/>
            <a:chExt cx="1795151" cy="1233004"/>
          </a:xfrm>
        </p:grpSpPr>
        <p:pic>
          <p:nvPicPr>
            <p:cNvPr id="3" name="Graphic 2" descr="Group of men outline">
              <a:extLst>
                <a:ext uri="{FF2B5EF4-FFF2-40B4-BE49-F238E27FC236}">
                  <a16:creationId xmlns:a16="http://schemas.microsoft.com/office/drawing/2014/main" id="{BB6D500D-8CCE-36DE-C7E3-B9AE0755C60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91501" y="3975100"/>
              <a:ext cx="914400" cy="914400"/>
            </a:xfrm>
            <a:prstGeom prst="rect">
              <a:avLst/>
            </a:prstGeom>
          </p:spPr>
        </p:pic>
        <p:sp>
          <p:nvSpPr>
            <p:cNvPr id="19" name="TextBox 18">
              <a:extLst>
                <a:ext uri="{FF2B5EF4-FFF2-40B4-BE49-F238E27FC236}">
                  <a16:creationId xmlns:a16="http://schemas.microsoft.com/office/drawing/2014/main" id="{47C5DB44-34B0-3F8D-2F52-F42B0A467FB0}"/>
                </a:ext>
              </a:extLst>
            </p:cNvPr>
            <p:cNvSpPr txBox="1"/>
            <p:nvPr/>
          </p:nvSpPr>
          <p:spPr>
            <a:xfrm>
              <a:off x="5270578" y="3656496"/>
              <a:ext cx="1795151" cy="369332"/>
            </a:xfrm>
            <a:prstGeom prst="rect">
              <a:avLst/>
            </a:prstGeom>
            <a:noFill/>
          </p:spPr>
          <p:txBody>
            <a:bodyPr wrap="square" rtlCol="0">
              <a:spAutoFit/>
            </a:bodyPr>
            <a:lstStyle/>
            <a:p>
              <a:pPr algn="ctr"/>
              <a:r>
                <a:rPr lang="en-DE" dirty="0" err="1"/>
                <a:t>Ammoniter</a:t>
              </a:r>
              <a:endParaRPr lang="en-DE" dirty="0"/>
            </a:p>
          </p:txBody>
        </p:sp>
      </p:grpSp>
      <p:grpSp>
        <p:nvGrpSpPr>
          <p:cNvPr id="29" name="Group 28">
            <a:extLst>
              <a:ext uri="{FF2B5EF4-FFF2-40B4-BE49-F238E27FC236}">
                <a16:creationId xmlns:a16="http://schemas.microsoft.com/office/drawing/2014/main" id="{3851C6E3-686B-01E1-41BD-720DA99AFF54}"/>
              </a:ext>
            </a:extLst>
          </p:cNvPr>
          <p:cNvGrpSpPr/>
          <p:nvPr/>
        </p:nvGrpSpPr>
        <p:grpSpPr>
          <a:xfrm>
            <a:off x="6605901" y="2408687"/>
            <a:ext cx="1795151" cy="1286730"/>
            <a:chOff x="6605901" y="2408687"/>
            <a:chExt cx="1795151" cy="1286730"/>
          </a:xfrm>
        </p:grpSpPr>
        <p:pic>
          <p:nvPicPr>
            <p:cNvPr id="16" name="Graphic 15" descr="Group of men outline">
              <a:extLst>
                <a:ext uri="{FF2B5EF4-FFF2-40B4-BE49-F238E27FC236}">
                  <a16:creationId xmlns:a16="http://schemas.microsoft.com/office/drawing/2014/main" id="{FCEB9BAD-E586-4B12-9A13-35CD6D0679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97700" y="2781017"/>
              <a:ext cx="914400" cy="914400"/>
            </a:xfrm>
            <a:prstGeom prst="rect">
              <a:avLst/>
            </a:prstGeom>
          </p:spPr>
        </p:pic>
        <p:sp>
          <p:nvSpPr>
            <p:cNvPr id="23" name="TextBox 22">
              <a:extLst>
                <a:ext uri="{FF2B5EF4-FFF2-40B4-BE49-F238E27FC236}">
                  <a16:creationId xmlns:a16="http://schemas.microsoft.com/office/drawing/2014/main" id="{81E9ED01-6AC2-8356-A712-261585325CC1}"/>
                </a:ext>
              </a:extLst>
            </p:cNvPr>
            <p:cNvSpPr txBox="1"/>
            <p:nvPr/>
          </p:nvSpPr>
          <p:spPr>
            <a:xfrm>
              <a:off x="6605901" y="2408687"/>
              <a:ext cx="1795151" cy="369332"/>
            </a:xfrm>
            <a:prstGeom prst="rect">
              <a:avLst/>
            </a:prstGeom>
            <a:noFill/>
          </p:spPr>
          <p:txBody>
            <a:bodyPr wrap="square" rtlCol="0">
              <a:spAutoFit/>
            </a:bodyPr>
            <a:lstStyle/>
            <a:p>
              <a:pPr algn="ctr"/>
              <a:r>
                <a:rPr lang="en-DE" dirty="0" err="1"/>
                <a:t>Assyrer</a:t>
              </a:r>
              <a:endParaRPr lang="en-DE" dirty="0"/>
            </a:p>
          </p:txBody>
        </p:sp>
      </p:grpSp>
      <p:sp>
        <p:nvSpPr>
          <p:cNvPr id="31" name="TextBox 30">
            <a:extLst>
              <a:ext uri="{FF2B5EF4-FFF2-40B4-BE49-F238E27FC236}">
                <a16:creationId xmlns:a16="http://schemas.microsoft.com/office/drawing/2014/main" id="{D86AA170-E8D9-1F4F-7112-9BFC6D575CB6}"/>
              </a:ext>
            </a:extLst>
          </p:cNvPr>
          <p:cNvSpPr txBox="1"/>
          <p:nvPr/>
        </p:nvSpPr>
        <p:spPr>
          <a:xfrm>
            <a:off x="2716850" y="2778019"/>
            <a:ext cx="3710301" cy="2031325"/>
          </a:xfrm>
          <a:prstGeom prst="rect">
            <a:avLst/>
          </a:prstGeom>
          <a:noFill/>
        </p:spPr>
        <p:txBody>
          <a:bodyPr wrap="square" rtlCol="0">
            <a:spAutoFit/>
          </a:bodyPr>
          <a:lstStyle/>
          <a:p>
            <a:pPr marL="285750" indent="-285750">
              <a:buFont typeface="Arial" panose="020B0604020202020204" pitchFamily="34" charset="0"/>
              <a:buChar char="•"/>
            </a:pPr>
            <a:r>
              <a:rPr lang="en-DE" dirty="0" err="1"/>
              <a:t>Zephanja</a:t>
            </a:r>
            <a:r>
              <a:rPr lang="en-DE" dirty="0"/>
              <a:t> </a:t>
            </a:r>
            <a:r>
              <a:rPr lang="en-DE" dirty="0" err="1"/>
              <a:t>erweitert</a:t>
            </a:r>
            <a:r>
              <a:rPr lang="en-DE" dirty="0"/>
              <a:t> seinen Focus auf die Nation </a:t>
            </a:r>
            <a:r>
              <a:rPr lang="en-DE" dirty="0" err="1"/>
              <a:t>rund</a:t>
            </a:r>
            <a:r>
              <a:rPr lang="en-DE" dirty="0"/>
              <a:t> um</a:t>
            </a:r>
          </a:p>
          <a:p>
            <a:pPr marL="285750" indent="-285750">
              <a:buFont typeface="Arial" panose="020B0604020202020204" pitchFamily="34" charset="0"/>
              <a:buChar char="•"/>
            </a:pPr>
            <a:r>
              <a:rPr lang="en-DE" dirty="0"/>
              <a:t>Er </a:t>
            </a:r>
            <a:r>
              <a:rPr lang="en-DE" dirty="0" err="1"/>
              <a:t>sagt</a:t>
            </a:r>
            <a:r>
              <a:rPr lang="en-DE" dirty="0"/>
              <a:t> alle </a:t>
            </a:r>
            <a:r>
              <a:rPr lang="en-DE" dirty="0" err="1"/>
              <a:t>Nationen</a:t>
            </a:r>
            <a:r>
              <a:rPr lang="en-DE" dirty="0"/>
              <a:t> </a:t>
            </a:r>
            <a:r>
              <a:rPr lang="en-DE" dirty="0" err="1"/>
              <a:t>würden</a:t>
            </a:r>
            <a:r>
              <a:rPr lang="en-DE" dirty="0"/>
              <a:t> </a:t>
            </a:r>
            <a:r>
              <a:rPr lang="en-DE" dirty="0" err="1"/>
              <a:t>wegen</a:t>
            </a:r>
            <a:r>
              <a:rPr lang="en-DE" dirty="0"/>
              <a:t> </a:t>
            </a:r>
            <a:r>
              <a:rPr lang="en-DE" dirty="0" err="1"/>
              <a:t>ihrer</a:t>
            </a:r>
            <a:r>
              <a:rPr lang="en-DE" dirty="0"/>
              <a:t> </a:t>
            </a:r>
            <a:r>
              <a:rPr lang="en-DE" dirty="0" err="1"/>
              <a:t>Korruption</a:t>
            </a:r>
            <a:r>
              <a:rPr lang="en-DE" dirty="0"/>
              <a:t> und </a:t>
            </a:r>
            <a:r>
              <a:rPr lang="en-DE" dirty="0" err="1"/>
              <a:t>Arroganz</a:t>
            </a:r>
            <a:r>
              <a:rPr lang="en-DE" dirty="0"/>
              <a:t> fallen</a:t>
            </a:r>
          </a:p>
          <a:p>
            <a:pPr marL="285750" indent="-285750">
              <a:buFont typeface="Arial" panose="020B0604020202020204" pitchFamily="34" charset="0"/>
              <a:buChar char="•"/>
            </a:pPr>
            <a:endParaRPr lang="en-DE" dirty="0"/>
          </a:p>
          <a:p>
            <a:pPr marL="285750" indent="-285750">
              <a:buFont typeface="Arial" panose="020B0604020202020204" pitchFamily="34" charset="0"/>
              <a:buChar char="•"/>
            </a:pPr>
            <a:endParaRPr lang="en-DE" dirty="0"/>
          </a:p>
        </p:txBody>
      </p:sp>
    </p:spTree>
    <p:extLst>
      <p:ext uri="{BB962C8B-B14F-4D97-AF65-F5344CB8AC3E}">
        <p14:creationId xmlns:p14="http://schemas.microsoft.com/office/powerpoint/2010/main" val="218401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2ED52-41E1-ED68-5C9E-78D8CB3B62FE}"/>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BBBA2FF9-24E6-5199-904D-631CBED4F86C}"/>
              </a:ext>
            </a:extLst>
          </p:cNvPr>
          <p:cNvGrpSpPr/>
          <p:nvPr/>
        </p:nvGrpSpPr>
        <p:grpSpPr>
          <a:xfrm rot="7181567">
            <a:off x="3401546" y="-669825"/>
            <a:ext cx="2340908" cy="2339995"/>
            <a:chOff x="3146518" y="-669827"/>
            <a:chExt cx="2340908" cy="2339995"/>
          </a:xfrm>
        </p:grpSpPr>
        <p:grpSp>
          <p:nvGrpSpPr>
            <p:cNvPr id="4" name="Group 3">
              <a:extLst>
                <a:ext uri="{FF2B5EF4-FFF2-40B4-BE49-F238E27FC236}">
                  <a16:creationId xmlns:a16="http://schemas.microsoft.com/office/drawing/2014/main" id="{947D15D4-53D3-9968-15B3-84017CB4CCFD}"/>
                </a:ext>
              </a:extLst>
            </p:cNvPr>
            <p:cNvGrpSpPr/>
            <p:nvPr/>
          </p:nvGrpSpPr>
          <p:grpSpPr>
            <a:xfrm>
              <a:off x="3146518" y="-669827"/>
              <a:ext cx="2340908" cy="2339995"/>
              <a:chOff x="3146518" y="-783689"/>
              <a:chExt cx="2340908" cy="2339995"/>
            </a:xfrm>
          </p:grpSpPr>
          <p:sp>
            <p:nvSpPr>
              <p:cNvPr id="5" name="Freeform: Shape 4">
                <a:extLst>
                  <a:ext uri="{FF2B5EF4-FFF2-40B4-BE49-F238E27FC236}">
                    <a16:creationId xmlns:a16="http://schemas.microsoft.com/office/drawing/2014/main" id="{781852FF-888D-2CC6-F094-FD8D6B2EEDE5}"/>
                  </a:ext>
                </a:extLst>
              </p:cNvPr>
              <p:cNvSpPr/>
              <p:nvPr/>
            </p:nvSpPr>
            <p:spPr>
              <a:xfrm>
                <a:off x="3147431" y="-783689"/>
                <a:ext cx="2339995" cy="2339995"/>
              </a:xfrm>
              <a:custGeom>
                <a:avLst/>
                <a:gdLst>
                  <a:gd name="connsiteX0" fmla="*/ 1169997 w 2339995"/>
                  <a:gd name="connsiteY0" fmla="*/ 0 h 2339995"/>
                  <a:gd name="connsiteX1" fmla="*/ 2183245 w 2339995"/>
                  <a:gd name="connsiteY1" fmla="*/ 584999 h 2339995"/>
                  <a:gd name="connsiteX2" fmla="*/ 2183245 w 2339995"/>
                  <a:gd name="connsiteY2" fmla="*/ 1754997 h 2339995"/>
                  <a:gd name="connsiteX3" fmla="*/ 1169998 w 2339995"/>
                  <a:gd name="connsiteY3" fmla="*/ 1169998 h 2339995"/>
                  <a:gd name="connsiteX4" fmla="*/ 1169997 w 2339995"/>
                  <a:gd name="connsiteY4" fmla="*/ 0 h 2339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95" h="2339995">
                    <a:moveTo>
                      <a:pt x="1169997" y="0"/>
                    </a:moveTo>
                    <a:cubicBezTo>
                      <a:pt x="1587997" y="0"/>
                      <a:pt x="1974245" y="223000"/>
                      <a:pt x="2183245" y="584999"/>
                    </a:cubicBezTo>
                    <a:cubicBezTo>
                      <a:pt x="2392245" y="946998"/>
                      <a:pt x="2392245" y="1392998"/>
                      <a:pt x="2183245" y="1754997"/>
                    </a:cubicBezTo>
                    <a:lnTo>
                      <a:pt x="1169998" y="1169998"/>
                    </a:lnTo>
                    <a:cubicBezTo>
                      <a:pt x="1169998" y="779999"/>
                      <a:pt x="1169997" y="389999"/>
                      <a:pt x="1169997" y="0"/>
                    </a:cubicBezTo>
                    <a:close/>
                  </a:path>
                </a:pathLst>
              </a:custGeom>
              <a:solidFill>
                <a:schemeClr val="accent5">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298904" tIns="458454" rIns="300504" bIns="1154883" numCol="1" spcCol="1270" anchor="ctr" anchorCtr="0">
                <a:noAutofit/>
              </a:bodyPr>
              <a:lstStyle/>
              <a:p>
                <a:pPr marL="0" lvl="0" indent="0" algn="ctr" defTabSz="933450">
                  <a:lnSpc>
                    <a:spcPct val="90000"/>
                  </a:lnSpc>
                  <a:spcBef>
                    <a:spcPct val="0"/>
                  </a:spcBef>
                  <a:spcAft>
                    <a:spcPct val="35000"/>
                  </a:spcAft>
                  <a:buNone/>
                </a:pPr>
                <a:endParaRPr lang="en-DE" sz="2100" kern="1200" dirty="0"/>
              </a:p>
            </p:txBody>
          </p:sp>
          <p:sp>
            <p:nvSpPr>
              <p:cNvPr id="6" name="Freeform: Shape 5">
                <a:extLst>
                  <a:ext uri="{FF2B5EF4-FFF2-40B4-BE49-F238E27FC236}">
                    <a16:creationId xmlns:a16="http://schemas.microsoft.com/office/drawing/2014/main" id="{A6FF9560-4537-7CCC-0C4F-5B04F24D47F0}"/>
                  </a:ext>
                </a:extLst>
              </p:cNvPr>
              <p:cNvSpPr/>
              <p:nvPr/>
            </p:nvSpPr>
            <p:spPr>
              <a:xfrm>
                <a:off x="3146518" y="-783689"/>
                <a:ext cx="2339995" cy="2339995"/>
              </a:xfrm>
              <a:custGeom>
                <a:avLst/>
                <a:gdLst>
                  <a:gd name="connsiteX0" fmla="*/ 2183245 w 2339995"/>
                  <a:gd name="connsiteY0" fmla="*/ 1754996 h 2339995"/>
                  <a:gd name="connsiteX1" fmla="*/ 1169997 w 2339995"/>
                  <a:gd name="connsiteY1" fmla="*/ 2339995 h 2339995"/>
                  <a:gd name="connsiteX2" fmla="*/ 156749 w 2339995"/>
                  <a:gd name="connsiteY2" fmla="*/ 1754996 h 2339995"/>
                  <a:gd name="connsiteX3" fmla="*/ 1169998 w 2339995"/>
                  <a:gd name="connsiteY3" fmla="*/ 1169998 h 2339995"/>
                  <a:gd name="connsiteX4" fmla="*/ 2183245 w 2339995"/>
                  <a:gd name="connsiteY4" fmla="*/ 1754996 h 2339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95" h="2339995">
                    <a:moveTo>
                      <a:pt x="2183245" y="1754996"/>
                    </a:moveTo>
                    <a:cubicBezTo>
                      <a:pt x="1974245" y="2116995"/>
                      <a:pt x="1587997" y="2339995"/>
                      <a:pt x="1169997" y="2339995"/>
                    </a:cubicBezTo>
                    <a:cubicBezTo>
                      <a:pt x="751997" y="2339995"/>
                      <a:pt x="365749" y="2116995"/>
                      <a:pt x="156749" y="1754996"/>
                    </a:cubicBezTo>
                    <a:lnTo>
                      <a:pt x="1169998" y="1169998"/>
                    </a:lnTo>
                    <a:lnTo>
                      <a:pt x="2183245" y="1754996"/>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7543" tIns="1513255" rIns="677543" bIns="176116" numCol="1" spcCol="1270" anchor="ctr" anchorCtr="0">
                <a:noAutofit/>
              </a:bodyPr>
              <a:lstStyle/>
              <a:p>
                <a:pPr marL="0" lvl="0" indent="0" algn="ctr" defTabSz="1289050">
                  <a:lnSpc>
                    <a:spcPct val="90000"/>
                  </a:lnSpc>
                  <a:spcBef>
                    <a:spcPct val="0"/>
                  </a:spcBef>
                  <a:spcAft>
                    <a:spcPct val="35000"/>
                  </a:spcAft>
                  <a:buNone/>
                </a:pPr>
                <a:endParaRPr lang="en-DE" sz="2900" kern="1200" dirty="0"/>
              </a:p>
            </p:txBody>
          </p:sp>
          <p:sp>
            <p:nvSpPr>
              <p:cNvPr id="7" name="Freeform: Shape 6">
                <a:extLst>
                  <a:ext uri="{FF2B5EF4-FFF2-40B4-BE49-F238E27FC236}">
                    <a16:creationId xmlns:a16="http://schemas.microsoft.com/office/drawing/2014/main" id="{E96B8DA4-BA2D-C879-892B-F1725C225494}"/>
                  </a:ext>
                </a:extLst>
              </p:cNvPr>
              <p:cNvSpPr/>
              <p:nvPr/>
            </p:nvSpPr>
            <p:spPr>
              <a:xfrm>
                <a:off x="3146518" y="-783689"/>
                <a:ext cx="2339995" cy="2339995"/>
              </a:xfrm>
              <a:custGeom>
                <a:avLst/>
                <a:gdLst>
                  <a:gd name="connsiteX0" fmla="*/ 156750 w 2339995"/>
                  <a:gd name="connsiteY0" fmla="*/ 1754996 h 2339995"/>
                  <a:gd name="connsiteX1" fmla="*/ 156750 w 2339995"/>
                  <a:gd name="connsiteY1" fmla="*/ 584998 h 2339995"/>
                  <a:gd name="connsiteX2" fmla="*/ 1169998 w 2339995"/>
                  <a:gd name="connsiteY2" fmla="*/ -1 h 2339995"/>
                  <a:gd name="connsiteX3" fmla="*/ 1169998 w 2339995"/>
                  <a:gd name="connsiteY3" fmla="*/ 1169998 h 2339995"/>
                  <a:gd name="connsiteX4" fmla="*/ 156750 w 2339995"/>
                  <a:gd name="connsiteY4" fmla="*/ 1754996 h 2339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995" h="2339995">
                    <a:moveTo>
                      <a:pt x="156750" y="1754996"/>
                    </a:moveTo>
                    <a:cubicBezTo>
                      <a:pt x="-52250" y="1392997"/>
                      <a:pt x="-52250" y="946997"/>
                      <a:pt x="156750" y="584998"/>
                    </a:cubicBezTo>
                    <a:cubicBezTo>
                      <a:pt x="365750" y="222999"/>
                      <a:pt x="751998" y="-1"/>
                      <a:pt x="1169998" y="-1"/>
                    </a:cubicBezTo>
                    <a:lnTo>
                      <a:pt x="1169998" y="1169998"/>
                    </a:lnTo>
                    <a:lnTo>
                      <a:pt x="156750" y="1754996"/>
                    </a:lnTo>
                    <a:close/>
                  </a:path>
                </a:pathLst>
              </a:custGeom>
              <a:solidFill>
                <a:schemeClr val="accent1">
                  <a:lumMod val="75000"/>
                </a:schemeClr>
              </a:solidFill>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77384" tIns="486312" rIns="1322024" bIns="1127025" numCol="1" spcCol="1270" anchor="ctr" anchorCtr="0">
                <a:noAutofit/>
              </a:bodyPr>
              <a:lstStyle/>
              <a:p>
                <a:pPr marL="0" lvl="0" indent="0" algn="ctr" defTabSz="933450">
                  <a:lnSpc>
                    <a:spcPct val="90000"/>
                  </a:lnSpc>
                  <a:spcBef>
                    <a:spcPct val="0"/>
                  </a:spcBef>
                  <a:spcAft>
                    <a:spcPct val="35000"/>
                  </a:spcAft>
                  <a:buNone/>
                </a:pPr>
                <a:endParaRPr lang="en-DE" sz="2100" kern="1200" dirty="0"/>
              </a:p>
            </p:txBody>
          </p:sp>
        </p:grpSp>
        <p:sp>
          <p:nvSpPr>
            <p:cNvPr id="10" name="TextBox 9">
              <a:extLst>
                <a:ext uri="{FF2B5EF4-FFF2-40B4-BE49-F238E27FC236}">
                  <a16:creationId xmlns:a16="http://schemas.microsoft.com/office/drawing/2014/main" id="{4C3621F1-D715-E2F8-FAE9-9B4C57E010BD}"/>
                </a:ext>
              </a:extLst>
            </p:cNvPr>
            <p:cNvSpPr txBox="1"/>
            <p:nvPr/>
          </p:nvSpPr>
          <p:spPr>
            <a:xfrm>
              <a:off x="3963715" y="1026098"/>
              <a:ext cx="705600" cy="369332"/>
            </a:xfrm>
            <a:prstGeom prst="rect">
              <a:avLst/>
            </a:prstGeom>
            <a:noFill/>
          </p:spPr>
          <p:txBody>
            <a:bodyPr wrap="square" rtlCol="0">
              <a:spAutoFit/>
            </a:bodyPr>
            <a:lstStyle/>
            <a:p>
              <a:r>
                <a:rPr lang="en-DE" dirty="0"/>
                <a:t>K. 1</a:t>
              </a:r>
            </a:p>
          </p:txBody>
        </p:sp>
        <p:sp>
          <p:nvSpPr>
            <p:cNvPr id="11" name="TextBox 10">
              <a:extLst>
                <a:ext uri="{FF2B5EF4-FFF2-40B4-BE49-F238E27FC236}">
                  <a16:creationId xmlns:a16="http://schemas.microsoft.com/office/drawing/2014/main" id="{3A46339C-E2E0-1276-D1CE-C05F02B4BA46}"/>
                </a:ext>
              </a:extLst>
            </p:cNvPr>
            <p:cNvSpPr txBox="1"/>
            <p:nvPr/>
          </p:nvSpPr>
          <p:spPr>
            <a:xfrm rot="14429759">
              <a:off x="4653409" y="-74511"/>
              <a:ext cx="705600" cy="369332"/>
            </a:xfrm>
            <a:prstGeom prst="rect">
              <a:avLst/>
            </a:prstGeom>
            <a:noFill/>
          </p:spPr>
          <p:txBody>
            <a:bodyPr wrap="square" rtlCol="0">
              <a:spAutoFit/>
            </a:bodyPr>
            <a:lstStyle/>
            <a:p>
              <a:r>
                <a:rPr lang="en-DE" dirty="0"/>
                <a:t>K. 2</a:t>
              </a:r>
            </a:p>
          </p:txBody>
        </p:sp>
        <p:sp>
          <p:nvSpPr>
            <p:cNvPr id="12" name="TextBox 11">
              <a:extLst>
                <a:ext uri="{FF2B5EF4-FFF2-40B4-BE49-F238E27FC236}">
                  <a16:creationId xmlns:a16="http://schemas.microsoft.com/office/drawing/2014/main" id="{655DFDCF-1924-BC40-8A1F-652DC759062A}"/>
                </a:ext>
              </a:extLst>
            </p:cNvPr>
            <p:cNvSpPr txBox="1"/>
            <p:nvPr/>
          </p:nvSpPr>
          <p:spPr>
            <a:xfrm rot="7225646">
              <a:off x="3313039" y="-62270"/>
              <a:ext cx="705600" cy="369332"/>
            </a:xfrm>
            <a:prstGeom prst="rect">
              <a:avLst/>
            </a:prstGeom>
            <a:noFill/>
          </p:spPr>
          <p:txBody>
            <a:bodyPr wrap="square" rtlCol="0">
              <a:spAutoFit/>
            </a:bodyPr>
            <a:lstStyle/>
            <a:p>
              <a:r>
                <a:rPr lang="en-DE" dirty="0"/>
                <a:t>K. 3</a:t>
              </a:r>
            </a:p>
          </p:txBody>
        </p:sp>
      </p:grpSp>
      <p:sp>
        <p:nvSpPr>
          <p:cNvPr id="8" name="Oval 7">
            <a:extLst>
              <a:ext uri="{FF2B5EF4-FFF2-40B4-BE49-F238E27FC236}">
                <a16:creationId xmlns:a16="http://schemas.microsoft.com/office/drawing/2014/main" id="{0CC31285-CD1A-17D6-EF71-D52685410CED}"/>
              </a:ext>
            </a:extLst>
          </p:cNvPr>
          <p:cNvSpPr/>
          <p:nvPr/>
        </p:nvSpPr>
        <p:spPr>
          <a:xfrm>
            <a:off x="4219200" y="147764"/>
            <a:ext cx="705600" cy="70481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9" name="Graphic 8" descr="Storytelling outline">
            <a:extLst>
              <a:ext uri="{FF2B5EF4-FFF2-40B4-BE49-F238E27FC236}">
                <a16:creationId xmlns:a16="http://schemas.microsoft.com/office/drawing/2014/main" id="{1F0A8D36-E928-E6F2-6625-9C4A101782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5193" y="243364"/>
            <a:ext cx="513614" cy="513614"/>
          </a:xfrm>
          <a:prstGeom prst="rect">
            <a:avLst/>
          </a:prstGeom>
        </p:spPr>
      </p:pic>
      <p:sp>
        <p:nvSpPr>
          <p:cNvPr id="20" name="TextBox 19">
            <a:extLst>
              <a:ext uri="{FF2B5EF4-FFF2-40B4-BE49-F238E27FC236}">
                <a16:creationId xmlns:a16="http://schemas.microsoft.com/office/drawing/2014/main" id="{5BCBF492-52D4-2904-B2E6-D1133DFD3F13}"/>
              </a:ext>
            </a:extLst>
          </p:cNvPr>
          <p:cNvSpPr txBox="1"/>
          <p:nvPr/>
        </p:nvSpPr>
        <p:spPr>
          <a:xfrm>
            <a:off x="879475" y="1815910"/>
            <a:ext cx="7385050" cy="584775"/>
          </a:xfrm>
          <a:prstGeom prst="rect">
            <a:avLst/>
          </a:prstGeom>
          <a:noFill/>
        </p:spPr>
        <p:txBody>
          <a:bodyPr wrap="square" rtlCol="0">
            <a:spAutoFit/>
          </a:bodyPr>
          <a:lstStyle/>
          <a:p>
            <a:pPr algn="ctr">
              <a:defRPr sz="1800"/>
            </a:pPr>
            <a:r>
              <a:rPr lang="de-DE" sz="3200" u="sng" dirty="0"/>
              <a:t>Gericht über </a:t>
            </a:r>
            <a:r>
              <a:rPr lang="en-DE" sz="3200" u="sng" dirty="0" err="1"/>
              <a:t>Nationen</a:t>
            </a:r>
            <a:endParaRPr lang="de-DE" sz="3200" u="sng" dirty="0"/>
          </a:p>
        </p:txBody>
      </p:sp>
      <p:pic>
        <p:nvPicPr>
          <p:cNvPr id="22" name="Picture 21">
            <a:extLst>
              <a:ext uri="{FF2B5EF4-FFF2-40B4-BE49-F238E27FC236}">
                <a16:creationId xmlns:a16="http://schemas.microsoft.com/office/drawing/2014/main" id="{0629D8D2-2500-5ECD-6FEF-126E9DE4DBA5}"/>
              </a:ext>
            </a:extLst>
          </p:cNvPr>
          <p:cNvPicPr>
            <a:picLocks noChangeAspect="1"/>
          </p:cNvPicPr>
          <p:nvPr/>
        </p:nvPicPr>
        <p:blipFill>
          <a:blip r:embed="rId4"/>
          <a:stretch>
            <a:fillRect/>
          </a:stretch>
        </p:blipFill>
        <p:spPr>
          <a:xfrm>
            <a:off x="3337538" y="2441262"/>
            <a:ext cx="2241966" cy="2241966"/>
          </a:xfrm>
          <a:prstGeom prst="rect">
            <a:avLst/>
          </a:prstGeom>
        </p:spPr>
      </p:pic>
      <p:sp>
        <p:nvSpPr>
          <p:cNvPr id="32" name="TextBox 31">
            <a:extLst>
              <a:ext uri="{FF2B5EF4-FFF2-40B4-BE49-F238E27FC236}">
                <a16:creationId xmlns:a16="http://schemas.microsoft.com/office/drawing/2014/main" id="{BDD276C7-F4F3-27E7-A2D5-A0C4811D0E56}"/>
              </a:ext>
            </a:extLst>
          </p:cNvPr>
          <p:cNvSpPr txBox="1"/>
          <p:nvPr/>
        </p:nvSpPr>
        <p:spPr>
          <a:xfrm>
            <a:off x="2626291" y="4955560"/>
            <a:ext cx="3886200" cy="523220"/>
          </a:xfrm>
          <a:prstGeom prst="rect">
            <a:avLst/>
          </a:prstGeom>
          <a:noFill/>
        </p:spPr>
        <p:txBody>
          <a:bodyPr wrap="square" rtlCol="0">
            <a:spAutoFit/>
          </a:bodyPr>
          <a:lstStyle/>
          <a:p>
            <a:pPr algn="ctr"/>
            <a:r>
              <a:rPr lang="en-DE" sz="2800" dirty="0" err="1"/>
              <a:t>Israleiten</a:t>
            </a:r>
            <a:r>
              <a:rPr lang="en-DE" sz="2800" dirty="0"/>
              <a:t> in Jerusalem</a:t>
            </a:r>
          </a:p>
        </p:txBody>
      </p:sp>
    </p:spTree>
    <p:extLst>
      <p:ext uri="{BB962C8B-B14F-4D97-AF65-F5344CB8AC3E}">
        <p14:creationId xmlns:p14="http://schemas.microsoft.com/office/powerpoint/2010/main" val="3248084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0</TotalTime>
  <Words>632</Words>
  <Application>Microsoft Office PowerPoint</Application>
  <PresentationFormat>On-screen Show (4:3)</PresentationFormat>
  <Paragraphs>100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Calisto MT</vt:lpstr>
      <vt:lpstr>Wingdings 2</vt:lpstr>
      <vt:lpstr>Slate</vt:lpstr>
      <vt:lpstr>Der Prophet Zefanja</vt:lpstr>
      <vt:lpstr>Der Prophet Zefanja</vt:lpstr>
      <vt:lpstr>Wer war Zenfanja?</vt:lpstr>
      <vt:lpstr>Historischer Hintergrund</vt:lpstr>
      <vt:lpstr>Aufbau des Buches Zefanja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Zentrale Botschaften</vt:lpstr>
      <vt:lpstr>Bedeutung für heute</vt:lpstr>
      <vt:lpstr>Quellen</vt:lpstr>
      <vt:lpstr>Quellen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Christopher catpoop</dc:creator>
  <cp:keywords/>
  <dc:description>generated using python-pptx</dc:description>
  <cp:lastModifiedBy>Paul Bergbusch</cp:lastModifiedBy>
  <cp:revision>6</cp:revision>
  <dcterms:created xsi:type="dcterms:W3CDTF">2013-01-27T09:14:16Z</dcterms:created>
  <dcterms:modified xsi:type="dcterms:W3CDTF">2025-06-17T09:08:31Z</dcterms:modified>
  <cp:category/>
</cp:coreProperties>
</file>