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8" d="100"/>
          <a:sy n="68" d="100"/>
        </p:scale>
        <p:origin x="-1446"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698185-71D9-44D6-9362-F19E47D63BD0}" type="datetimeFigureOut">
              <a:rPr lang="en-US" smtClean="0"/>
              <a:t>7/17/2021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CF000E-1F1D-4E8D-A338-FB96AB01544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Closing slide</a:t>
            </a:r>
            <a:endParaRPr lang="en-IN" dirty="0"/>
          </a:p>
        </p:txBody>
      </p:sp>
      <p:sp>
        <p:nvSpPr>
          <p:cNvPr id="4" name="Slide Number Placeholder 3"/>
          <p:cNvSpPr>
            <a:spLocks noGrp="1"/>
          </p:cNvSpPr>
          <p:nvPr>
            <p:ph type="sldNum" sz="quarter" idx="10"/>
          </p:nvPr>
        </p:nvSpPr>
        <p:spPr/>
        <p:txBody>
          <a:bodyPr/>
          <a:lstStyle/>
          <a:p>
            <a:fld id="{3DCF000E-1F1D-4E8D-A338-FB96AB015448}"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C89CA8-588C-4708-9043-EFB76499F255}" type="datetimeFigureOut">
              <a:rPr lang="en-US" smtClean="0"/>
              <a:t>7/17/2021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677EBE9-4B3D-4C93-B7E5-030D57028F0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89CA8-588C-4708-9043-EFB76499F255}" type="datetimeFigureOut">
              <a:rPr lang="en-US" smtClean="0"/>
              <a:t>7/17/2021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7EBE9-4B3D-4C93-B7E5-030D57028F0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89CA8-588C-4708-9043-EFB76499F255}" type="datetimeFigureOut">
              <a:rPr lang="en-US" smtClean="0"/>
              <a:t>7/17/2021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7EBE9-4B3D-4C93-B7E5-030D57028F0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DE6ADD-757A-4D92-81F5-94125632DFCD}" type="datetimeFigureOut">
              <a:rPr lang="en-US" smtClean="0"/>
              <a:pPr/>
              <a:t>7/17/2021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6A824E-8364-4C0B-8FA4-FEFFD4AE1B4F}"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70512" y="0"/>
            <a:ext cx="8343927"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170511" y="1815352"/>
            <a:ext cx="8775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70512" y="1148607"/>
            <a:ext cx="8775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0511" y="1815353"/>
            <a:ext cx="8775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170512" y="2205319"/>
            <a:ext cx="405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170512" y="1420990"/>
            <a:ext cx="405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4855512" y="1420990"/>
            <a:ext cx="405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170512" y="0"/>
            <a:ext cx="8343927"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855512" y="2205319"/>
            <a:ext cx="405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75635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89CA8-588C-4708-9043-EFB76499F255}" type="datetimeFigureOut">
              <a:rPr lang="en-US" smtClean="0"/>
              <a:t>7/17/2021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7EBE9-4B3D-4C93-B7E5-030D57028F0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89CA8-588C-4708-9043-EFB76499F255}" type="datetimeFigureOut">
              <a:rPr lang="en-US" smtClean="0"/>
              <a:t>7/17/2021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7EBE9-4B3D-4C93-B7E5-030D57028F0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89CA8-588C-4708-9043-EFB76499F255}" type="datetimeFigureOut">
              <a:rPr lang="en-US" smtClean="0"/>
              <a:t>7/17/2021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7EBE9-4B3D-4C93-B7E5-030D57028F0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89CA8-588C-4708-9043-EFB76499F255}" type="datetimeFigureOut">
              <a:rPr lang="en-US" smtClean="0"/>
              <a:t>7/17/2021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77EBE9-4B3D-4C93-B7E5-030D57028F0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89CA8-588C-4708-9043-EFB76499F255}" type="datetimeFigureOut">
              <a:rPr lang="en-US" smtClean="0"/>
              <a:t>7/17/2021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7EBE9-4B3D-4C93-B7E5-030D57028F0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89CA8-588C-4708-9043-EFB76499F255}" type="datetimeFigureOut">
              <a:rPr lang="en-US" smtClean="0"/>
              <a:t>7/17/2021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77EBE9-4B3D-4C93-B7E5-030D57028F0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89CA8-588C-4708-9043-EFB76499F255}" type="datetimeFigureOut">
              <a:rPr lang="en-US" smtClean="0"/>
              <a:t>7/17/2021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7EBE9-4B3D-4C93-B7E5-030D57028F0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89CA8-588C-4708-9043-EFB76499F255}" type="datetimeFigureOut">
              <a:rPr lang="en-US" smtClean="0"/>
              <a:t>7/17/2021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677EBE9-4B3D-4C93-B7E5-030D57028F01}"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C89CA8-588C-4708-9043-EFB76499F255}" type="datetimeFigureOut">
              <a:rPr lang="en-US" smtClean="0"/>
              <a:t>7/17/2021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77EBE9-4B3D-4C93-B7E5-030D57028F01}"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E5815E5-981E-438E-AF13-838629EEA1D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472" y="2500306"/>
            <a:ext cx="7715250" cy="3352800"/>
          </a:xfrm>
          <a:prstGeom prst="rect">
            <a:avLst/>
          </a:prstGeom>
        </p:spPr>
      </p:pic>
      <p:sp>
        <p:nvSpPr>
          <p:cNvPr id="3" name="TextBox 2"/>
          <p:cNvSpPr txBox="1"/>
          <p:nvPr/>
        </p:nvSpPr>
        <p:spPr>
          <a:xfrm>
            <a:off x="857224" y="1000108"/>
            <a:ext cx="7929618" cy="1231106"/>
          </a:xfrm>
          <a:prstGeom prst="rect">
            <a:avLst/>
          </a:prstGeom>
          <a:noFill/>
        </p:spPr>
        <p:txBody>
          <a:bodyPr wrap="square" rtlCol="0">
            <a:spAutoFit/>
          </a:bodyPr>
          <a:lstStyle/>
          <a:p>
            <a:r>
              <a:rPr lang="en-IN" sz="2800" b="1" dirty="0">
                <a:solidFill>
                  <a:schemeClr val="accent1"/>
                </a:solidFill>
                <a:latin typeface="+mj-lt"/>
                <a:ea typeface="+mj-ea"/>
                <a:cs typeface="+mj-cs"/>
              </a:rPr>
              <a:t>RECOMMENDATION ENGINE FOR </a:t>
            </a:r>
            <a:r>
              <a:rPr lang="en-IN" sz="2800" b="1" dirty="0" smtClean="0">
                <a:solidFill>
                  <a:schemeClr val="accent1"/>
                </a:solidFill>
                <a:latin typeface="+mj-lt"/>
                <a:ea typeface="+mj-ea"/>
                <a:cs typeface="+mj-cs"/>
              </a:rPr>
              <a:t>ELECTRONICS</a:t>
            </a:r>
          </a:p>
          <a:p>
            <a:endParaRPr lang="en-IN" sz="2800" b="1" dirty="0">
              <a:solidFill>
                <a:schemeClr val="accent1"/>
              </a:solidFill>
              <a:latin typeface="+mj-lt"/>
              <a:ea typeface="+mj-ea"/>
              <a:cs typeface="+mj-cs"/>
            </a:endParaRPr>
          </a:p>
          <a:p>
            <a:r>
              <a:rPr lang="en-IN" dirty="0" err="1" smtClean="0">
                <a:solidFill>
                  <a:srgbClr val="92D050"/>
                </a:solidFill>
              </a:rPr>
              <a:t>Naveena</a:t>
            </a:r>
            <a:r>
              <a:rPr lang="en-IN" dirty="0" smtClean="0">
                <a:solidFill>
                  <a:srgbClr val="92D050"/>
                </a:solidFill>
              </a:rPr>
              <a:t> </a:t>
            </a:r>
            <a:r>
              <a:rPr lang="en-IN" dirty="0" err="1" smtClean="0">
                <a:solidFill>
                  <a:srgbClr val="92D050"/>
                </a:solidFill>
              </a:rPr>
              <a:t>Ganapathi</a:t>
            </a:r>
            <a:endParaRPr lang="en-IN" dirty="0">
              <a:solidFill>
                <a:srgbClr val="92D050"/>
              </a:solidFill>
            </a:endParaRPr>
          </a:p>
        </p:txBody>
      </p:sp>
    </p:spTree>
    <p:extLst>
      <p:ext uri="{BB962C8B-B14F-4D97-AF65-F5344CB8AC3E}">
        <p14:creationId xmlns:p14="http://schemas.microsoft.com/office/powerpoint/2010/main" xmlns="" val="417296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chemeClr val="accent1"/>
                </a:solidFill>
                <a:ea typeface="+mj-ea"/>
                <a:cs typeface="+mj-cs"/>
              </a:rPr>
              <a:t>SYNOPSIS</a:t>
            </a:r>
            <a:endParaRPr lang="en-GB" sz="3600" b="1" dirty="0">
              <a:solidFill>
                <a:schemeClr val="accent1"/>
              </a:solidFill>
              <a:ea typeface="+mj-ea"/>
              <a:cs typeface="+mj-cs"/>
            </a:endParaRPr>
          </a:p>
        </p:txBody>
      </p:sp>
      <p:sp>
        <p:nvSpPr>
          <p:cNvPr id="5" name="Text Placeholder 4"/>
          <p:cNvSpPr>
            <a:spLocks noGrp="1"/>
          </p:cNvSpPr>
          <p:nvPr>
            <p:ph type="body" sz="quarter" idx="10"/>
          </p:nvPr>
        </p:nvSpPr>
        <p:spPr>
          <a:xfrm>
            <a:off x="342900" y="1285861"/>
            <a:ext cx="8259711" cy="5357850"/>
          </a:xfrm>
        </p:spPr>
        <p:txBody>
          <a:bodyPr>
            <a:normAutofit fontScale="92500" lnSpcReduction="20000"/>
          </a:bodyPr>
          <a:lstStyle/>
          <a:p>
            <a:pPr>
              <a:lnSpc>
                <a:spcPct val="120000"/>
              </a:lnSpc>
              <a:spcBef>
                <a:spcPts val="0"/>
              </a:spcBef>
              <a:buNone/>
            </a:pPr>
            <a:r>
              <a:rPr lang="en-GB" b="1" u="sng" dirty="0" smtClean="0">
                <a:solidFill>
                  <a:srgbClr val="7030A0"/>
                </a:solidFill>
                <a:ea typeface="+mj-ea"/>
                <a:cs typeface="+mj-cs"/>
              </a:rPr>
              <a:t>Challenge</a:t>
            </a:r>
          </a:p>
          <a:p>
            <a:pPr>
              <a:lnSpc>
                <a:spcPct val="120000"/>
              </a:lnSpc>
              <a:spcBef>
                <a:spcPts val="0"/>
              </a:spcBef>
              <a:buNone/>
            </a:pPr>
            <a:r>
              <a:rPr lang="en-GB" sz="2900" dirty="0" smtClean="0">
                <a:solidFill>
                  <a:schemeClr val="accent1"/>
                </a:solidFill>
                <a:ea typeface="+mj-ea"/>
                <a:cs typeface="+mj-cs"/>
              </a:rPr>
              <a:t>	</a:t>
            </a:r>
            <a:r>
              <a:rPr lang="en-GB" sz="2100" dirty="0" smtClean="0">
                <a:solidFill>
                  <a:schemeClr val="accent1"/>
                </a:solidFill>
                <a:ea typeface="+mj-ea"/>
                <a:cs typeface="+mj-cs"/>
              </a:rPr>
              <a:t>Building </a:t>
            </a:r>
            <a:r>
              <a:rPr lang="en-GB" sz="2100" dirty="0">
                <a:solidFill>
                  <a:schemeClr val="accent1"/>
                </a:solidFill>
                <a:ea typeface="+mj-ea"/>
                <a:cs typeface="+mj-cs"/>
              </a:rPr>
              <a:t>a recommendation engine for 50 unique electronic brands based </a:t>
            </a:r>
            <a:r>
              <a:rPr lang="en-GB" sz="2100" dirty="0" smtClean="0">
                <a:solidFill>
                  <a:schemeClr val="accent1"/>
                </a:solidFill>
                <a:ea typeface="+mj-ea"/>
                <a:cs typeface="+mj-cs"/>
              </a:rPr>
              <a:t>on user </a:t>
            </a:r>
            <a:r>
              <a:rPr lang="en-GB" sz="2100" dirty="0">
                <a:solidFill>
                  <a:schemeClr val="accent1"/>
                </a:solidFill>
                <a:ea typeface="+mj-ea"/>
                <a:cs typeface="+mj-cs"/>
              </a:rPr>
              <a:t>ratings</a:t>
            </a:r>
          </a:p>
          <a:p>
            <a:pPr>
              <a:lnSpc>
                <a:spcPct val="120000"/>
              </a:lnSpc>
              <a:spcBef>
                <a:spcPts val="0"/>
              </a:spcBef>
            </a:pPr>
            <a:endParaRPr lang="en-GB" dirty="0">
              <a:solidFill>
                <a:schemeClr val="accent1"/>
              </a:solidFill>
              <a:ea typeface="+mj-ea"/>
              <a:cs typeface="+mj-cs"/>
            </a:endParaRPr>
          </a:p>
          <a:p>
            <a:pPr>
              <a:lnSpc>
                <a:spcPct val="120000"/>
              </a:lnSpc>
              <a:spcBef>
                <a:spcPts val="0"/>
              </a:spcBef>
              <a:buNone/>
            </a:pPr>
            <a:r>
              <a:rPr lang="en-GB" b="1" u="sng" dirty="0" smtClean="0">
                <a:solidFill>
                  <a:srgbClr val="7030A0"/>
                </a:solidFill>
                <a:ea typeface="+mj-ea"/>
                <a:cs typeface="+mj-cs"/>
              </a:rPr>
              <a:t>Issues</a:t>
            </a:r>
          </a:p>
          <a:p>
            <a:pPr>
              <a:lnSpc>
                <a:spcPct val="120000"/>
              </a:lnSpc>
              <a:spcBef>
                <a:spcPts val="0"/>
              </a:spcBef>
              <a:buNone/>
            </a:pPr>
            <a:r>
              <a:rPr lang="en-GB" sz="2900" dirty="0" smtClean="0">
                <a:solidFill>
                  <a:schemeClr val="accent1"/>
                </a:solidFill>
                <a:ea typeface="+mj-ea"/>
                <a:cs typeface="+mj-cs"/>
              </a:rPr>
              <a:t>	</a:t>
            </a:r>
            <a:r>
              <a:rPr lang="en-GB" sz="2100" dirty="0" smtClean="0">
                <a:solidFill>
                  <a:schemeClr val="accent1"/>
                </a:solidFill>
                <a:ea typeface="+mj-ea"/>
                <a:cs typeface="+mj-cs"/>
              </a:rPr>
              <a:t>Each </a:t>
            </a:r>
            <a:r>
              <a:rPr lang="en-GB" sz="2100" dirty="0">
                <a:solidFill>
                  <a:schemeClr val="accent1"/>
                </a:solidFill>
                <a:ea typeface="+mj-ea"/>
                <a:cs typeface="+mj-cs"/>
              </a:rPr>
              <a:t>product is rated by some set of users but the number of users rated for each product differs which is a challenge to be considered while building a recommendation engine.</a:t>
            </a:r>
            <a:endParaRPr lang="en-GB" sz="2100" dirty="0">
              <a:solidFill>
                <a:schemeClr val="accent1"/>
              </a:solidFill>
              <a:ea typeface="+mj-ea"/>
              <a:cs typeface="+mj-cs"/>
            </a:endParaRPr>
          </a:p>
          <a:p>
            <a:pPr>
              <a:lnSpc>
                <a:spcPct val="120000"/>
              </a:lnSpc>
              <a:spcBef>
                <a:spcPts val="0"/>
              </a:spcBef>
            </a:pPr>
            <a:endParaRPr lang="en-GB" b="1" u="sng" dirty="0">
              <a:solidFill>
                <a:srgbClr val="7030A0"/>
              </a:solidFill>
              <a:ea typeface="+mj-ea"/>
              <a:cs typeface="+mj-cs"/>
            </a:endParaRPr>
          </a:p>
          <a:p>
            <a:pPr>
              <a:lnSpc>
                <a:spcPct val="120000"/>
              </a:lnSpc>
              <a:spcBef>
                <a:spcPts val="0"/>
              </a:spcBef>
              <a:buNone/>
            </a:pPr>
            <a:r>
              <a:rPr lang="en-GB" b="1" u="sng" dirty="0" smtClean="0">
                <a:solidFill>
                  <a:srgbClr val="7030A0"/>
                </a:solidFill>
                <a:ea typeface="+mj-ea"/>
                <a:cs typeface="+mj-cs"/>
              </a:rPr>
              <a:t>Background</a:t>
            </a:r>
            <a:endParaRPr lang="en-GB" b="1" u="sng" dirty="0">
              <a:solidFill>
                <a:srgbClr val="7030A0"/>
              </a:solidFill>
              <a:ea typeface="+mj-ea"/>
              <a:cs typeface="+mj-cs"/>
            </a:endParaRPr>
          </a:p>
          <a:p>
            <a:pPr>
              <a:lnSpc>
                <a:spcPct val="120000"/>
              </a:lnSpc>
              <a:spcBef>
                <a:spcPts val="0"/>
              </a:spcBef>
              <a:buNone/>
            </a:pPr>
            <a:r>
              <a:rPr lang="en-GB" sz="2900" dirty="0" smtClean="0">
                <a:solidFill>
                  <a:schemeClr val="accent1"/>
                </a:solidFill>
                <a:ea typeface="+mj-ea"/>
                <a:cs typeface="+mj-cs"/>
              </a:rPr>
              <a:t>	</a:t>
            </a:r>
            <a:r>
              <a:rPr lang="en-GB" sz="2100" dirty="0" smtClean="0">
                <a:solidFill>
                  <a:schemeClr val="accent1"/>
                </a:solidFill>
                <a:ea typeface="+mj-ea"/>
                <a:cs typeface="+mj-cs"/>
              </a:rPr>
              <a:t>We </a:t>
            </a:r>
            <a:r>
              <a:rPr lang="en-GB" sz="2100" dirty="0">
                <a:solidFill>
                  <a:schemeClr val="accent1"/>
                </a:solidFill>
                <a:ea typeface="+mj-ea"/>
                <a:cs typeface="+mj-cs"/>
              </a:rPr>
              <a:t>have a electronics dataset with item id, user id, rating, timestamp, model attribute, brand, year, user attribute, split. For our recommendation engine, we considered brand, rating and user id and finding correlation between the brands using user ratings</a:t>
            </a:r>
          </a:p>
          <a:p>
            <a:pPr>
              <a:lnSpc>
                <a:spcPct val="120000"/>
              </a:lnSpc>
              <a:spcBef>
                <a:spcPts val="0"/>
              </a:spcBef>
            </a:pPr>
            <a:endParaRPr lang="en-GB" sz="2100" dirty="0">
              <a:solidFill>
                <a:schemeClr val="accent1"/>
              </a:solidFill>
              <a:ea typeface="+mj-ea"/>
              <a:cs typeface="+mj-cs"/>
            </a:endParaRPr>
          </a:p>
          <a:p>
            <a:pPr>
              <a:lnSpc>
                <a:spcPct val="120000"/>
              </a:lnSpc>
              <a:spcBef>
                <a:spcPts val="0"/>
              </a:spcBef>
            </a:pPr>
            <a:endParaRPr lang="en-GB" sz="2100" dirty="0">
              <a:solidFill>
                <a:schemeClr val="accent1"/>
              </a:solidFill>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0512" y="0"/>
            <a:ext cx="8343927" cy="1104900"/>
          </a:xfrm>
        </p:spPr>
        <p:txBody>
          <a:bodyPr>
            <a:normAutofit/>
          </a:bodyPr>
          <a:lstStyle/>
          <a:p>
            <a:r>
              <a:rPr lang="en-US" sz="3600" b="1" dirty="0">
                <a:solidFill>
                  <a:schemeClr val="accent1"/>
                </a:solidFill>
                <a:ea typeface="+mj-ea"/>
                <a:cs typeface="+mj-cs"/>
              </a:rPr>
              <a:t>Problem Statement and Solution</a:t>
            </a:r>
          </a:p>
        </p:txBody>
      </p:sp>
      <p:sp>
        <p:nvSpPr>
          <p:cNvPr id="6" name="Text Placeholder 5"/>
          <p:cNvSpPr txBox="1">
            <a:spLocks/>
          </p:cNvSpPr>
          <p:nvPr/>
        </p:nvSpPr>
        <p:spPr>
          <a:xfrm>
            <a:off x="170511" y="1219200"/>
            <a:ext cx="8259141" cy="53530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u="sng" dirty="0" smtClean="0">
                <a:solidFill>
                  <a:srgbClr val="7030A0"/>
                </a:solidFill>
                <a:latin typeface="+mn-lt"/>
                <a:ea typeface="+mj-ea"/>
                <a:cs typeface="+mj-cs"/>
              </a:rPr>
              <a:t>Problem Statement</a:t>
            </a:r>
          </a:p>
          <a:p>
            <a:r>
              <a:rPr lang="en-GB" dirty="0" smtClean="0">
                <a:solidFill>
                  <a:schemeClr val="accent1"/>
                </a:solidFill>
              </a:rPr>
              <a:t>Building a recommendation engine for 50 unique electronic brands based on user ratings. </a:t>
            </a:r>
          </a:p>
          <a:p>
            <a:endParaRPr lang="en-GB" dirty="0" smtClean="0">
              <a:solidFill>
                <a:schemeClr val="accent1"/>
              </a:solidFill>
            </a:endParaRPr>
          </a:p>
          <a:p>
            <a:r>
              <a:rPr lang="en-GB" b="1" u="sng" dirty="0" smtClean="0">
                <a:solidFill>
                  <a:srgbClr val="7030A0"/>
                </a:solidFill>
                <a:latin typeface="+mn-lt"/>
                <a:ea typeface="+mj-ea"/>
                <a:cs typeface="+mj-cs"/>
              </a:rPr>
              <a:t>Dataset provided:</a:t>
            </a:r>
          </a:p>
          <a:p>
            <a:r>
              <a:rPr lang="en-GB" dirty="0" smtClean="0">
                <a:solidFill>
                  <a:schemeClr val="accent1"/>
                </a:solidFill>
              </a:rPr>
              <a:t>We have a electronics dataset with item id, user id, rating, timestamp, model attribute, brand, year, user attribute, split.</a:t>
            </a:r>
          </a:p>
          <a:p>
            <a:endParaRPr lang="en-GB" dirty="0" smtClean="0">
              <a:solidFill>
                <a:schemeClr val="accent1"/>
              </a:solidFill>
            </a:endParaRPr>
          </a:p>
          <a:p>
            <a:r>
              <a:rPr lang="en-GB" b="1" u="sng" dirty="0" smtClean="0">
                <a:solidFill>
                  <a:srgbClr val="7030A0"/>
                </a:solidFill>
                <a:latin typeface="+mn-lt"/>
                <a:ea typeface="+mj-ea"/>
                <a:cs typeface="+mj-cs"/>
              </a:rPr>
              <a:t>Consideration</a:t>
            </a:r>
          </a:p>
          <a:p>
            <a:r>
              <a:rPr lang="en-GB" dirty="0" smtClean="0">
                <a:solidFill>
                  <a:schemeClr val="accent1"/>
                </a:solidFill>
              </a:rPr>
              <a:t>For our recommendation engine, we considered brand, rating and user id and finding correlation between the brands using user ratings.</a:t>
            </a:r>
          </a:p>
          <a:p>
            <a:endParaRPr lang="en-GB" dirty="0" smtClean="0">
              <a:solidFill>
                <a:schemeClr val="accent1"/>
              </a:solidFill>
            </a:endParaRPr>
          </a:p>
          <a:p>
            <a:r>
              <a:rPr lang="en-GB" b="1" u="sng" dirty="0" smtClean="0">
                <a:solidFill>
                  <a:srgbClr val="7030A0"/>
                </a:solidFill>
                <a:latin typeface="+mn-lt"/>
                <a:ea typeface="+mj-ea"/>
                <a:cs typeface="+mj-cs"/>
              </a:rPr>
              <a:t>Solution</a:t>
            </a:r>
          </a:p>
          <a:p>
            <a:r>
              <a:rPr lang="en-GB" smtClean="0">
                <a:solidFill>
                  <a:schemeClr val="accent1"/>
                </a:solidFill>
              </a:rPr>
              <a:t>Finding </a:t>
            </a:r>
            <a:r>
              <a:rPr lang="en-GB" smtClean="0">
                <a:solidFill>
                  <a:schemeClr val="accent1"/>
                </a:solidFill>
              </a:rPr>
              <a:t>a correlation </a:t>
            </a:r>
            <a:r>
              <a:rPr lang="en-GB" dirty="0" smtClean="0">
                <a:solidFill>
                  <a:schemeClr val="accent1"/>
                </a:solidFill>
              </a:rPr>
              <a:t>between the brands using user ratings so that we can recommend products to the user based on similar purchase.</a:t>
            </a:r>
          </a:p>
          <a:p>
            <a:endParaRPr lang="en-GB" dirty="0" smtClean="0">
              <a:solidFill>
                <a:schemeClr val="accent1"/>
              </a:solidFill>
            </a:endParaRPr>
          </a:p>
          <a:p>
            <a:r>
              <a:rPr lang="en-US" sz="1800" dirty="0">
                <a:solidFill>
                  <a:srgbClr val="12ABDB"/>
                </a:solidFill>
              </a:rPr>
              <a:t/>
            </a:r>
            <a:br>
              <a:rPr lang="en-US" sz="1800" dirty="0">
                <a:solidFill>
                  <a:srgbClr val="12ABDB"/>
                </a:solidFill>
              </a:rPr>
            </a:br>
            <a:endParaRPr lang="en-US" sz="1800" dirty="0">
              <a:solidFill>
                <a:srgbClr val="12ABDB"/>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0512" y="1428736"/>
            <a:ext cx="8343927" cy="2500330"/>
          </a:xfrm>
        </p:spPr>
        <p:txBody>
          <a:bodyPr>
            <a:normAutofit/>
          </a:bodyPr>
          <a:lstStyle/>
          <a:p>
            <a:pPr algn="ctr"/>
            <a:r>
              <a:rPr lang="en-US" sz="6000" b="1" dirty="0">
                <a:solidFill>
                  <a:srgbClr val="7030A0"/>
                </a:solidFill>
                <a:ea typeface="+mj-ea"/>
                <a:cs typeface="+mj-cs"/>
              </a:rPr>
              <a:t>Technology</a:t>
            </a:r>
            <a:r>
              <a:rPr lang="en-US" sz="6000" dirty="0" smtClean="0">
                <a:solidFill>
                  <a:srgbClr val="7030A0"/>
                </a:solidFill>
              </a:rPr>
              <a:t> </a:t>
            </a:r>
            <a:r>
              <a:rPr lang="en-US" sz="6000" b="1" dirty="0">
                <a:solidFill>
                  <a:srgbClr val="7030A0"/>
                </a:solidFill>
                <a:ea typeface="+mj-ea"/>
                <a:cs typeface="+mj-cs"/>
              </a:rPr>
              <a:t>Used</a:t>
            </a:r>
            <a:r>
              <a:rPr lang="en-US" sz="4400" b="1" dirty="0" smtClean="0">
                <a:solidFill>
                  <a:srgbClr val="7030A0"/>
                </a:solidFill>
              </a:rPr>
              <a:t/>
            </a:r>
            <a:br>
              <a:rPr lang="en-US" sz="4400" b="1" dirty="0" smtClean="0">
                <a:solidFill>
                  <a:srgbClr val="7030A0"/>
                </a:solidFill>
              </a:rPr>
            </a:br>
            <a:r>
              <a:rPr lang="en-US" sz="4400" b="1" dirty="0"/>
              <a:t/>
            </a:r>
            <a:br>
              <a:rPr lang="en-US" sz="4400" b="1" dirty="0"/>
            </a:br>
            <a:r>
              <a:rPr lang="en-US" sz="4400" kern="1200" dirty="0" smtClean="0">
                <a:solidFill>
                  <a:schemeClr val="accent1"/>
                </a:solidFill>
                <a:latin typeface="+mj-lt"/>
                <a:ea typeface="+mn-ea"/>
                <a:cs typeface="+mn-cs"/>
              </a:rPr>
              <a:t>Python Pandas</a:t>
            </a:r>
            <a:endParaRPr lang="en-US" sz="4400" kern="1200" dirty="0">
              <a:solidFill>
                <a:schemeClr val="accent1"/>
              </a:solidFill>
              <a:latin typeface="+mj-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solidFill>
                  <a:schemeClr val="accent1"/>
                </a:solidFill>
                <a:ea typeface="+mj-ea"/>
                <a:cs typeface="+mj-cs"/>
              </a:rPr>
              <a:t>Solution Architecture</a:t>
            </a:r>
          </a:p>
        </p:txBody>
      </p:sp>
      <p:pic>
        <p:nvPicPr>
          <p:cNvPr id="1026" name="Picture 2"/>
          <p:cNvPicPr>
            <a:picLocks noChangeAspect="1" noChangeArrowheads="1"/>
          </p:cNvPicPr>
          <p:nvPr/>
        </p:nvPicPr>
        <p:blipFill>
          <a:blip r:embed="rId2"/>
          <a:srcRect/>
          <a:stretch>
            <a:fillRect/>
          </a:stretch>
        </p:blipFill>
        <p:spPr bwMode="auto">
          <a:xfrm>
            <a:off x="3350419" y="1266825"/>
            <a:ext cx="2443163" cy="4324350"/>
          </a:xfrm>
          <a:prstGeom prst="rect">
            <a:avLst/>
          </a:prstGeom>
          <a:noFill/>
          <a:ln w="9525">
            <a:noFill/>
            <a:miter lim="800000"/>
            <a:headEnd/>
            <a:tailEnd/>
          </a:ln>
          <a:effectLst/>
        </p:spPr>
      </p:pic>
    </p:spTree>
    <p:extLst>
      <p:ext uri="{BB962C8B-B14F-4D97-AF65-F5344CB8AC3E}">
        <p14:creationId xmlns:p14="http://schemas.microsoft.com/office/powerpoint/2010/main" xmlns="" val="374899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70511" y="1219201"/>
            <a:ext cx="7201839" cy="743987"/>
          </a:xfrm>
        </p:spPr>
        <p:txBody>
          <a:bodyPr/>
          <a:lstStyle/>
          <a:p>
            <a:r>
              <a:rPr lang="en-US" b="0" dirty="0" smtClean="0"/>
              <a:t>Correlation between BOSH and other products</a:t>
            </a:r>
            <a:endParaRPr lang="en-US" b="0" dirty="0"/>
          </a:p>
        </p:txBody>
      </p:sp>
      <p:sp>
        <p:nvSpPr>
          <p:cNvPr id="4" name="Title 3"/>
          <p:cNvSpPr>
            <a:spLocks noGrp="1"/>
          </p:cNvSpPr>
          <p:nvPr>
            <p:ph type="title"/>
          </p:nvPr>
        </p:nvSpPr>
        <p:spPr/>
        <p:txBody>
          <a:bodyPr>
            <a:normAutofit/>
          </a:bodyPr>
          <a:lstStyle/>
          <a:p>
            <a:r>
              <a:rPr lang="en-US" sz="3600" b="1" dirty="0">
                <a:solidFill>
                  <a:schemeClr val="accent1"/>
                </a:solidFill>
                <a:ea typeface="+mj-ea"/>
                <a:cs typeface="+mj-cs"/>
              </a:rPr>
              <a:t>Prototype/ MVP Demo Video/Screenshots</a:t>
            </a:r>
          </a:p>
        </p:txBody>
      </p:sp>
      <p:pic>
        <p:nvPicPr>
          <p:cNvPr id="1026" name="Picture 2"/>
          <p:cNvPicPr>
            <a:picLocks noChangeAspect="1" noChangeArrowheads="1"/>
          </p:cNvPicPr>
          <p:nvPr/>
        </p:nvPicPr>
        <p:blipFill>
          <a:blip r:embed="rId2"/>
          <a:srcRect/>
          <a:stretch>
            <a:fillRect/>
          </a:stretch>
        </p:blipFill>
        <p:spPr bwMode="auto">
          <a:xfrm>
            <a:off x="1785918" y="1928802"/>
            <a:ext cx="4500594" cy="4357718"/>
          </a:xfrm>
          <a:prstGeom prst="rect">
            <a:avLst/>
          </a:prstGeom>
          <a:noFill/>
          <a:ln w="9525">
            <a:noFill/>
            <a:miter lim="800000"/>
            <a:headEnd/>
            <a:tailEnd/>
          </a:ln>
          <a:effectLst/>
        </p:spPr>
      </p:pic>
    </p:spTree>
    <p:extLst>
      <p:ext uri="{BB962C8B-B14F-4D97-AF65-F5344CB8AC3E}">
        <p14:creationId xmlns:p14="http://schemas.microsoft.com/office/powerpoint/2010/main" xmlns="" val="65431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70511" y="1219200"/>
            <a:ext cx="7201839" cy="914400"/>
          </a:xfrm>
        </p:spPr>
        <p:txBody>
          <a:bodyPr/>
          <a:lstStyle/>
          <a:p>
            <a:r>
              <a:rPr lang="en-US" b="0" dirty="0" smtClean="0"/>
              <a:t>The  solution is incorrect if we consider only average of ratings of a product, So number of users rated for a particular product should be taken into </a:t>
            </a:r>
            <a:r>
              <a:rPr lang="en-US" b="0" dirty="0" smtClean="0"/>
              <a:t>consideration on finding correlation.</a:t>
            </a:r>
            <a:endParaRPr lang="en-US" b="0" dirty="0"/>
          </a:p>
        </p:txBody>
      </p:sp>
      <p:sp>
        <p:nvSpPr>
          <p:cNvPr id="4" name="Title 3"/>
          <p:cNvSpPr>
            <a:spLocks noGrp="1"/>
          </p:cNvSpPr>
          <p:nvPr>
            <p:ph type="title"/>
          </p:nvPr>
        </p:nvSpPr>
        <p:spPr/>
        <p:txBody>
          <a:bodyPr>
            <a:normAutofit/>
          </a:bodyPr>
          <a:lstStyle/>
          <a:p>
            <a:r>
              <a:rPr lang="en-US" sz="3600" b="1" dirty="0">
                <a:solidFill>
                  <a:schemeClr val="accent1"/>
                </a:solidFill>
                <a:ea typeface="+mj-ea"/>
                <a:cs typeface="+mj-cs"/>
              </a:rPr>
              <a:t>Challenges Faced</a:t>
            </a:r>
          </a:p>
        </p:txBody>
      </p:sp>
      <p:pic>
        <p:nvPicPr>
          <p:cNvPr id="2050" name="Picture 2"/>
          <p:cNvPicPr>
            <a:picLocks noChangeAspect="1" noChangeArrowheads="1"/>
          </p:cNvPicPr>
          <p:nvPr/>
        </p:nvPicPr>
        <p:blipFill>
          <a:blip r:embed="rId2"/>
          <a:srcRect/>
          <a:stretch>
            <a:fillRect/>
          </a:stretch>
        </p:blipFill>
        <p:spPr bwMode="auto">
          <a:xfrm>
            <a:off x="1928795" y="2357430"/>
            <a:ext cx="4357718" cy="3500462"/>
          </a:xfrm>
          <a:prstGeom prst="rect">
            <a:avLst/>
          </a:prstGeom>
          <a:noFill/>
          <a:ln w="9525">
            <a:noFill/>
            <a:miter lim="800000"/>
            <a:headEnd/>
            <a:tailEnd/>
          </a:ln>
          <a:effectLst/>
        </p:spPr>
      </p:pic>
    </p:spTree>
    <p:extLst>
      <p:ext uri="{BB962C8B-B14F-4D97-AF65-F5344CB8AC3E}">
        <p14:creationId xmlns:p14="http://schemas.microsoft.com/office/powerpoint/2010/main" xmlns="" val="49208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txBox="1">
            <a:spLocks/>
          </p:cNvSpPr>
          <p:nvPr/>
        </p:nvSpPr>
        <p:spPr>
          <a:xfrm>
            <a:off x="342900" y="1447801"/>
            <a:ext cx="8259711"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TotalTime>
  <Words>162</Words>
  <Application>Microsoft Office PowerPoint</Application>
  <PresentationFormat>On-screen Show (4:3)</PresentationFormat>
  <Paragraphs>35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Slide 1</vt:lpstr>
      <vt:lpstr>SYNOPSIS</vt:lpstr>
      <vt:lpstr>Problem Statement and Solution</vt:lpstr>
      <vt:lpstr>Technology Used  Python Pandas</vt:lpstr>
      <vt:lpstr>Solution Architecture</vt:lpstr>
      <vt:lpstr>Prototype/ MVP Demo Video/Screenshots</vt:lpstr>
      <vt:lpstr>Challenges Faced</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smili</dc:creator>
  <cp:lastModifiedBy>smili</cp:lastModifiedBy>
  <cp:revision>11</cp:revision>
  <dcterms:created xsi:type="dcterms:W3CDTF">2021-07-17T16:25:20Z</dcterms:created>
  <dcterms:modified xsi:type="dcterms:W3CDTF">2021-07-17T16:49:51Z</dcterms:modified>
</cp:coreProperties>
</file>