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9" r:id="rId4"/>
    <p:sldId id="268" r:id="rId5"/>
    <p:sldId id="257" r:id="rId6"/>
    <p:sldId id="266" r:id="rId7"/>
    <p:sldId id="260" r:id="rId8"/>
    <p:sldId id="261" r:id="rId9"/>
    <p:sldId id="262" r:id="rId10"/>
    <p:sldId id="263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A248-157D-4D74-9542-EDAFDBBA0A86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CA2F-862E-42B1-9AFC-4DAE9B2AF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18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A248-157D-4D74-9542-EDAFDBBA0A86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CA2F-862E-42B1-9AFC-4DAE9B2AF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15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A248-157D-4D74-9542-EDAFDBBA0A86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CA2F-862E-42B1-9AFC-4DAE9B2AF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34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A248-157D-4D74-9542-EDAFDBBA0A86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CA2F-862E-42B1-9AFC-4DAE9B2AF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91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A248-157D-4D74-9542-EDAFDBBA0A86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CA2F-862E-42B1-9AFC-4DAE9B2AF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48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A248-157D-4D74-9542-EDAFDBBA0A86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CA2F-862E-42B1-9AFC-4DAE9B2AF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09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A248-157D-4D74-9542-EDAFDBBA0A86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CA2F-862E-42B1-9AFC-4DAE9B2AF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01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A248-157D-4D74-9542-EDAFDBBA0A86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CA2F-862E-42B1-9AFC-4DAE9B2AF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74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A248-157D-4D74-9542-EDAFDBBA0A86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CA2F-862E-42B1-9AFC-4DAE9B2AF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7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A248-157D-4D74-9542-EDAFDBBA0A86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CA2F-862E-42B1-9AFC-4DAE9B2AF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78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A248-157D-4D74-9542-EDAFDBBA0A86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CA2F-862E-42B1-9AFC-4DAE9B2AF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70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2A248-157D-4D74-9542-EDAFDBBA0A86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CCA2F-862E-42B1-9AFC-4DAE9B2AF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69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704" y="175041"/>
            <a:ext cx="24479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057623" y="106716"/>
            <a:ext cx="463639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WenQuanYi Micro Hei"/>
                <a:cs typeface="Calibri" panose="020F0502020204030204" pitchFamily="34" charset="0"/>
              </a:rPr>
              <a:t>PÓS-GRADUAÇÃO IESB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WenQuanYi Micro Hei"/>
                <a:cs typeface="Calibri" panose="020F0502020204030204" pitchFamily="34" charset="0"/>
              </a:rPr>
              <a:t>Curso de Pós-Graduação em Ciência de Dados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latin typeface="Calibri" panose="020F0502020204030204" pitchFamily="34" charset="0"/>
              </a:rPr>
              <a:t>Grupo 01 – Observatório dos Gastos dos Senadores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71429" y="1391593"/>
            <a:ext cx="1112258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WenQuanYi Micro Hei"/>
                <a:cs typeface="Calibri" panose="020F0502020204030204" pitchFamily="34" charset="0"/>
              </a:rPr>
              <a:t>Projeto Contínuo em Ciência de Dados - PCCD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WenQuanYi Micro Hei"/>
                <a:cs typeface="Calibri" panose="020F0502020204030204" pitchFamily="34" charset="0"/>
              </a:rPr>
              <a:t>Time 01: “Observatório dos Gastos dos Senadores”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 flipV="1">
            <a:off x="180304" y="937041"/>
            <a:ext cx="11912958" cy="7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571430" y="2314093"/>
            <a:ext cx="11290012" cy="3705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</a:pPr>
            <a:r>
              <a:rPr lang="pt-BR" sz="2000" b="1" dirty="0">
                <a:effectLst/>
                <a:latin typeface="Calibri" panose="020F0502020204030204" pitchFamily="34" charset="0"/>
                <a:ea typeface="WenQuanYi Micro Hei"/>
              </a:rPr>
              <a:t>Nome do Projeto</a:t>
            </a:r>
            <a:endParaRPr lang="pt-BR" sz="1600" dirty="0">
              <a:effectLst/>
              <a:latin typeface="Calibri" panose="020F0502020204030204" pitchFamily="34" charset="0"/>
              <a:ea typeface="WenQuanYi Micro Hei"/>
            </a:endParaRPr>
          </a:p>
          <a:p>
            <a:pPr marL="270510" algn="just"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effectLst/>
                <a:latin typeface="Calibri" panose="020F0502020204030204" pitchFamily="34" charset="0"/>
                <a:ea typeface="WenQuanYi Micro Hei"/>
              </a:rPr>
              <a:t>Aplicação de análise de dados e inteligência analítica da CEAPS – Cota para o Exercício da Atividade Parlamentar dos Senadores – para verificação da evolução de despesas por tipo e por Unidade da Federação.</a:t>
            </a:r>
            <a:endParaRPr lang="pt-BR" sz="1600" dirty="0">
              <a:effectLst/>
              <a:latin typeface="Calibri" panose="020F0502020204030204" pitchFamily="34" charset="0"/>
              <a:ea typeface="WenQuanYi Micro Hei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</a:pPr>
            <a:r>
              <a:rPr lang="pt-BR" sz="2000" b="1" dirty="0">
                <a:latin typeface="Calibri" panose="020F0502020204030204" pitchFamily="34" charset="0"/>
                <a:ea typeface="WenQuanYi Micro Hei"/>
              </a:rPr>
              <a:t>Objetivo do Projeto</a:t>
            </a:r>
          </a:p>
          <a:p>
            <a:pPr marL="270510" algn="just"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effectLst/>
                <a:latin typeface="Calibri" panose="020F0502020204030204" pitchFamily="34" charset="0"/>
                <a:ea typeface="WenQuanYi Micro Hei"/>
              </a:rPr>
              <a:t>Comparar a evolução dos gastos com a CEAPS com a evolução da arrecadação federal e do PIB – Produto Interno Bruto – Brasileiro.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</a:pPr>
            <a:r>
              <a:rPr lang="pt-BR" sz="2000" b="1" dirty="0">
                <a:latin typeface="Calibri" panose="020F0502020204030204" pitchFamily="34" charset="0"/>
                <a:ea typeface="WenQuanYi Micro Hei"/>
              </a:rPr>
              <a:t>Time</a:t>
            </a:r>
          </a:p>
          <a:p>
            <a:pPr marL="270510" algn="just"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WenQuanYi Micro Hei"/>
              </a:rPr>
              <a:t>Alexandre Pontes, Edelson Lopes, Rodrigo Aragão, Rodrigo Bernardino e Suellen Saboia.</a:t>
            </a:r>
            <a:endParaRPr lang="pt-BR" sz="1400" dirty="0">
              <a:latin typeface="Calibri" panose="020F0502020204030204" pitchFamily="34" charset="0"/>
              <a:ea typeface="WenQuanYi Micro Hei"/>
            </a:endParaRPr>
          </a:p>
          <a:p>
            <a:pPr marL="270510" algn="just">
              <a:lnSpc>
                <a:spcPct val="115000"/>
              </a:lnSpc>
              <a:spcAft>
                <a:spcPts val="0"/>
              </a:spcAft>
            </a:pPr>
            <a:endParaRPr lang="pt-BR" sz="1600" dirty="0">
              <a:effectLst/>
              <a:latin typeface="Calibri" panose="020F0502020204030204" pitchFamily="34" charset="0"/>
              <a:ea typeface="WenQuanYi Micro Hei"/>
            </a:endParaRPr>
          </a:p>
        </p:txBody>
      </p:sp>
    </p:spTree>
    <p:extLst>
      <p:ext uri="{BB962C8B-B14F-4D97-AF65-F5344CB8AC3E}">
        <p14:creationId xmlns:p14="http://schemas.microsoft.com/office/powerpoint/2010/main" val="3880502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704" y="175041"/>
            <a:ext cx="24479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057623" y="106716"/>
            <a:ext cx="463639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WenQuanYi Micro Hei"/>
                <a:cs typeface="Calibri" panose="020F0502020204030204" pitchFamily="34" charset="0"/>
              </a:rPr>
              <a:t>PÓS-GRADUAÇÃO IESB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WenQuanYi Micro Hei"/>
                <a:cs typeface="Calibri" panose="020F0502020204030204" pitchFamily="34" charset="0"/>
              </a:rPr>
              <a:t>Curso de Pós-Graduação em Ciência de Dados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latin typeface="Calibri" panose="020F0502020204030204" pitchFamily="34" charset="0"/>
              </a:rPr>
              <a:t>Grupo 01 – Observatório dos Gastos dos Senadores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 flipV="1">
            <a:off x="180304" y="937041"/>
            <a:ext cx="11912958" cy="7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04" y="1265358"/>
            <a:ext cx="11137765" cy="52233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9690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704" y="175041"/>
            <a:ext cx="24479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057623" y="106716"/>
            <a:ext cx="463639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WenQuanYi Micro Hei"/>
                <a:cs typeface="Calibri" panose="020F0502020204030204" pitchFamily="34" charset="0"/>
              </a:rPr>
              <a:t>PÓS-GRADUAÇÃO IESB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WenQuanYi Micro Hei"/>
                <a:cs typeface="Calibri" panose="020F0502020204030204" pitchFamily="34" charset="0"/>
              </a:rPr>
              <a:t>Curso de Pós-Graduação em Ciência de Dados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latin typeface="Calibri" panose="020F0502020204030204" pitchFamily="34" charset="0"/>
              </a:rPr>
              <a:t>Grupo 01 – Observatório dos Gastos dos Senadores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 flipV="1">
            <a:off x="180304" y="937041"/>
            <a:ext cx="11912958" cy="7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03" y="1190991"/>
            <a:ext cx="11471873" cy="52976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7977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704" y="175041"/>
            <a:ext cx="24479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057623" y="106716"/>
            <a:ext cx="463639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WenQuanYi Micro Hei"/>
                <a:cs typeface="Calibri" panose="020F0502020204030204" pitchFamily="34" charset="0"/>
              </a:rPr>
              <a:t>PÓS-GRADUAÇÃO IESB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WenQuanYi Micro Hei"/>
                <a:cs typeface="Calibri" panose="020F0502020204030204" pitchFamily="34" charset="0"/>
              </a:rPr>
              <a:t>Curso de Pós-Graduação em Ciência de Dados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latin typeface="Calibri" panose="020F0502020204030204" pitchFamily="34" charset="0"/>
              </a:rPr>
              <a:t>Grupo 01 – Observatório dos Gastos dos Senadores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 flipV="1">
            <a:off x="180304" y="937041"/>
            <a:ext cx="11912958" cy="7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838" y="1075198"/>
            <a:ext cx="7594889" cy="583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73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704" y="175041"/>
            <a:ext cx="24479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057623" y="106716"/>
            <a:ext cx="463639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WenQuanYi Micro Hei"/>
                <a:cs typeface="Calibri" panose="020F0502020204030204" pitchFamily="34" charset="0"/>
              </a:rPr>
              <a:t>PÓS-GRADUAÇÃO IESB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WenQuanYi Micro Hei"/>
                <a:cs typeface="Calibri" panose="020F0502020204030204" pitchFamily="34" charset="0"/>
              </a:rPr>
              <a:t>Curso de Pós-Graduação em Ciência de Dados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latin typeface="Calibri" panose="020F0502020204030204" pitchFamily="34" charset="0"/>
              </a:rPr>
              <a:t>Grupo 01 – Observatório dos Gastos dos Senadores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 flipV="1">
            <a:off x="180304" y="937041"/>
            <a:ext cx="11912958" cy="7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B8E964C3-4D34-4EE7-A098-BBDB9A67432B}"/>
              </a:ext>
            </a:extLst>
          </p:cNvPr>
          <p:cNvSpPr txBox="1"/>
          <p:nvPr/>
        </p:nvSpPr>
        <p:spPr>
          <a:xfrm>
            <a:off x="333632" y="1989434"/>
            <a:ext cx="1097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400" dirty="0"/>
              <a:t>Adicionar variáveis (partido, UF)</a:t>
            </a:r>
          </a:p>
          <a:p>
            <a:pPr marL="285750" indent="-285750">
              <a:buFontTx/>
              <a:buChar char="-"/>
            </a:pPr>
            <a:endParaRPr lang="pt-BR" sz="2400" dirty="0"/>
          </a:p>
          <a:p>
            <a:pPr marL="285750" indent="-285750">
              <a:buFontTx/>
              <a:buChar char="-"/>
            </a:pPr>
            <a:r>
              <a:rPr lang="pt-BR" sz="2400" dirty="0"/>
              <a:t>Confrontar a variação dos gastos com a </a:t>
            </a:r>
            <a:r>
              <a:rPr lang="pt-BR" sz="2400" dirty="0">
                <a:latin typeface="Calibri" panose="020F0502020204030204" pitchFamily="34" charset="0"/>
                <a:ea typeface="WenQuanYi Micro Hei"/>
              </a:rPr>
              <a:t>CEAPS e a variação do PIB Brasileiro.</a:t>
            </a:r>
          </a:p>
          <a:p>
            <a:pPr marL="285750" indent="-285750">
              <a:buFontTx/>
              <a:buChar char="-"/>
            </a:pPr>
            <a:endParaRPr lang="pt-BR" sz="2400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sz="2400" dirty="0">
                <a:latin typeface="Calibri" panose="020F0502020204030204" pitchFamily="34" charset="0"/>
              </a:rPr>
              <a:t>Confrontar a variação dos gastos com a CEAPS e a variação da arrecadação federal.</a:t>
            </a:r>
          </a:p>
          <a:p>
            <a:pPr marL="285750" indent="-285750">
              <a:buFontTx/>
              <a:buChar char="-"/>
            </a:pPr>
            <a:endParaRPr lang="pt-BR" sz="2400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sz="2400" dirty="0">
                <a:latin typeface="Calibri" panose="020F0502020204030204" pitchFamily="34" charset="0"/>
              </a:rPr>
              <a:t>Verificar a correlação dos valores CEAPS com as emendas parlamentares</a:t>
            </a:r>
          </a:p>
          <a:p>
            <a:endParaRPr lang="pt-BR" sz="2400" dirty="0"/>
          </a:p>
          <a:p>
            <a:pPr marL="285750" indent="-285750">
              <a:buFontTx/>
              <a:buChar char="-"/>
            </a:pPr>
            <a:r>
              <a:rPr lang="pt-BR" sz="2400" dirty="0"/>
              <a:t>Outras reflexões que surgirão....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524693F-88F0-48BB-934C-F18894B56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429" y="1159998"/>
            <a:ext cx="111225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WenQuanYi Micro Hei"/>
                <a:cs typeface="Calibri" panose="020F0502020204030204" pitchFamily="34" charset="0"/>
              </a:rPr>
              <a:t>Próximos passos...</a:t>
            </a:r>
            <a:endParaRPr kumimoji="0" lang="pt-BR" altLang="pt-BR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59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704" y="175041"/>
            <a:ext cx="24479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057623" y="106716"/>
            <a:ext cx="463639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WenQuanYi Micro Hei"/>
                <a:cs typeface="Calibri" panose="020F0502020204030204" pitchFamily="34" charset="0"/>
              </a:rPr>
              <a:t>PÓS-GRADUAÇÃO IESB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WenQuanYi Micro Hei"/>
                <a:cs typeface="Calibri" panose="020F0502020204030204" pitchFamily="34" charset="0"/>
              </a:rPr>
              <a:t>Curso de Pós-Graduação em Ciência de Dados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latin typeface="Calibri" panose="020F0502020204030204" pitchFamily="34" charset="0"/>
              </a:rPr>
              <a:t>Grupo 01 – Observatório dos Gastos dos Senadores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 flipV="1">
            <a:off x="180304" y="937041"/>
            <a:ext cx="11912958" cy="7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">
            <a:extLst>
              <a:ext uri="{FF2B5EF4-FFF2-40B4-BE49-F238E27FC236}">
                <a16:creationId xmlns:a16="http://schemas.microsoft.com/office/drawing/2014/main" id="{68F7E4FB-6F01-44F4-A5A9-FBABCC0E25D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7945" y="2126452"/>
            <a:ext cx="9424087" cy="4731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11D4BAB-8BCD-45FE-9434-2D66A67BD2EA}"/>
              </a:ext>
            </a:extLst>
          </p:cNvPr>
          <p:cNvSpPr/>
          <p:nvPr/>
        </p:nvSpPr>
        <p:spPr>
          <a:xfrm>
            <a:off x="1322173" y="2656702"/>
            <a:ext cx="3632885" cy="2644346"/>
          </a:xfrm>
          <a:prstGeom prst="rect">
            <a:avLst/>
          </a:prstGeom>
          <a:noFill/>
          <a:ln w="53975">
            <a:solidFill>
              <a:srgbClr val="FF0000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80D8AE5-8D34-4F5D-9AD1-B278619CE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1859" y="1036428"/>
            <a:ext cx="97618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WenQuanYi Micro Hei"/>
                <a:cs typeface="Calibri" panose="020F0502020204030204" pitchFamily="34" charset="0"/>
              </a:rPr>
              <a:t>Até onde conseguimos chegar....</a:t>
            </a:r>
            <a:endParaRPr kumimoji="0" lang="pt-BR" altLang="pt-BR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25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704" y="175041"/>
            <a:ext cx="24479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057623" y="106716"/>
            <a:ext cx="463639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WenQuanYi Micro Hei"/>
                <a:cs typeface="Calibri" panose="020F0502020204030204" pitchFamily="34" charset="0"/>
              </a:rPr>
              <a:t>PÓS-GRADUAÇÃO IESB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WenQuanYi Micro Hei"/>
                <a:cs typeface="Calibri" panose="020F0502020204030204" pitchFamily="34" charset="0"/>
              </a:rPr>
              <a:t>Curso de Pós-Graduação em Ciência de Dados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latin typeface="Calibri" panose="020F0502020204030204" pitchFamily="34" charset="0"/>
              </a:rPr>
              <a:t>Grupo 01 – Observatório dos Gastos dos Senadores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 flipV="1">
            <a:off x="180304" y="937041"/>
            <a:ext cx="11912958" cy="7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B8E964C3-4D34-4EE7-A098-BBDB9A67432B}"/>
              </a:ext>
            </a:extLst>
          </p:cNvPr>
          <p:cNvSpPr txBox="1"/>
          <p:nvPr/>
        </p:nvSpPr>
        <p:spPr>
          <a:xfrm>
            <a:off x="877390" y="2269784"/>
            <a:ext cx="87855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Conhecimento na programação</a:t>
            </a:r>
          </a:p>
          <a:p>
            <a:endParaRPr lang="pt-BR" sz="3200" dirty="0"/>
          </a:p>
          <a:p>
            <a:r>
              <a:rPr lang="pt-BR" sz="3200" b="1" dirty="0"/>
              <a:t>Ferramental</a:t>
            </a:r>
          </a:p>
          <a:p>
            <a:endParaRPr lang="pt-BR" sz="3200" b="1" dirty="0"/>
          </a:p>
          <a:p>
            <a:r>
              <a:rPr lang="pt-BR" sz="3200" b="1" dirty="0"/>
              <a:t>Limpeza e organização da amostra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524693F-88F0-48BB-934C-F18894B56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001" y="1159998"/>
            <a:ext cx="111225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WenQuanYi Micro Hei"/>
                <a:cs typeface="Calibri" panose="020F0502020204030204" pitchFamily="34" charset="0"/>
              </a:rPr>
              <a:t>Maiores dificuldades </a:t>
            </a:r>
            <a:r>
              <a:rPr lang="pt-BR" altLang="pt-BR" sz="2400" b="1" dirty="0">
                <a:latin typeface="Calibri" panose="020F0502020204030204" pitchFamily="34" charset="0"/>
                <a:ea typeface="WenQuanYi Micro Hei"/>
                <a:cs typeface="Calibri" panose="020F0502020204030204" pitchFamily="34" charset="0"/>
              </a:rPr>
              <a:t>e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WenQuanYi Micro Hei"/>
                <a:cs typeface="Calibri" panose="020F0502020204030204" pitchFamily="34" charset="0"/>
              </a:rPr>
              <a:t>ncontradas...</a:t>
            </a:r>
            <a:endParaRPr kumimoji="0" lang="pt-BR" altLang="pt-BR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19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704" y="175041"/>
            <a:ext cx="24479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057623" y="106716"/>
            <a:ext cx="463639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WenQuanYi Micro Hei"/>
                <a:cs typeface="Calibri" panose="020F0502020204030204" pitchFamily="34" charset="0"/>
              </a:rPr>
              <a:t>PÓS-GRADUAÇÃO IESB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WenQuanYi Micro Hei"/>
                <a:cs typeface="Calibri" panose="020F0502020204030204" pitchFamily="34" charset="0"/>
              </a:rPr>
              <a:t>Curso de Pós-Graduação em Ciência de Dados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latin typeface="Calibri" panose="020F0502020204030204" pitchFamily="34" charset="0"/>
              </a:rPr>
              <a:t>Grupo 01 – Observatório dos Gastos dos Senadores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 flipV="1">
            <a:off x="180304" y="937041"/>
            <a:ext cx="11912958" cy="7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5524693F-88F0-48BB-934C-F18894B56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429" y="1159998"/>
            <a:ext cx="111225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WenQuanYi Micro Hei"/>
                <a:cs typeface="Calibri" panose="020F0502020204030204" pitchFamily="34" charset="0"/>
              </a:rPr>
              <a:t>Análise descritiva preliminar</a:t>
            </a:r>
            <a:endParaRPr kumimoji="0" lang="pt-BR" altLang="pt-BR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2DF7C97-DDF2-4577-933B-7D31A8454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666" y="2049419"/>
            <a:ext cx="77152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704" y="175041"/>
            <a:ext cx="24479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057623" y="106716"/>
            <a:ext cx="463639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WenQuanYi Micro Hei"/>
                <a:cs typeface="Calibri" panose="020F0502020204030204" pitchFamily="34" charset="0"/>
              </a:rPr>
              <a:t>PÓS-GRADUAÇÃO IESB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WenQuanYi Micro Hei"/>
                <a:cs typeface="Calibri" panose="020F0502020204030204" pitchFamily="34" charset="0"/>
              </a:rPr>
              <a:t>Curso de Pós-Graduação em Ciência de Dados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latin typeface="Calibri" panose="020F0502020204030204" pitchFamily="34" charset="0"/>
              </a:rPr>
              <a:t>Grupo 01 – Observatório dos Gastos dos Senadores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71429" y="1159998"/>
            <a:ext cx="111225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WenQuanYi Micro Hei"/>
                <a:cs typeface="Calibri" panose="020F0502020204030204" pitchFamily="34" charset="0"/>
              </a:rPr>
              <a:t>Variação do PIB Brasileiro Anual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 flipV="1">
            <a:off x="180304" y="937041"/>
            <a:ext cx="11912958" cy="7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559" y="1638157"/>
            <a:ext cx="8930893" cy="50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4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704" y="175041"/>
            <a:ext cx="24479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057623" y="106716"/>
            <a:ext cx="463639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WenQuanYi Micro Hei"/>
                <a:cs typeface="Calibri" panose="020F0502020204030204" pitchFamily="34" charset="0"/>
              </a:rPr>
              <a:t>PÓS-GRADUAÇÃO IESB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WenQuanYi Micro Hei"/>
                <a:cs typeface="Calibri" panose="020F0502020204030204" pitchFamily="34" charset="0"/>
              </a:rPr>
              <a:t>Curso de Pós-Graduação em Ciência de Dados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latin typeface="Calibri" panose="020F0502020204030204" pitchFamily="34" charset="0"/>
              </a:rPr>
              <a:t>Grupo 01 – Observatório dos Gastos dos Senadores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 flipV="1">
            <a:off x="180304" y="937041"/>
            <a:ext cx="11912958" cy="7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692C2F9F-CBDD-4A44-9710-9975CDA23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2" y="1083209"/>
            <a:ext cx="10297550" cy="560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3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704" y="175041"/>
            <a:ext cx="24479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057623" y="106716"/>
            <a:ext cx="463639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WenQuanYi Micro Hei"/>
                <a:cs typeface="Calibri" panose="020F0502020204030204" pitchFamily="34" charset="0"/>
              </a:rPr>
              <a:t>PÓS-GRADUAÇÃO IESB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WenQuanYi Micro Hei"/>
                <a:cs typeface="Calibri" panose="020F0502020204030204" pitchFamily="34" charset="0"/>
              </a:rPr>
              <a:t>Curso de Pós-Graduação em Ciência de Dados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latin typeface="Calibri" panose="020F0502020204030204" pitchFamily="34" charset="0"/>
              </a:rPr>
              <a:t>Grupo 01 – Observatório dos Gastos dos Senadores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 flipV="1">
            <a:off x="180304" y="937041"/>
            <a:ext cx="11912958" cy="7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04" y="1174376"/>
            <a:ext cx="10970367" cy="52370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0426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704" y="175041"/>
            <a:ext cx="24479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057623" y="106716"/>
            <a:ext cx="463639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WenQuanYi Micro Hei"/>
                <a:cs typeface="Calibri" panose="020F0502020204030204" pitchFamily="34" charset="0"/>
              </a:rPr>
              <a:t>PÓS-GRADUAÇÃO IESB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WenQuanYi Micro Hei"/>
                <a:cs typeface="Calibri" panose="020F0502020204030204" pitchFamily="34" charset="0"/>
              </a:rPr>
              <a:t>Curso de Pós-Graduação em Ciência de Dados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latin typeface="Calibri" panose="020F0502020204030204" pitchFamily="34" charset="0"/>
              </a:rPr>
              <a:t>Grupo 01 – Observatório dos Gastos dos Senadores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 flipV="1">
            <a:off x="180304" y="937041"/>
            <a:ext cx="11912958" cy="7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70" y="1248509"/>
            <a:ext cx="11315948" cy="5240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8729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704" y="175041"/>
            <a:ext cx="24479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057623" y="106716"/>
            <a:ext cx="463639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WenQuanYi Micro Hei"/>
                <a:cs typeface="Calibri" panose="020F0502020204030204" pitchFamily="34" charset="0"/>
              </a:rPr>
              <a:t>PÓS-GRADUAÇÃO IESB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WenQuanYi Micro Hei"/>
                <a:cs typeface="Calibri" panose="020F0502020204030204" pitchFamily="34" charset="0"/>
              </a:rPr>
              <a:t>Curso de Pós-Graduação em Ciência de Dados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latin typeface="Calibri" panose="020F0502020204030204" pitchFamily="34" charset="0"/>
              </a:rPr>
              <a:t>Grupo 01 – Observatório dos Gastos dos Senadores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 flipV="1">
            <a:off x="180304" y="937041"/>
            <a:ext cx="11912958" cy="7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04" y="1213338"/>
            <a:ext cx="11199557" cy="52753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17643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401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WenQuanYi Micro Hei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1831133005</dc:creator>
  <cp:lastModifiedBy>rodar</cp:lastModifiedBy>
  <cp:revision>27</cp:revision>
  <dcterms:created xsi:type="dcterms:W3CDTF">2018-06-07T00:16:34Z</dcterms:created>
  <dcterms:modified xsi:type="dcterms:W3CDTF">2018-06-07T23:20:41Z</dcterms:modified>
</cp:coreProperties>
</file>