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9" r:id="rId4"/>
    <p:sldId id="281" r:id="rId5"/>
    <p:sldId id="260" r:id="rId6"/>
    <p:sldId id="280" r:id="rId7"/>
    <p:sldId id="273" r:id="rId8"/>
    <p:sldId id="274" r:id="rId9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9" autoAdjust="0"/>
    <p:restoredTop sz="94134" autoAdjust="0"/>
  </p:normalViewPr>
  <p:slideViewPr>
    <p:cSldViewPr>
      <p:cViewPr varScale="1">
        <p:scale>
          <a:sx n="56" d="100"/>
          <a:sy n="56" d="100"/>
        </p:scale>
        <p:origin x="9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92"/>
    </p:cViewPr>
  </p:outlineViewPr>
  <p:notesTextViewPr>
    <p:cViewPr>
      <p:scale>
        <a:sx n="105" d="100"/>
        <a:sy n="10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356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EEC11898-072C-AD4E-9292-9DFFC3EFA9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050276C-A79E-694C-AD3C-9D6ACA3073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6D53-5596-8946-9A9D-04FAFAEEDA24}" type="datetimeFigureOut">
              <a:rPr kumimoji="1" lang="zh-TW" altLang="en-US" smtClean="0"/>
              <a:t>2023/10/11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E28A690-A5CE-4041-A1C4-6C8D4B8BE0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4668AD5-E5EC-FE4F-965E-2045B0C650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E2035-CFB7-1E4D-A063-36A7AC973D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62288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7AFA9-23EC-B249-8818-7611A9BC63FF}" type="datetimeFigureOut">
              <a:rPr kumimoji="1" lang="zh-TW" altLang="en-US" smtClean="0"/>
              <a:t>2023/10/11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B27C3-D638-3941-864B-F48F8A69056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0216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B27C3-D638-3941-864B-F48F8A690566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2659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>
              <a:latin typeface="DFKai-SB" panose="03000509000000000000" pitchFamily="49" charset="-120"/>
              <a:ea typeface="DFKai-SB" panose="03000509000000000000" pitchFamily="49" charset="-120"/>
              <a:cs typeface="DFKai-SB" panose="03000509000000000000" pitchFamily="49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B27C3-D638-3941-864B-F48F8A690566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61393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>
              <a:latin typeface="DFKai-SB" panose="03000509000000000000" pitchFamily="49" charset="-120"/>
              <a:ea typeface="DFKai-SB" panose="03000509000000000000" pitchFamily="49" charset="-120"/>
              <a:cs typeface="DFKai-SB" panose="03000509000000000000" pitchFamily="49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B27C3-D638-3941-864B-F48F8A690566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7093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B27C3-D638-3941-864B-F48F8A690566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89852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Wingdings" pitchFamily="2" charset="2"/>
                  <a:buNone/>
                </a:pPr>
                <a:endParaRPr kumimoji="1" lang="en-US" altLang="zh-TW" sz="1200" b="0" u="none" dirty="0">
                  <a:ea typeface="標楷體" panose="03000509000000000000" pitchFamily="49" charset="-120"/>
                </a:endParaRP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Wingdings" pitchFamily="2" charset="2"/>
                  <a:buNone/>
                </a:pPr>
                <a:r>
                  <a:rPr kumimoji="1" lang="en-US" altLang="zh-TW" sz="1200" b="0" i="0" u="none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∅&gt; </a:t>
                </a:r>
                <a:r>
                  <a:rPr kumimoji="1" lang="en-US" altLang="zh-TW" sz="1200" b="0" u="none" dirty="0">
                    <a:ea typeface="標楷體" panose="03000509000000000000" pitchFamily="49" charset="-120"/>
                  </a:rPr>
                  <a:t>0.43</a:t>
                </a:r>
                <a:r>
                  <a:rPr kumimoji="1" lang="zh-TW" altLang="en-US" sz="1200" b="0" u="none" dirty="0">
                    <a:ea typeface="標楷體" panose="03000509000000000000" pitchFamily="49" charset="-120"/>
                  </a:rPr>
                  <a:t>，製造商：在合約下的利潤 </a:t>
                </a:r>
                <a:r>
                  <a:rPr kumimoji="1" lang="en-US" altLang="zh-TW" sz="1200" b="0" u="none" dirty="0">
                    <a:ea typeface="標楷體" panose="03000509000000000000" pitchFamily="49" charset="-120"/>
                  </a:rPr>
                  <a:t>&gt; </a:t>
                </a:r>
                <a:r>
                  <a:rPr kumimoji="1" lang="zh-TW" altLang="en-US" sz="1200" b="0" u="none" dirty="0">
                    <a:ea typeface="標楷體" panose="03000509000000000000" pitchFamily="49" charset="-120"/>
                  </a:rPr>
                  <a:t>分散式決策的利潤  →  </a:t>
                </a:r>
                <a:r>
                  <a:rPr kumimoji="1" lang="zh-TW" altLang="en-US" sz="1200" b="0" u="none" dirty="0">
                    <a:solidFill>
                      <a:srgbClr val="FF0000"/>
                    </a:solidFill>
                    <a:ea typeface="標楷體" panose="03000509000000000000" pitchFamily="49" charset="-120"/>
                  </a:rPr>
                  <a:t>紅圈</a:t>
                </a:r>
                <a:endParaRPr kumimoji="1" lang="en-US" altLang="zh-TW" sz="1200" b="0" u="none" dirty="0">
                  <a:solidFill>
                    <a:srgbClr val="FF0000"/>
                  </a:solidFill>
                  <a:ea typeface="標楷體" panose="03000509000000000000" pitchFamily="49" charset="-120"/>
                </a:endParaRPr>
              </a:p>
              <a:p>
                <a:pPr marL="0" indent="0">
                  <a:buFont typeface="Wingdings" pitchFamily="2" charset="2"/>
                  <a:buNone/>
                </a:pPr>
                <a:endParaRPr kumimoji="1" lang="en-US" altLang="zh-TW" sz="1200" b="0" u="none" dirty="0">
                  <a:ea typeface="標楷體" panose="03000509000000000000" pitchFamily="49" charset="-12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r>
                  <a:rPr kumimoji="1" lang="en-US" altLang="zh-TW" sz="1200" b="0" i="0" u="none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∅&gt;</a:t>
                </a:r>
                <a:r>
                  <a:rPr kumimoji="1" lang="en-US" altLang="zh-TW" sz="1200" b="0" u="none" dirty="0">
                    <a:ea typeface="標楷體" panose="03000509000000000000" pitchFamily="49" charset="-120"/>
                  </a:rPr>
                  <a:t> 0.62</a:t>
                </a:r>
                <a:r>
                  <a:rPr kumimoji="1" lang="zh-TW" altLang="en-US" sz="1200" b="0" u="none" dirty="0">
                    <a:ea typeface="標楷體" panose="03000509000000000000" pitchFamily="49" charset="-120"/>
                  </a:rPr>
                  <a:t>，供應商：在合約下的利潤 </a:t>
                </a:r>
                <a:r>
                  <a:rPr kumimoji="1" lang="en-US" altLang="zh-TW" sz="1200" b="0" u="none" dirty="0">
                    <a:ea typeface="標楷體" panose="03000509000000000000" pitchFamily="49" charset="-120"/>
                  </a:rPr>
                  <a:t>&lt; </a:t>
                </a:r>
                <a:r>
                  <a:rPr kumimoji="1" lang="zh-TW" altLang="en-US" sz="1200" b="0" u="none" dirty="0">
                    <a:ea typeface="標楷體" panose="03000509000000000000" pitchFamily="49" charset="-120"/>
                  </a:rPr>
                  <a:t>分散式決策的利潤  →  </a:t>
                </a:r>
                <a:r>
                  <a:rPr kumimoji="1" lang="zh-TW" altLang="en-US" sz="1200" b="0" u="none" dirty="0">
                    <a:solidFill>
                      <a:srgbClr val="FF0000"/>
                    </a:solidFill>
                    <a:ea typeface="標楷體" panose="03000509000000000000" pitchFamily="49" charset="-120"/>
                  </a:rPr>
                  <a:t>綠圈</a:t>
                </a:r>
                <a:endParaRPr kumimoji="1" lang="en-US" altLang="zh-TW" sz="1200" b="0" u="none" dirty="0">
                  <a:solidFill>
                    <a:srgbClr val="FF0000"/>
                  </a:solidFill>
                  <a:ea typeface="標楷體" panose="03000509000000000000" pitchFamily="49" charset="-120"/>
                </a:endParaRPr>
              </a:p>
              <a:p>
                <a:pPr marL="0" indent="0">
                  <a:buFont typeface="Wingdings" pitchFamily="2" charset="2"/>
                  <a:buNone/>
                </a:pPr>
                <a:endParaRPr kumimoji="1" lang="en-US" altLang="zh-TW" sz="1200" b="0" u="none" dirty="0">
                  <a:ea typeface="標楷體" panose="03000509000000000000" pitchFamily="49" charset="-120"/>
                </a:endParaRP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TW" altLang="en-US" sz="1200" b="0" u="none" dirty="0">
                    <a:ea typeface="Cambria Math" panose="02040503050406030204" pitchFamily="18" charset="0"/>
                  </a:rPr>
                  <a:t>所以 </a:t>
                </a:r>
                <a:r>
                  <a:rPr kumimoji="1" lang="en-US" altLang="zh-TW" sz="1200" b="1" i="0" u="sng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∅=</a:t>
                </a:r>
                <a:r>
                  <a:rPr kumimoji="1" lang="en-US" altLang="zh-TW" sz="1200" b="1" u="sng" dirty="0">
                    <a:ea typeface="標楷體" panose="03000509000000000000" pitchFamily="49" charset="-120"/>
                  </a:rPr>
                  <a:t> [0.43, 0.62] </a:t>
                </a:r>
                <a:r>
                  <a:rPr kumimoji="1" lang="zh-TW" altLang="en-US" sz="1200" b="0" u="none" dirty="0">
                    <a:ea typeface="標楷體" panose="03000509000000000000" pitchFamily="49" charset="-120"/>
                  </a:rPr>
                  <a:t>！！！ </a:t>
                </a:r>
                <a:r>
                  <a:rPr kumimoji="1" lang="zh-TW" altLang="en-US" sz="1200" b="1" u="sng" dirty="0">
                    <a:ea typeface="標楷體" panose="03000509000000000000" pitchFamily="49" charset="-120"/>
                  </a:rPr>
                  <a:t>在合約下整體供應鏈的利潤 </a:t>
                </a:r>
                <a:r>
                  <a:rPr kumimoji="1" lang="en-US" altLang="zh-TW" sz="1200" b="1" u="sng" dirty="0">
                    <a:ea typeface="標楷體" panose="03000509000000000000" pitchFamily="49" charset="-120"/>
                  </a:rPr>
                  <a:t>&gt; </a:t>
                </a:r>
                <a:r>
                  <a:rPr kumimoji="1" lang="zh-TW" altLang="en-US" sz="1200" b="1" u="sng" dirty="0">
                    <a:ea typeface="標楷體" panose="03000509000000000000" pitchFamily="49" charset="-120"/>
                  </a:rPr>
                  <a:t>分散式決策的利潤 </a:t>
                </a:r>
                <a:endParaRPr kumimoji="1" lang="en-US" altLang="zh-TW" sz="1200" b="1" u="sng" dirty="0">
                  <a:ea typeface="標楷體" panose="03000509000000000000" pitchFamily="49" charset="-120"/>
                </a:endParaRP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B27C3-D638-3941-864B-F48F8A690566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05301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Times New Roman" panose="02020603050405020304" pitchFamily="18" charset="0"/>
              <a:ea typeface="標楷體" panose="03000509000000000000" pitchFamily="49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B27C3-D638-3941-864B-F48F8A690566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3959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B27C3-D638-3941-864B-F48F8A690566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7457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3FA-7EB1-CB48-9409-4DC692251754}" type="datetime1">
              <a:rPr lang="zh-TW" altLang="en-US" smtClean="0"/>
              <a:t>2023/10/11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F1A3-4319-1543-A7A1-4882F294E27A}" type="datetime1">
              <a:rPr lang="zh-TW" altLang="en-US" smtClean="0"/>
              <a:t>2023/10/11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A7E2-FE73-364E-B965-51FB8090D788}" type="datetime1">
              <a:rPr lang="zh-TW" altLang="en-US" smtClean="0"/>
              <a:t>2023/10/11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D701-C1A0-2D45-AF3A-FF6702255171}" type="datetime1">
              <a:rPr lang="zh-TW" altLang="en-US" smtClean="0"/>
              <a:t>2023/10/11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27D0-43B1-CB49-8DCF-F6835E51D858}" type="datetime1">
              <a:rPr lang="zh-TW" altLang="en-US" smtClean="0"/>
              <a:t>2023/10/11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30C46-A72D-F848-A56A-0C723ED4C912}" type="datetime1">
              <a:rPr lang="zh-TW" altLang="en-US" smtClean="0"/>
              <a:t>2023/10/11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27E8-65E6-1F4E-8D44-7A9E702F2BFF}" type="datetime1">
              <a:rPr lang="zh-TW" altLang="en-US" smtClean="0"/>
              <a:t>2023/10/11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7860-5321-3541-B901-F178FCD89B3E}" type="datetime1">
              <a:rPr lang="zh-TW" altLang="en-US" smtClean="0"/>
              <a:t>2023/10/11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A32D-FA1D-4B46-A4EF-AA2FAA0BD56E}" type="datetime1">
              <a:rPr lang="zh-TW" altLang="en-US" smtClean="0"/>
              <a:t>2023/10/11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925800" y="9639300"/>
            <a:ext cx="2133600" cy="365125"/>
          </a:xfrm>
        </p:spPr>
        <p:txBody>
          <a:bodyPr/>
          <a:lstStyle>
            <a:lvl1pPr>
              <a:defRPr sz="2800" b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2427-6414-9A48-ADC3-333FC7ACD2B6}" type="datetime1">
              <a:rPr lang="zh-TW" altLang="en-US" smtClean="0"/>
              <a:t>2023/10/11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EAF6-638E-C140-AD64-37883A318520}" type="datetime1">
              <a:rPr lang="zh-TW" altLang="en-US" smtClean="0"/>
              <a:t>2023/10/11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4C026-5C5B-0B4C-BAB4-BF3F5C3C5EA2}" type="datetime1">
              <a:rPr lang="zh-TW" altLang="en-US" smtClean="0"/>
              <a:t>2023/10/11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002000" y="93345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3383890" y="7296775"/>
            <a:ext cx="6179809" cy="338204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1028700" cy="1028700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 rot="5400000">
            <a:off x="-3605352" y="5652265"/>
            <a:ext cx="9258579" cy="0"/>
          </a:xfrm>
          <a:prstGeom prst="line">
            <a:avLst/>
          </a:prstGeom>
          <a:ln w="9525" cap="flat">
            <a:solidFill>
              <a:srgbClr val="2D2D2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-10800000">
            <a:off x="1028700" y="1008688"/>
            <a:ext cx="17259300" cy="0"/>
          </a:xfrm>
          <a:prstGeom prst="line">
            <a:avLst/>
          </a:prstGeom>
          <a:ln w="9525" cap="flat">
            <a:solidFill>
              <a:srgbClr val="2D2D2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993518" y="3371397"/>
            <a:ext cx="8674482" cy="13410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600" b="1" dirty="0"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HW2_indiv_1(k)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993518" y="6972300"/>
            <a:ext cx="7455281" cy="24117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Advisor: </a:t>
            </a:r>
            <a:r>
              <a:rPr lang="en-US" altLang="zh-CN" sz="3600" dirty="0" err="1"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Chih</a:t>
            </a:r>
            <a:r>
              <a:rPr lang="en-US" altLang="zh-CN" sz="3600" dirty="0"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-Hua Hsu</a:t>
            </a:r>
          </a:p>
          <a:p>
            <a:pPr>
              <a:lnSpc>
                <a:spcPct val="150000"/>
              </a:lnSpc>
            </a:pPr>
            <a:r>
              <a:rPr lang="en-US" altLang="zh-CN" sz="3600" dirty="0"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Student: Pao-Chang Chiu</a:t>
            </a:r>
          </a:p>
          <a:p>
            <a:pPr>
              <a:lnSpc>
                <a:spcPct val="150000"/>
              </a:lnSpc>
            </a:pPr>
            <a:r>
              <a:rPr lang="en-US" altLang="zh-CN" sz="3600" dirty="0"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Present Date: 2023/10/11</a:t>
            </a:r>
            <a:endParaRPr lang="en-US" sz="3600" dirty="0">
              <a:latin typeface="Times New Roman" panose="02020603050405020304" pitchFamily="18" charset="0"/>
              <a:ea typeface="標楷體" panose="03000509000000000000" pitchFamily="49" charset="-120"/>
              <a:cs typeface="Times New Roman" panose="02020603050405020304" pitchFamily="18" charset="0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1EFCB85B-891A-6C45-8E1D-F81A05555737}"/>
              </a:ext>
            </a:extLst>
          </p:cNvPr>
          <p:cNvSpPr txBox="1"/>
          <p:nvPr/>
        </p:nvSpPr>
        <p:spPr>
          <a:xfrm>
            <a:off x="1993518" y="2393372"/>
            <a:ext cx="7455281" cy="11246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112-1</a:t>
            </a:r>
            <a:r>
              <a:rPr lang="zh-TW" altLang="en-US" sz="5400" b="1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5400" b="1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Machine Learning</a:t>
            </a:r>
            <a:endParaRPr lang="en-US" sz="5400" b="1" dirty="0">
              <a:solidFill>
                <a:schemeClr val="tx2"/>
              </a:solidFill>
              <a:latin typeface="Times New Roman" panose="02020603050405020304" pitchFamily="18" charset="0"/>
              <a:ea typeface="標楷體" panose="03000509000000000000" pitchFamily="49" charset="-120"/>
              <a:cs typeface="Times New Roman" panose="02020603050405020304" pitchFamily="18" charset="0"/>
            </a:endParaRPr>
          </a:p>
        </p:txBody>
      </p: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60A9103A-2D0C-5745-B33B-7FE0FF09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">
            <a:extLst>
              <a:ext uri="{FF2B5EF4-FFF2-40B4-BE49-F238E27FC236}">
                <a16:creationId xmlns:a16="http://schemas.microsoft.com/office/drawing/2014/main" id="{3B7979CD-3B16-2748-806B-3EC7FF951316}"/>
              </a:ext>
            </a:extLst>
          </p:cNvPr>
          <p:cNvGrpSpPr/>
          <p:nvPr/>
        </p:nvGrpSpPr>
        <p:grpSpPr>
          <a:xfrm>
            <a:off x="17373600" y="9334500"/>
            <a:ext cx="914400" cy="952500"/>
            <a:chOff x="0" y="0"/>
            <a:chExt cx="523379" cy="507811"/>
          </a:xfrm>
        </p:grpSpPr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B4B86BF5-E699-7B43-BFD8-0EAA79F6B01F}"/>
                </a:ext>
              </a:extLst>
            </p:cNvPr>
            <p:cNvSpPr/>
            <p:nvPr/>
          </p:nvSpPr>
          <p:spPr>
            <a:xfrm>
              <a:off x="0" y="0"/>
              <a:ext cx="523379" cy="507811"/>
            </a:xfrm>
            <a:custGeom>
              <a:avLst/>
              <a:gdLst/>
              <a:ahLst/>
              <a:cxnLst/>
              <a:rect l="l" t="t" r="r" b="b"/>
              <a:pathLst>
                <a:path w="523379" h="507811">
                  <a:moveTo>
                    <a:pt x="0" y="0"/>
                  </a:moveTo>
                  <a:lnTo>
                    <a:pt x="523379" y="0"/>
                  </a:lnTo>
                  <a:lnTo>
                    <a:pt x="523379" y="507811"/>
                  </a:lnTo>
                  <a:lnTo>
                    <a:pt x="0" y="507811"/>
                  </a:lnTo>
                  <a:close/>
                </a:path>
              </a:pathLst>
            </a:custGeom>
            <a:solidFill>
              <a:srgbClr val="2D2D2D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V="1">
            <a:off x="12686811" y="8118609"/>
            <a:ext cx="2216016" cy="221601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1028700" cy="1028700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 rot="5400000">
            <a:off x="-3605352" y="5652265"/>
            <a:ext cx="9258579" cy="0"/>
          </a:xfrm>
          <a:prstGeom prst="line">
            <a:avLst/>
          </a:prstGeom>
          <a:ln w="9525" cap="flat">
            <a:solidFill>
              <a:srgbClr val="2D2D2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rot="-10800000">
            <a:off x="1028700" y="1008688"/>
            <a:ext cx="17259300" cy="0"/>
          </a:xfrm>
          <a:prstGeom prst="line">
            <a:avLst/>
          </a:prstGeom>
          <a:ln w="9525" cap="flat">
            <a:solidFill>
              <a:srgbClr val="2D2D2D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10800000">
            <a:off x="14902827" y="2981483"/>
            <a:ext cx="4512899" cy="4488283"/>
          </a:xfrm>
          <a:prstGeom prst="rect">
            <a:avLst/>
          </a:prstGeom>
        </p:spPr>
      </p:pic>
      <p:sp>
        <p:nvSpPr>
          <p:cNvPr id="12" name="TextBox 9">
            <a:extLst>
              <a:ext uri="{FF2B5EF4-FFF2-40B4-BE49-F238E27FC236}">
                <a16:creationId xmlns:a16="http://schemas.microsoft.com/office/drawing/2014/main" id="{20388089-99CC-714B-A82A-79E6234FF0F7}"/>
              </a:ext>
            </a:extLst>
          </p:cNvPr>
          <p:cNvSpPr txBox="1"/>
          <p:nvPr/>
        </p:nvSpPr>
        <p:spPr>
          <a:xfrm>
            <a:off x="1993517" y="1201214"/>
            <a:ext cx="7074284" cy="9996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CD2C6D49-2F0F-C94B-8487-6595242180C0}"/>
              </a:ext>
            </a:extLst>
          </p:cNvPr>
          <p:cNvSpPr txBox="1"/>
          <p:nvPr/>
        </p:nvSpPr>
        <p:spPr>
          <a:xfrm>
            <a:off x="1993517" y="2393372"/>
            <a:ext cx="9512681" cy="4506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4000" dirty="0"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Introduction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4000" dirty="0"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Problems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4000" dirty="0"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The expective result of the figures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Setting</a:t>
            </a:r>
            <a:r>
              <a:rPr lang="en-US" altLang="zh-TW" sz="4000" dirty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 conditional statement in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4000" i="1" dirty="0"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for loop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Hints</a:t>
            </a:r>
          </a:p>
        </p:txBody>
      </p:sp>
      <p:sp>
        <p:nvSpPr>
          <p:cNvPr id="25" name="投影片編號版面配置區 24">
            <a:extLst>
              <a:ext uri="{FF2B5EF4-FFF2-40B4-BE49-F238E27FC236}">
                <a16:creationId xmlns:a16="http://schemas.microsoft.com/office/drawing/2014/main" id="{3AACC5C6-9766-5F43-9DF4-874EFC87D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0599A3E2-8A5F-E72A-7B00-BC765DF95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46" y="2838724"/>
            <a:ext cx="16717175" cy="4876490"/>
          </a:xfrm>
          <a:prstGeom prst="rect">
            <a:avLst/>
          </a:prstGeom>
        </p:spPr>
      </p:pic>
      <p:grpSp>
        <p:nvGrpSpPr>
          <p:cNvPr id="17" name="Group 2">
            <a:extLst>
              <a:ext uri="{FF2B5EF4-FFF2-40B4-BE49-F238E27FC236}">
                <a16:creationId xmlns:a16="http://schemas.microsoft.com/office/drawing/2014/main" id="{FC447C27-8BDA-E747-BF50-82E1D95E537A}"/>
              </a:ext>
            </a:extLst>
          </p:cNvPr>
          <p:cNvGrpSpPr/>
          <p:nvPr/>
        </p:nvGrpSpPr>
        <p:grpSpPr>
          <a:xfrm>
            <a:off x="17373600" y="9334500"/>
            <a:ext cx="914400" cy="952500"/>
            <a:chOff x="0" y="0"/>
            <a:chExt cx="523379" cy="507811"/>
          </a:xfrm>
        </p:grpSpPr>
        <p:sp>
          <p:nvSpPr>
            <p:cNvPr id="18" name="Freeform 3">
              <a:extLst>
                <a:ext uri="{FF2B5EF4-FFF2-40B4-BE49-F238E27FC236}">
                  <a16:creationId xmlns:a16="http://schemas.microsoft.com/office/drawing/2014/main" id="{492F8C2D-7465-F24C-B2C8-A836B26A38EF}"/>
                </a:ext>
              </a:extLst>
            </p:cNvPr>
            <p:cNvSpPr/>
            <p:nvPr/>
          </p:nvSpPr>
          <p:spPr>
            <a:xfrm>
              <a:off x="0" y="0"/>
              <a:ext cx="523379" cy="507811"/>
            </a:xfrm>
            <a:custGeom>
              <a:avLst/>
              <a:gdLst/>
              <a:ahLst/>
              <a:cxnLst/>
              <a:rect l="l" t="t" r="r" b="b"/>
              <a:pathLst>
                <a:path w="523379" h="507811">
                  <a:moveTo>
                    <a:pt x="0" y="0"/>
                  </a:moveTo>
                  <a:lnTo>
                    <a:pt x="523379" y="0"/>
                  </a:lnTo>
                  <a:lnTo>
                    <a:pt x="523379" y="507811"/>
                  </a:lnTo>
                  <a:lnTo>
                    <a:pt x="0" y="507811"/>
                  </a:lnTo>
                  <a:close/>
                </a:path>
              </a:pathLst>
            </a:custGeom>
            <a:solidFill>
              <a:srgbClr val="2D2D2D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1028700" cy="1028700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 rot="5400000">
            <a:off x="-3605352" y="5652265"/>
            <a:ext cx="9258579" cy="0"/>
          </a:xfrm>
          <a:prstGeom prst="line">
            <a:avLst/>
          </a:prstGeom>
          <a:ln w="9525" cap="flat">
            <a:solidFill>
              <a:srgbClr val="2D2D2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rot="-10800000">
            <a:off x="1028700" y="1008688"/>
            <a:ext cx="17259300" cy="0"/>
          </a:xfrm>
          <a:prstGeom prst="line">
            <a:avLst/>
          </a:prstGeom>
          <a:ln w="9525" cap="flat">
            <a:solidFill>
              <a:srgbClr val="2D2D2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投影片編號版面配置區 18">
            <a:extLst>
              <a:ext uri="{FF2B5EF4-FFF2-40B4-BE49-F238E27FC236}">
                <a16:creationId xmlns:a16="http://schemas.microsoft.com/office/drawing/2014/main" id="{6A593FE9-DDBB-5C44-9035-B07587F9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BB343C8A-39D8-AE9B-045B-C69A1016E6B7}"/>
              </a:ext>
            </a:extLst>
          </p:cNvPr>
          <p:cNvSpPr txBox="1"/>
          <p:nvPr/>
        </p:nvSpPr>
        <p:spPr>
          <a:xfrm>
            <a:off x="1810842" y="912424"/>
            <a:ext cx="11219358" cy="10104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dirty="0">
                <a:solidFill>
                  <a:schemeClr val="tx2"/>
                </a:solidFill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3D59223F-6283-07CD-4B47-4F8BDD5DE919}"/>
              </a:ext>
            </a:extLst>
          </p:cNvPr>
          <p:cNvSpPr txBox="1"/>
          <p:nvPr/>
        </p:nvSpPr>
        <p:spPr>
          <a:xfrm>
            <a:off x="1796857" y="2015985"/>
            <a:ext cx="12223935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All the variables correlated to </a:t>
            </a:r>
            <a:r>
              <a:rPr lang="en-US" altLang="zh-CN" sz="3600" i="1" dirty="0"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2">
            <a:extLst>
              <a:ext uri="{FF2B5EF4-FFF2-40B4-BE49-F238E27FC236}">
                <a16:creationId xmlns:a16="http://schemas.microsoft.com/office/drawing/2014/main" id="{FC447C27-8BDA-E747-BF50-82E1D95E537A}"/>
              </a:ext>
            </a:extLst>
          </p:cNvPr>
          <p:cNvGrpSpPr/>
          <p:nvPr/>
        </p:nvGrpSpPr>
        <p:grpSpPr>
          <a:xfrm>
            <a:off x="17373600" y="9334500"/>
            <a:ext cx="914400" cy="952500"/>
            <a:chOff x="0" y="0"/>
            <a:chExt cx="523379" cy="507811"/>
          </a:xfrm>
        </p:grpSpPr>
        <p:sp>
          <p:nvSpPr>
            <p:cNvPr id="18" name="Freeform 3">
              <a:extLst>
                <a:ext uri="{FF2B5EF4-FFF2-40B4-BE49-F238E27FC236}">
                  <a16:creationId xmlns:a16="http://schemas.microsoft.com/office/drawing/2014/main" id="{492F8C2D-7465-F24C-B2C8-A836B26A38EF}"/>
                </a:ext>
              </a:extLst>
            </p:cNvPr>
            <p:cNvSpPr/>
            <p:nvPr/>
          </p:nvSpPr>
          <p:spPr>
            <a:xfrm>
              <a:off x="0" y="0"/>
              <a:ext cx="523379" cy="507811"/>
            </a:xfrm>
            <a:custGeom>
              <a:avLst/>
              <a:gdLst/>
              <a:ahLst/>
              <a:cxnLst/>
              <a:rect l="l" t="t" r="r" b="b"/>
              <a:pathLst>
                <a:path w="523379" h="507811">
                  <a:moveTo>
                    <a:pt x="0" y="0"/>
                  </a:moveTo>
                  <a:lnTo>
                    <a:pt x="523379" y="0"/>
                  </a:lnTo>
                  <a:lnTo>
                    <a:pt x="523379" y="507811"/>
                  </a:lnTo>
                  <a:lnTo>
                    <a:pt x="0" y="507811"/>
                  </a:lnTo>
                  <a:close/>
                </a:path>
              </a:pathLst>
            </a:custGeom>
            <a:solidFill>
              <a:srgbClr val="2D2D2D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1028700" cy="1028700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 rot="5400000">
            <a:off x="-3605352" y="5652265"/>
            <a:ext cx="9258579" cy="0"/>
          </a:xfrm>
          <a:prstGeom prst="line">
            <a:avLst/>
          </a:prstGeom>
          <a:ln w="9525" cap="flat">
            <a:solidFill>
              <a:srgbClr val="2D2D2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rot="-10800000">
            <a:off x="1028700" y="1008688"/>
            <a:ext cx="17259300" cy="0"/>
          </a:xfrm>
          <a:prstGeom prst="line">
            <a:avLst/>
          </a:prstGeom>
          <a:ln w="9525" cap="flat">
            <a:solidFill>
              <a:srgbClr val="2D2D2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投影片編號版面配置區 18">
            <a:extLst>
              <a:ext uri="{FF2B5EF4-FFF2-40B4-BE49-F238E27FC236}">
                <a16:creationId xmlns:a16="http://schemas.microsoft.com/office/drawing/2014/main" id="{6A593FE9-DDBB-5C44-9035-B07587F9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BB343C8A-39D8-AE9B-045B-C69A1016E6B7}"/>
              </a:ext>
            </a:extLst>
          </p:cNvPr>
          <p:cNvSpPr txBox="1"/>
          <p:nvPr/>
        </p:nvSpPr>
        <p:spPr>
          <a:xfrm>
            <a:off x="1810842" y="912424"/>
            <a:ext cx="11219358" cy="10104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dirty="0">
                <a:solidFill>
                  <a:schemeClr val="tx2"/>
                </a:solidFill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3" name="圖片 2" descr="一張含有 文字, 字型, 數字, 螢幕擷取畫面 的圖片&#10;&#10;自動產生的描述">
            <a:extLst>
              <a:ext uri="{FF2B5EF4-FFF2-40B4-BE49-F238E27FC236}">
                <a16:creationId xmlns:a16="http://schemas.microsoft.com/office/drawing/2014/main" id="{E7CB069F-9235-B1F3-ECDE-9B650FC06B6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852"/>
          <a:stretch/>
        </p:blipFill>
        <p:spPr>
          <a:xfrm>
            <a:off x="1254747" y="2838724"/>
            <a:ext cx="16717190" cy="1659107"/>
          </a:xfrm>
          <a:prstGeom prst="rect">
            <a:avLst/>
          </a:prstGeom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3D59223F-6283-07CD-4B47-4F8BDD5DE919}"/>
              </a:ext>
            </a:extLst>
          </p:cNvPr>
          <p:cNvSpPr txBox="1"/>
          <p:nvPr/>
        </p:nvSpPr>
        <p:spPr>
          <a:xfrm>
            <a:off x="1796857" y="2015985"/>
            <a:ext cx="12223935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The index of all the variables correlated to </a:t>
            </a:r>
            <a:r>
              <a:rPr lang="en-US" altLang="zh-CN" sz="3600" i="1" dirty="0"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D45BC5A5-2B6F-F992-2233-D8DC15E2D53F}"/>
              </a:ext>
            </a:extLst>
          </p:cNvPr>
          <p:cNvSpPr txBox="1"/>
          <p:nvPr/>
        </p:nvSpPr>
        <p:spPr>
          <a:xfrm>
            <a:off x="1796856" y="4969655"/>
            <a:ext cx="12223935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The length of all the variables correlated to </a:t>
            </a:r>
            <a:r>
              <a:rPr lang="en-US" altLang="zh-CN" sz="3600" i="1" dirty="0"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Y</a:t>
            </a:r>
          </a:p>
        </p:txBody>
      </p:sp>
      <p:pic>
        <p:nvPicPr>
          <p:cNvPr id="10" name="圖片 9" descr="一張含有 文字, 字型, 數字, 螢幕擷取畫面 的圖片&#10;&#10;自動產生的描述">
            <a:extLst>
              <a:ext uri="{FF2B5EF4-FFF2-40B4-BE49-F238E27FC236}">
                <a16:creationId xmlns:a16="http://schemas.microsoft.com/office/drawing/2014/main" id="{30405AD6-D894-EEAF-8F23-9CBF625F8EC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20" b="68612"/>
          <a:stretch/>
        </p:blipFill>
        <p:spPr>
          <a:xfrm>
            <a:off x="1254747" y="5789170"/>
            <a:ext cx="16717190" cy="95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983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1028700" cy="1028700"/>
          </a:xfrm>
          <a:prstGeom prst="rect">
            <a:avLst/>
          </a:prstGeom>
        </p:spPr>
      </p:pic>
      <p:sp>
        <p:nvSpPr>
          <p:cNvPr id="13" name="AutoShape 13"/>
          <p:cNvSpPr/>
          <p:nvPr/>
        </p:nvSpPr>
        <p:spPr>
          <a:xfrm rot="5400000">
            <a:off x="-3605352" y="5652265"/>
            <a:ext cx="9258579" cy="0"/>
          </a:xfrm>
          <a:prstGeom prst="line">
            <a:avLst/>
          </a:prstGeom>
          <a:ln w="9525" cap="flat">
            <a:solidFill>
              <a:srgbClr val="2D2D2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 rot="-10800000">
            <a:off x="1028700" y="1008688"/>
            <a:ext cx="17259300" cy="0"/>
          </a:xfrm>
          <a:prstGeom prst="line">
            <a:avLst/>
          </a:prstGeom>
          <a:ln w="9525" cap="flat">
            <a:solidFill>
              <a:srgbClr val="2D2D2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6" name="Group 2">
            <a:extLst>
              <a:ext uri="{FF2B5EF4-FFF2-40B4-BE49-F238E27FC236}">
                <a16:creationId xmlns:a16="http://schemas.microsoft.com/office/drawing/2014/main" id="{F4E1A843-7604-584C-B071-C0B1DD59A574}"/>
              </a:ext>
            </a:extLst>
          </p:cNvPr>
          <p:cNvGrpSpPr/>
          <p:nvPr/>
        </p:nvGrpSpPr>
        <p:grpSpPr>
          <a:xfrm>
            <a:off x="17373600" y="9334500"/>
            <a:ext cx="914400" cy="952500"/>
            <a:chOff x="0" y="0"/>
            <a:chExt cx="523379" cy="507811"/>
          </a:xfrm>
        </p:grpSpPr>
        <p:sp>
          <p:nvSpPr>
            <p:cNvPr id="17" name="Freeform 3">
              <a:extLst>
                <a:ext uri="{FF2B5EF4-FFF2-40B4-BE49-F238E27FC236}">
                  <a16:creationId xmlns:a16="http://schemas.microsoft.com/office/drawing/2014/main" id="{D2BD4E6B-7A26-884B-ABB9-6421C83455A7}"/>
                </a:ext>
              </a:extLst>
            </p:cNvPr>
            <p:cNvSpPr/>
            <p:nvPr/>
          </p:nvSpPr>
          <p:spPr>
            <a:xfrm>
              <a:off x="0" y="0"/>
              <a:ext cx="523379" cy="507811"/>
            </a:xfrm>
            <a:custGeom>
              <a:avLst/>
              <a:gdLst/>
              <a:ahLst/>
              <a:cxnLst/>
              <a:rect l="l" t="t" r="r" b="b"/>
              <a:pathLst>
                <a:path w="523379" h="507811">
                  <a:moveTo>
                    <a:pt x="0" y="0"/>
                  </a:moveTo>
                  <a:lnTo>
                    <a:pt x="523379" y="0"/>
                  </a:lnTo>
                  <a:lnTo>
                    <a:pt x="523379" y="507811"/>
                  </a:lnTo>
                  <a:lnTo>
                    <a:pt x="0" y="507811"/>
                  </a:lnTo>
                  <a:close/>
                </a:path>
              </a:pathLst>
            </a:custGeom>
            <a:solidFill>
              <a:srgbClr val="2D2D2D"/>
            </a:solidFill>
          </p:spPr>
        </p:sp>
      </p:grpSp>
      <p:sp>
        <p:nvSpPr>
          <p:cNvPr id="18" name="投影片編號版面配置區 17">
            <a:extLst>
              <a:ext uri="{FF2B5EF4-FFF2-40B4-BE49-F238E27FC236}">
                <a16:creationId xmlns:a16="http://schemas.microsoft.com/office/drawing/2014/main" id="{CF2CEA4D-23B7-8448-AEBA-0D311DF09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93E32420-2403-B93B-047B-2DBABB00F75E}"/>
              </a:ext>
            </a:extLst>
          </p:cNvPr>
          <p:cNvSpPr txBox="1"/>
          <p:nvPr/>
        </p:nvSpPr>
        <p:spPr>
          <a:xfrm>
            <a:off x="1810842" y="912424"/>
            <a:ext cx="11219358" cy="10104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dirty="0">
                <a:solidFill>
                  <a:schemeClr val="tx2"/>
                </a:solidFill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Problems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A9370C75-1DDA-7074-5F3A-8CB6A1BB1CDF}"/>
              </a:ext>
            </a:extLst>
          </p:cNvPr>
          <p:cNvSpPr txBox="1"/>
          <p:nvPr/>
        </p:nvSpPr>
        <p:spPr>
          <a:xfrm>
            <a:off x="1796857" y="2009559"/>
            <a:ext cx="15729138" cy="2215991"/>
          </a:xfrm>
          <a:prstGeom prst="rect">
            <a:avLst/>
          </a:prstGeom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What you want to solve</a:t>
            </a:r>
          </a:p>
          <a:p>
            <a:pPr marL="1028700" lvl="1" indent="-571500">
              <a:buFont typeface="Wingdings" pitchFamily="2" charset="2"/>
              <a:buChar char="Ø"/>
            </a:pPr>
            <a:r>
              <a:rPr lang="en-US" altLang="zh-CN" sz="3600" i="1" dirty="0"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The total number of features is </a:t>
            </a:r>
            <a:r>
              <a:rPr lang="en-US" altLang="zh-CN" sz="3600" i="1" dirty="0">
                <a:solidFill>
                  <a:srgbClr val="92D050"/>
                </a:solidFill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odd</a:t>
            </a:r>
            <a:r>
              <a:rPr lang="en-US" altLang="zh-CN" sz="3600" dirty="0"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: plot </a:t>
            </a:r>
            <a:r>
              <a:rPr lang="en-US" altLang="zh-CN" sz="3600" dirty="0">
                <a:solidFill>
                  <a:srgbClr val="92D050"/>
                </a:solidFill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one</a:t>
            </a:r>
            <a:r>
              <a:rPr lang="en-US" altLang="zh-CN" sz="3600" dirty="0"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 correlation scatter matrix with </a:t>
            </a:r>
            <a:r>
              <a:rPr lang="en-US" altLang="zh-CN" sz="3600" i="1" dirty="0"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Y</a:t>
            </a:r>
          </a:p>
          <a:p>
            <a:pPr marL="1028700" lvl="1" indent="-571500">
              <a:buFont typeface="Wingdings" pitchFamily="2" charset="2"/>
              <a:buChar char="Ø"/>
            </a:pPr>
            <a:r>
              <a:rPr lang="en-US" altLang="zh-CN" sz="3600" i="1" dirty="0"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The total number of features is </a:t>
            </a:r>
            <a:r>
              <a:rPr lang="en-US" altLang="zh-CN" sz="3600" i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even</a:t>
            </a:r>
            <a:r>
              <a:rPr lang="en-US" altLang="zh-CN" sz="3600" dirty="0"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: plot 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two</a:t>
            </a:r>
            <a:r>
              <a:rPr lang="en-US" altLang="zh-CN" sz="3600" dirty="0"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 correlation scatter matrices with </a:t>
            </a:r>
            <a:r>
              <a:rPr lang="en-US" altLang="zh-CN" sz="3600" i="1" dirty="0"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Y 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How many </a:t>
            </a:r>
            <a:r>
              <a:rPr lang="en-US" altLang="zh-CN" sz="3600" dirty="0">
                <a:solidFill>
                  <a:schemeClr val="accent1"/>
                </a:solidFill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times</a:t>
            </a:r>
            <a:r>
              <a:rPr lang="en-US" altLang="zh-CN" sz="3600" dirty="0"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 do you need to </a:t>
            </a:r>
            <a:r>
              <a:rPr lang="en-US" altLang="zh-CN" sz="3600" dirty="0">
                <a:solidFill>
                  <a:schemeClr val="accent1"/>
                </a:solidFill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run in </a:t>
            </a:r>
            <a:r>
              <a:rPr lang="en-US" altLang="zh-CN" sz="3600" i="1" dirty="0">
                <a:solidFill>
                  <a:schemeClr val="accent1"/>
                </a:solidFill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for loop</a:t>
            </a:r>
            <a:endParaRPr lang="en-US" altLang="zh-CN" sz="3600" i="1" dirty="0">
              <a:latin typeface="Times New Roman" panose="02020603050405020304" pitchFamily="18" charset="0"/>
              <a:ea typeface="標楷體" panose="03000509000000000000" pitchFamily="49" charset="-120"/>
              <a:cs typeface="Times New Roman" panose="02020603050405020304" pitchFamily="18" charset="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3431B9F4-725F-FBDC-6C10-6A7A0964DA37}"/>
              </a:ext>
            </a:extLst>
          </p:cNvPr>
          <p:cNvGrpSpPr/>
          <p:nvPr/>
        </p:nvGrpSpPr>
        <p:grpSpPr>
          <a:xfrm>
            <a:off x="1254747" y="4707983"/>
            <a:ext cx="16717188" cy="4416365"/>
            <a:chOff x="1254747" y="4707983"/>
            <a:chExt cx="16717188" cy="4416365"/>
          </a:xfrm>
        </p:grpSpPr>
        <p:pic>
          <p:nvPicPr>
            <p:cNvPr id="10" name="圖片 9" descr="一張含有 文字, 字型, 數字, 網頁 的圖片&#10;&#10;自動產生的描述">
              <a:extLst>
                <a:ext uri="{FF2B5EF4-FFF2-40B4-BE49-F238E27FC236}">
                  <a16:creationId xmlns:a16="http://schemas.microsoft.com/office/drawing/2014/main" id="{6C0E6685-6A12-FF98-BF13-E691830ACE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318"/>
            <a:stretch/>
          </p:blipFill>
          <p:spPr>
            <a:xfrm>
              <a:off x="1254747" y="4707983"/>
              <a:ext cx="16717188" cy="4416365"/>
            </a:xfrm>
            <a:prstGeom prst="rect">
              <a:avLst/>
            </a:prstGeom>
          </p:spPr>
        </p:pic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EBBCAC3-96D7-C145-32E8-6D1238528156}"/>
                </a:ext>
              </a:extLst>
            </p:cNvPr>
            <p:cNvSpPr/>
            <p:nvPr/>
          </p:nvSpPr>
          <p:spPr>
            <a:xfrm>
              <a:off x="9448800" y="7061801"/>
              <a:ext cx="2209800" cy="30904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rgbClr val="92D050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CF513B5-29DB-9E0F-71AF-BD33CED8ABE3}"/>
                </a:ext>
              </a:extLst>
            </p:cNvPr>
            <p:cNvSpPr/>
            <p:nvPr/>
          </p:nvSpPr>
          <p:spPr>
            <a:xfrm>
              <a:off x="9448800" y="7581899"/>
              <a:ext cx="4602990" cy="30904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C1E153A-40A2-75D3-F480-F024CD63B5CB}"/>
                </a:ext>
              </a:extLst>
            </p:cNvPr>
            <p:cNvSpPr/>
            <p:nvPr/>
          </p:nvSpPr>
          <p:spPr>
            <a:xfrm>
              <a:off x="3810000" y="6515100"/>
              <a:ext cx="4038600" cy="309045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rgbClr val="92D050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1028700" cy="10287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5400000">
            <a:off x="-3605352" y="5652265"/>
            <a:ext cx="9258579" cy="0"/>
          </a:xfrm>
          <a:prstGeom prst="line">
            <a:avLst/>
          </a:prstGeom>
          <a:ln w="9525" cap="flat">
            <a:solidFill>
              <a:srgbClr val="2D2D2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rot="-10800000">
            <a:off x="1028700" y="1008688"/>
            <a:ext cx="17259300" cy="0"/>
          </a:xfrm>
          <a:prstGeom prst="line">
            <a:avLst/>
          </a:prstGeom>
          <a:ln w="9525" cap="flat">
            <a:solidFill>
              <a:srgbClr val="2D2D2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2" name="Group 2">
            <a:extLst>
              <a:ext uri="{FF2B5EF4-FFF2-40B4-BE49-F238E27FC236}">
                <a16:creationId xmlns:a16="http://schemas.microsoft.com/office/drawing/2014/main" id="{5CFC359F-A11D-9E42-9B38-409CB8FBAF72}"/>
              </a:ext>
            </a:extLst>
          </p:cNvPr>
          <p:cNvGrpSpPr/>
          <p:nvPr/>
        </p:nvGrpSpPr>
        <p:grpSpPr>
          <a:xfrm>
            <a:off x="17373600" y="9334500"/>
            <a:ext cx="914400" cy="952500"/>
            <a:chOff x="0" y="0"/>
            <a:chExt cx="523379" cy="507811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0144BBFE-C24D-3F40-8F54-B5ADE5690098}"/>
                </a:ext>
              </a:extLst>
            </p:cNvPr>
            <p:cNvSpPr/>
            <p:nvPr/>
          </p:nvSpPr>
          <p:spPr>
            <a:xfrm>
              <a:off x="0" y="0"/>
              <a:ext cx="523379" cy="507811"/>
            </a:xfrm>
            <a:custGeom>
              <a:avLst/>
              <a:gdLst/>
              <a:ahLst/>
              <a:cxnLst/>
              <a:rect l="l" t="t" r="r" b="b"/>
              <a:pathLst>
                <a:path w="523379" h="507811">
                  <a:moveTo>
                    <a:pt x="0" y="0"/>
                  </a:moveTo>
                  <a:lnTo>
                    <a:pt x="523379" y="0"/>
                  </a:lnTo>
                  <a:lnTo>
                    <a:pt x="523379" y="507811"/>
                  </a:lnTo>
                  <a:lnTo>
                    <a:pt x="0" y="507811"/>
                  </a:lnTo>
                  <a:close/>
                </a:path>
              </a:pathLst>
            </a:custGeom>
            <a:solidFill>
              <a:srgbClr val="2D2D2D"/>
            </a:solidFill>
          </p:spPr>
        </p:sp>
      </p:grp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54E8A5D4-06B2-A945-A2EB-846599FED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6E4A8FF0-0AED-0B1F-3845-DE1B5F1D5784}"/>
              </a:ext>
            </a:extLst>
          </p:cNvPr>
          <p:cNvSpPr txBox="1"/>
          <p:nvPr/>
        </p:nvSpPr>
        <p:spPr>
          <a:xfrm>
            <a:off x="1810842" y="912424"/>
            <a:ext cx="11219358" cy="10104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dirty="0">
                <a:solidFill>
                  <a:schemeClr val="tx2"/>
                </a:solidFill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The expective result of the figures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0EC150-859A-0940-3C04-ECCFC268FFEE}"/>
              </a:ext>
            </a:extLst>
          </p:cNvPr>
          <p:cNvSpPr txBox="1"/>
          <p:nvPr/>
        </p:nvSpPr>
        <p:spPr>
          <a:xfrm>
            <a:off x="1796858" y="2009559"/>
            <a:ext cx="13747938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92137" lvl="1" indent="-571500">
              <a:buFont typeface="Arial" panose="020B0604020202020204" pitchFamily="34" charset="0"/>
              <a:buChar char="•"/>
            </a:pPr>
            <a:r>
              <a:rPr lang="en-US" altLang="zh-CN" sz="3600" i="1" dirty="0"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The total number of features is </a:t>
            </a:r>
            <a:r>
              <a:rPr lang="en-US" altLang="zh-CN" sz="3600" i="1" dirty="0">
                <a:solidFill>
                  <a:srgbClr val="92D050"/>
                </a:solidFill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odd</a:t>
            </a:r>
            <a:r>
              <a:rPr lang="en-US" altLang="zh-CN" sz="3600" dirty="0"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: plot </a:t>
            </a:r>
            <a:r>
              <a:rPr lang="en-US" altLang="zh-CN" sz="3600" dirty="0">
                <a:solidFill>
                  <a:srgbClr val="92D050"/>
                </a:solidFill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2*2</a:t>
            </a:r>
            <a:r>
              <a:rPr lang="en-US" altLang="zh-CN" sz="3600" dirty="0"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 correlation scatter matrix</a:t>
            </a:r>
            <a:endParaRPr lang="en-US" altLang="zh-CN" sz="3600" i="1" dirty="0">
              <a:latin typeface="Times New Roman" panose="02020603050405020304" pitchFamily="18" charset="0"/>
              <a:ea typeface="標楷體" panose="03000509000000000000" pitchFamily="49" charset="-120"/>
              <a:cs typeface="Times New Roman" panose="02020603050405020304" pitchFamily="18" charset="0"/>
            </a:endParaRPr>
          </a:p>
          <a:p>
            <a:pPr marL="592137" lvl="1" indent="-571500">
              <a:buFont typeface="Arial" panose="020B0604020202020204" pitchFamily="34" charset="0"/>
              <a:buChar char="•"/>
            </a:pPr>
            <a:r>
              <a:rPr lang="en-US" altLang="zh-CN" sz="3600" i="1" dirty="0"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The total number of features is </a:t>
            </a:r>
            <a:r>
              <a:rPr lang="en-US" altLang="zh-CN" sz="3600" i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even</a:t>
            </a:r>
            <a:r>
              <a:rPr lang="en-US" altLang="zh-CN" sz="3600" dirty="0"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: plot 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3*3</a:t>
            </a:r>
            <a:r>
              <a:rPr lang="en-US" altLang="zh-CN" sz="3600" dirty="0"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 correlation scatter matrix</a:t>
            </a:r>
            <a:r>
              <a:rPr lang="en-US" altLang="zh-CN" sz="3600" i="1" dirty="0"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圖片 5" descr="一張含有 圖表, 行, 方案, 平行 的圖片&#10;&#10;自動產生的描述">
            <a:extLst>
              <a:ext uri="{FF2B5EF4-FFF2-40B4-BE49-F238E27FC236}">
                <a16:creationId xmlns:a16="http://schemas.microsoft.com/office/drawing/2014/main" id="{F46D95BA-CB13-E033-D012-B5B6E854FD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2" t="8767" r="6002"/>
          <a:stretch/>
        </p:blipFill>
        <p:spPr>
          <a:xfrm>
            <a:off x="1275581" y="3583434"/>
            <a:ext cx="7740518" cy="5791142"/>
          </a:xfrm>
          <a:prstGeom prst="rect">
            <a:avLst/>
          </a:prstGeom>
        </p:spPr>
      </p:pic>
      <p:sp>
        <p:nvSpPr>
          <p:cNvPr id="11" name="TextBox 9">
            <a:extLst>
              <a:ext uri="{FF2B5EF4-FFF2-40B4-BE49-F238E27FC236}">
                <a16:creationId xmlns:a16="http://schemas.microsoft.com/office/drawing/2014/main" id="{FC5C0B39-AFC2-3E46-35AB-D889CD5A2B30}"/>
              </a:ext>
            </a:extLst>
          </p:cNvPr>
          <p:cNvSpPr txBox="1"/>
          <p:nvPr/>
        </p:nvSpPr>
        <p:spPr>
          <a:xfrm>
            <a:off x="1275581" y="9450427"/>
            <a:ext cx="7182615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0637" lvl="1" algn="ctr"/>
            <a:r>
              <a:rPr lang="en-US" altLang="zh-CN" sz="3600" i="1" dirty="0"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The total number of features is </a:t>
            </a:r>
            <a:r>
              <a:rPr lang="en-US" altLang="zh-CN" sz="3600" i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even</a:t>
            </a:r>
            <a:endParaRPr lang="en-US" altLang="zh-CN" sz="3600" i="1" dirty="0">
              <a:latin typeface="Times New Roman" panose="02020603050405020304" pitchFamily="18" charset="0"/>
              <a:ea typeface="標楷體" panose="03000509000000000000" pitchFamily="49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 descr="一張含有 圖表, Rectangle, 行, 平行 的圖片&#10;&#10;自動產生的描述">
            <a:extLst>
              <a:ext uri="{FF2B5EF4-FFF2-40B4-BE49-F238E27FC236}">
                <a16:creationId xmlns:a16="http://schemas.microsoft.com/office/drawing/2014/main" id="{AC0CB1A4-544E-6AAB-242E-1C568E8333A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4" t="8767" r="6003"/>
          <a:stretch/>
        </p:blipFill>
        <p:spPr>
          <a:xfrm>
            <a:off x="9417301" y="3583434"/>
            <a:ext cx="7745544" cy="5791142"/>
          </a:xfrm>
          <a:prstGeom prst="rect">
            <a:avLst/>
          </a:prstGeom>
        </p:spPr>
      </p:pic>
      <p:sp>
        <p:nvSpPr>
          <p:cNvPr id="16" name="TextBox 9">
            <a:extLst>
              <a:ext uri="{FF2B5EF4-FFF2-40B4-BE49-F238E27FC236}">
                <a16:creationId xmlns:a16="http://schemas.microsoft.com/office/drawing/2014/main" id="{FCE136B2-072A-E132-6F2E-0CCAAF423398}"/>
              </a:ext>
            </a:extLst>
          </p:cNvPr>
          <p:cNvSpPr txBox="1"/>
          <p:nvPr/>
        </p:nvSpPr>
        <p:spPr>
          <a:xfrm>
            <a:off x="9381440" y="9450427"/>
            <a:ext cx="7763560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0637" lvl="1" algn="ctr"/>
            <a:r>
              <a:rPr lang="en-US" altLang="zh-CN" sz="3600" i="1" dirty="0"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The total number of features  is </a:t>
            </a:r>
            <a:r>
              <a:rPr lang="en-US" altLang="zh-CN" sz="3600" i="1" dirty="0">
                <a:solidFill>
                  <a:srgbClr val="92D050"/>
                </a:solidFill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odd</a:t>
            </a:r>
            <a:endParaRPr lang="en-US" altLang="zh-CN" sz="3600" i="1" dirty="0">
              <a:latin typeface="Times New Roman" panose="02020603050405020304" pitchFamily="18" charset="0"/>
              <a:ea typeface="標楷體" panose="03000509000000000000" pitchFamily="49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47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1028700" cy="1028700"/>
          </a:xfrm>
          <a:prstGeom prst="rect">
            <a:avLst/>
          </a:prstGeom>
        </p:spPr>
      </p:pic>
      <p:sp>
        <p:nvSpPr>
          <p:cNvPr id="13" name="AutoShape 13"/>
          <p:cNvSpPr/>
          <p:nvPr/>
        </p:nvSpPr>
        <p:spPr>
          <a:xfrm rot="5400000">
            <a:off x="-3605352" y="5652265"/>
            <a:ext cx="9258579" cy="0"/>
          </a:xfrm>
          <a:prstGeom prst="line">
            <a:avLst/>
          </a:prstGeom>
          <a:ln w="9525" cap="flat">
            <a:solidFill>
              <a:srgbClr val="2D2D2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 rot="-10800000">
            <a:off x="1028700" y="1008688"/>
            <a:ext cx="17259300" cy="0"/>
          </a:xfrm>
          <a:prstGeom prst="line">
            <a:avLst/>
          </a:prstGeom>
          <a:ln w="9525" cap="flat">
            <a:solidFill>
              <a:srgbClr val="2D2D2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9CFB9A6E-857D-B94B-A2CC-5938CF76CAAF}"/>
              </a:ext>
            </a:extLst>
          </p:cNvPr>
          <p:cNvSpPr txBox="1"/>
          <p:nvPr/>
        </p:nvSpPr>
        <p:spPr>
          <a:xfrm>
            <a:off x="1796858" y="2015985"/>
            <a:ext cx="589934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Counter: </a:t>
            </a:r>
            <a:r>
              <a:rPr lang="en-US" altLang="zh-CN" sz="3600" i="1" dirty="0" err="1"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CN" sz="3600" i="1" dirty="0"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 </a:t>
            </a:r>
            <a:endParaRPr lang="en-US" altLang="zh-CN" sz="3600" dirty="0">
              <a:latin typeface="Times New Roman" panose="02020603050405020304" pitchFamily="18" charset="0"/>
              <a:ea typeface="標楷體" panose="03000509000000000000" pitchFamily="49" charset="-12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Variables: </a:t>
            </a:r>
            <a:r>
              <a:rPr lang="en-US" altLang="zh-CN" sz="3600" i="1" dirty="0"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X</a:t>
            </a:r>
            <a:r>
              <a:rPr lang="en-US" altLang="zh-CN" sz="3600" i="1" baseline="-25000" dirty="0"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CN" sz="3600" i="1" dirty="0"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, X</a:t>
            </a:r>
            <a:r>
              <a:rPr lang="en-US" altLang="zh-CN" sz="3600" i="1" baseline="-25000" dirty="0"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2</a:t>
            </a:r>
            <a:r>
              <a:rPr lang="en-US" altLang="zh-CN" sz="3600" i="1" dirty="0"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6" name="Group 2">
            <a:extLst>
              <a:ext uri="{FF2B5EF4-FFF2-40B4-BE49-F238E27FC236}">
                <a16:creationId xmlns:a16="http://schemas.microsoft.com/office/drawing/2014/main" id="{5658CF5F-99FE-9E44-9573-F558DCD41CAE}"/>
              </a:ext>
            </a:extLst>
          </p:cNvPr>
          <p:cNvGrpSpPr/>
          <p:nvPr/>
        </p:nvGrpSpPr>
        <p:grpSpPr>
          <a:xfrm>
            <a:off x="17373600" y="9334500"/>
            <a:ext cx="914400" cy="952500"/>
            <a:chOff x="0" y="0"/>
            <a:chExt cx="523379" cy="507811"/>
          </a:xfrm>
        </p:grpSpPr>
        <p:sp>
          <p:nvSpPr>
            <p:cNvPr id="17" name="Freeform 3">
              <a:extLst>
                <a:ext uri="{FF2B5EF4-FFF2-40B4-BE49-F238E27FC236}">
                  <a16:creationId xmlns:a16="http://schemas.microsoft.com/office/drawing/2014/main" id="{1285AD39-8E37-8444-84FC-4A1BC36F4714}"/>
                </a:ext>
              </a:extLst>
            </p:cNvPr>
            <p:cNvSpPr/>
            <p:nvPr/>
          </p:nvSpPr>
          <p:spPr>
            <a:xfrm>
              <a:off x="0" y="0"/>
              <a:ext cx="523379" cy="507811"/>
            </a:xfrm>
            <a:custGeom>
              <a:avLst/>
              <a:gdLst/>
              <a:ahLst/>
              <a:cxnLst/>
              <a:rect l="l" t="t" r="r" b="b"/>
              <a:pathLst>
                <a:path w="523379" h="507811">
                  <a:moveTo>
                    <a:pt x="0" y="0"/>
                  </a:moveTo>
                  <a:lnTo>
                    <a:pt x="523379" y="0"/>
                  </a:lnTo>
                  <a:lnTo>
                    <a:pt x="523379" y="507811"/>
                  </a:lnTo>
                  <a:lnTo>
                    <a:pt x="0" y="507811"/>
                  </a:lnTo>
                  <a:close/>
                </a:path>
              </a:pathLst>
            </a:custGeom>
            <a:solidFill>
              <a:srgbClr val="2D2D2D"/>
            </a:solidFill>
          </p:spPr>
        </p:sp>
      </p:grpSp>
      <p:sp>
        <p:nvSpPr>
          <p:cNvPr id="18" name="投影片編號版面配置區 17">
            <a:extLst>
              <a:ext uri="{FF2B5EF4-FFF2-40B4-BE49-F238E27FC236}">
                <a16:creationId xmlns:a16="http://schemas.microsoft.com/office/drawing/2014/main" id="{8B9DACA7-B155-6441-B64B-61841169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A50362D-137F-83E7-60F6-F76863297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982106"/>
              </p:ext>
            </p:extLst>
          </p:nvPr>
        </p:nvGraphicFramePr>
        <p:xfrm>
          <a:off x="1396072" y="3587483"/>
          <a:ext cx="7499535" cy="5702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845">
                  <a:extLst>
                    <a:ext uri="{9D8B030D-6E8A-4147-A177-3AD203B41FA5}">
                      <a16:colId xmlns:a16="http://schemas.microsoft.com/office/drawing/2014/main" val="3843290414"/>
                    </a:ext>
                  </a:extLst>
                </a:gridCol>
                <a:gridCol w="2499845">
                  <a:extLst>
                    <a:ext uri="{9D8B030D-6E8A-4147-A177-3AD203B41FA5}">
                      <a16:colId xmlns:a16="http://schemas.microsoft.com/office/drawing/2014/main" val="1822797236"/>
                    </a:ext>
                  </a:extLst>
                </a:gridCol>
                <a:gridCol w="2499845">
                  <a:extLst>
                    <a:ext uri="{9D8B030D-6E8A-4147-A177-3AD203B41FA5}">
                      <a16:colId xmlns:a16="http://schemas.microsoft.com/office/drawing/2014/main" val="3512394503"/>
                    </a:ext>
                  </a:extLst>
                </a:gridCol>
              </a:tblGrid>
              <a:tr h="9504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TW" altLang="en-US" sz="3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TW" sz="32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3200" b="1" i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TW" sz="32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3200" b="1" i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6154561"/>
                  </a:ext>
                </a:extLst>
              </a:tr>
              <a:tr h="9504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3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3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9449660"/>
                  </a:ext>
                </a:extLst>
              </a:tr>
              <a:tr h="9504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3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3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3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598294"/>
                  </a:ext>
                </a:extLst>
              </a:tr>
              <a:tr h="9504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3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3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3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1997699"/>
                  </a:ext>
                </a:extLst>
              </a:tr>
              <a:tr h="9504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TW" altLang="en-US" sz="3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TW" altLang="en-US" sz="3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4454281"/>
                  </a:ext>
                </a:extLst>
              </a:tr>
              <a:tr h="9504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zh-TW" altLang="en-US" sz="32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- </a:t>
                      </a:r>
                      <a:r>
                        <a:rPr lang="en-US" altLang="zh-TW" sz="32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32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TW" altLang="en-US" sz="3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3285503"/>
                  </a:ext>
                </a:extLst>
              </a:tr>
            </a:tbl>
          </a:graphicData>
        </a:graphic>
      </p:graphicFrame>
      <p:sp>
        <p:nvSpPr>
          <p:cNvPr id="5" name="TextBox 9">
            <a:extLst>
              <a:ext uri="{FF2B5EF4-FFF2-40B4-BE49-F238E27FC236}">
                <a16:creationId xmlns:a16="http://schemas.microsoft.com/office/drawing/2014/main" id="{11A26609-6D14-EE48-ACCA-2F5473D7758A}"/>
              </a:ext>
            </a:extLst>
          </p:cNvPr>
          <p:cNvSpPr txBox="1"/>
          <p:nvPr/>
        </p:nvSpPr>
        <p:spPr>
          <a:xfrm>
            <a:off x="1810842" y="912424"/>
            <a:ext cx="11219358" cy="10104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dirty="0">
                <a:solidFill>
                  <a:schemeClr val="tx2"/>
                </a:solidFill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Setting conditional statement in </a:t>
            </a:r>
            <a:r>
              <a:rPr lang="en-US" sz="4800" b="1" i="1" dirty="0">
                <a:solidFill>
                  <a:schemeClr val="tx2"/>
                </a:solidFill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for loop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0315CEA-EBCE-D309-742E-E1B2B30087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255459"/>
              </p:ext>
            </p:extLst>
          </p:nvPr>
        </p:nvGraphicFramePr>
        <p:xfrm>
          <a:off x="9280432" y="3575403"/>
          <a:ext cx="7499535" cy="5702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845">
                  <a:extLst>
                    <a:ext uri="{9D8B030D-6E8A-4147-A177-3AD203B41FA5}">
                      <a16:colId xmlns:a16="http://schemas.microsoft.com/office/drawing/2014/main" val="3843290414"/>
                    </a:ext>
                  </a:extLst>
                </a:gridCol>
                <a:gridCol w="2499845">
                  <a:extLst>
                    <a:ext uri="{9D8B030D-6E8A-4147-A177-3AD203B41FA5}">
                      <a16:colId xmlns:a16="http://schemas.microsoft.com/office/drawing/2014/main" val="1822797236"/>
                    </a:ext>
                  </a:extLst>
                </a:gridCol>
                <a:gridCol w="2499845">
                  <a:extLst>
                    <a:ext uri="{9D8B030D-6E8A-4147-A177-3AD203B41FA5}">
                      <a16:colId xmlns:a16="http://schemas.microsoft.com/office/drawing/2014/main" val="3512394503"/>
                    </a:ext>
                  </a:extLst>
                </a:gridCol>
              </a:tblGrid>
              <a:tr h="9504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TW" altLang="en-US" sz="3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TW" sz="32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3200" b="1" i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TW" sz="32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3200" b="1" i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6154561"/>
                  </a:ext>
                </a:extLst>
              </a:tr>
              <a:tr h="9504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3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3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9449660"/>
                  </a:ext>
                </a:extLst>
              </a:tr>
              <a:tr h="9504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3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3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3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598294"/>
                  </a:ext>
                </a:extLst>
              </a:tr>
              <a:tr h="9504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3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3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3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1997699"/>
                  </a:ext>
                </a:extLst>
              </a:tr>
              <a:tr h="9504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TW" altLang="en-US" sz="3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TW" altLang="en-US" sz="3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4454281"/>
                  </a:ext>
                </a:extLst>
              </a:tr>
              <a:tr h="9504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zh-TW" altLang="en-US" sz="32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TW" altLang="en-US" sz="32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3285503"/>
                  </a:ext>
                </a:extLst>
              </a:tr>
            </a:tbl>
          </a:graphicData>
        </a:graphic>
      </p:graphicFrame>
      <p:sp>
        <p:nvSpPr>
          <p:cNvPr id="3" name="TextBox 9">
            <a:extLst>
              <a:ext uri="{FF2B5EF4-FFF2-40B4-BE49-F238E27FC236}">
                <a16:creationId xmlns:a16="http://schemas.microsoft.com/office/drawing/2014/main" id="{B4A3E41B-2235-8255-87E3-85F12460A531}"/>
              </a:ext>
            </a:extLst>
          </p:cNvPr>
          <p:cNvSpPr txBox="1"/>
          <p:nvPr/>
        </p:nvSpPr>
        <p:spPr>
          <a:xfrm>
            <a:off x="1396072" y="9450427"/>
            <a:ext cx="7499531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0637" lvl="1" algn="ctr"/>
            <a:r>
              <a:rPr lang="en-US" altLang="zh-CN" sz="3600" i="1" dirty="0"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The total number of features is </a:t>
            </a:r>
            <a:r>
              <a:rPr lang="en-US" altLang="zh-CN" sz="3600" i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even</a:t>
            </a:r>
            <a:endParaRPr lang="en-US" altLang="zh-CN" sz="3600" i="1" dirty="0">
              <a:latin typeface="Times New Roman" panose="02020603050405020304" pitchFamily="18" charset="0"/>
              <a:ea typeface="標楷體" panose="03000509000000000000" pitchFamily="49" charset="-120"/>
              <a:cs typeface="Times New Roman" panose="02020603050405020304" pitchFamily="18" charset="0"/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5E8062BC-85BD-438D-B271-7A7C5B81DB12}"/>
              </a:ext>
            </a:extLst>
          </p:cNvPr>
          <p:cNvSpPr txBox="1"/>
          <p:nvPr/>
        </p:nvSpPr>
        <p:spPr>
          <a:xfrm>
            <a:off x="9280432" y="9450427"/>
            <a:ext cx="7499531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0637" lvl="1" algn="ctr"/>
            <a:r>
              <a:rPr lang="en-US" altLang="zh-CN" sz="3600" i="1" dirty="0"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The total number of features is </a:t>
            </a:r>
            <a:r>
              <a:rPr lang="en-US" altLang="zh-CN" sz="3600" i="1" dirty="0">
                <a:solidFill>
                  <a:srgbClr val="92D050"/>
                </a:solidFill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odd</a:t>
            </a:r>
            <a:endParaRPr lang="en-US" altLang="zh-CN" sz="3600" i="1" dirty="0">
              <a:latin typeface="Times New Roman" panose="02020603050405020304" pitchFamily="18" charset="0"/>
              <a:ea typeface="標楷體" panose="03000509000000000000" pitchFamily="49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303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1028700" cy="10287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5400000">
            <a:off x="-3605352" y="5652265"/>
            <a:ext cx="9258579" cy="0"/>
          </a:xfrm>
          <a:prstGeom prst="line">
            <a:avLst/>
          </a:prstGeom>
          <a:ln w="9525" cap="flat">
            <a:solidFill>
              <a:srgbClr val="2D2D2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rot="-10800000">
            <a:off x="1028700" y="1008688"/>
            <a:ext cx="17259300" cy="0"/>
          </a:xfrm>
          <a:prstGeom prst="line">
            <a:avLst/>
          </a:prstGeom>
          <a:ln w="9525" cap="flat">
            <a:solidFill>
              <a:srgbClr val="2D2D2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2" name="Group 2">
            <a:extLst>
              <a:ext uri="{FF2B5EF4-FFF2-40B4-BE49-F238E27FC236}">
                <a16:creationId xmlns:a16="http://schemas.microsoft.com/office/drawing/2014/main" id="{80754297-1353-D244-BA10-33DA7A5DAD00}"/>
              </a:ext>
            </a:extLst>
          </p:cNvPr>
          <p:cNvGrpSpPr/>
          <p:nvPr/>
        </p:nvGrpSpPr>
        <p:grpSpPr>
          <a:xfrm>
            <a:off x="17373600" y="9334500"/>
            <a:ext cx="914400" cy="952500"/>
            <a:chOff x="0" y="0"/>
            <a:chExt cx="523379" cy="507811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AAEE51D0-3821-6443-B07B-59A3BFBA12B1}"/>
                </a:ext>
              </a:extLst>
            </p:cNvPr>
            <p:cNvSpPr/>
            <p:nvPr/>
          </p:nvSpPr>
          <p:spPr>
            <a:xfrm>
              <a:off x="0" y="0"/>
              <a:ext cx="523379" cy="507811"/>
            </a:xfrm>
            <a:custGeom>
              <a:avLst/>
              <a:gdLst/>
              <a:ahLst/>
              <a:cxnLst/>
              <a:rect l="l" t="t" r="r" b="b"/>
              <a:pathLst>
                <a:path w="523379" h="507811">
                  <a:moveTo>
                    <a:pt x="0" y="0"/>
                  </a:moveTo>
                  <a:lnTo>
                    <a:pt x="523379" y="0"/>
                  </a:lnTo>
                  <a:lnTo>
                    <a:pt x="523379" y="507811"/>
                  </a:lnTo>
                  <a:lnTo>
                    <a:pt x="0" y="507811"/>
                  </a:lnTo>
                  <a:close/>
                </a:path>
              </a:pathLst>
            </a:custGeom>
            <a:solidFill>
              <a:srgbClr val="2D2D2D"/>
            </a:solidFill>
          </p:spPr>
        </p:sp>
      </p:grp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EE19A35C-C229-CF42-8872-15192C5D9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9B318399-74B0-4FFA-39D7-888B4A0EA21C}"/>
              </a:ext>
            </a:extLst>
          </p:cNvPr>
          <p:cNvSpPr txBox="1"/>
          <p:nvPr/>
        </p:nvSpPr>
        <p:spPr>
          <a:xfrm>
            <a:off x="1810842" y="912424"/>
            <a:ext cx="11219358" cy="10104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dirty="0">
                <a:solidFill>
                  <a:schemeClr val="tx2"/>
                </a:solidFill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Hints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DF6D61-0E9B-B609-E147-277C446E8869}"/>
              </a:ext>
            </a:extLst>
          </p:cNvPr>
          <p:cNvSpPr txBox="1"/>
          <p:nvPr/>
        </p:nvSpPr>
        <p:spPr>
          <a:xfrm>
            <a:off x="1796857" y="2015985"/>
            <a:ext cx="13671739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Think about those hints in the relative place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rPr>
              <a:t>Comparison with the previous slide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D1FCD61-5C9D-AB16-24C3-1621B4A0F826}"/>
              </a:ext>
            </a:extLst>
          </p:cNvPr>
          <p:cNvGrpSpPr/>
          <p:nvPr/>
        </p:nvGrpSpPr>
        <p:grpSpPr>
          <a:xfrm>
            <a:off x="1299756" y="3521165"/>
            <a:ext cx="16717188" cy="4416365"/>
            <a:chOff x="1254747" y="4707983"/>
            <a:chExt cx="16717188" cy="4416365"/>
          </a:xfrm>
        </p:grpSpPr>
        <p:pic>
          <p:nvPicPr>
            <p:cNvPr id="9" name="圖片 8" descr="一張含有 文字, 字型, 數字, 網頁 的圖片&#10;&#10;自動產生的描述">
              <a:extLst>
                <a:ext uri="{FF2B5EF4-FFF2-40B4-BE49-F238E27FC236}">
                  <a16:creationId xmlns:a16="http://schemas.microsoft.com/office/drawing/2014/main" id="{DA410B25-3313-6D68-2A5F-E6BA7EA394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318"/>
            <a:stretch/>
          </p:blipFill>
          <p:spPr>
            <a:xfrm>
              <a:off x="1254747" y="4707983"/>
              <a:ext cx="16717188" cy="4416365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8A7D204-493C-3C84-22B9-CE8FF74117E7}"/>
                </a:ext>
              </a:extLst>
            </p:cNvPr>
            <p:cNvSpPr/>
            <p:nvPr/>
          </p:nvSpPr>
          <p:spPr>
            <a:xfrm>
              <a:off x="3489228" y="6815655"/>
              <a:ext cx="777972" cy="30904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A4D94BB1-188B-B4B5-8EE3-B6A5E35E8185}"/>
                </a:ext>
              </a:extLst>
            </p:cNvPr>
            <p:cNvCxnSpPr>
              <a:cxnSpLocks/>
            </p:cNvCxnSpPr>
            <p:nvPr/>
          </p:nvCxnSpPr>
          <p:spPr>
            <a:xfrm>
              <a:off x="13487400" y="7886700"/>
              <a:ext cx="533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A18AD46A-E69E-DE21-9302-9EA07F7583D6}"/>
                </a:ext>
              </a:extLst>
            </p:cNvPr>
            <p:cNvCxnSpPr>
              <a:cxnSpLocks/>
            </p:cNvCxnSpPr>
            <p:nvPr/>
          </p:nvCxnSpPr>
          <p:spPr>
            <a:xfrm>
              <a:off x="11125200" y="7887031"/>
              <a:ext cx="533400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7FB9EFC1-FA24-B6FB-A25D-B425A6343029}"/>
                </a:ext>
              </a:extLst>
            </p:cNvPr>
            <p:cNvCxnSpPr>
              <a:cxnSpLocks/>
            </p:cNvCxnSpPr>
            <p:nvPr/>
          </p:nvCxnSpPr>
          <p:spPr>
            <a:xfrm>
              <a:off x="11125200" y="7353300"/>
              <a:ext cx="533400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9">
              <a:extLst>
                <a:ext uri="{FF2B5EF4-FFF2-40B4-BE49-F238E27FC236}">
                  <a16:creationId xmlns:a16="http://schemas.microsoft.com/office/drawing/2014/main" id="{240F9225-99CB-EA05-76E0-EAA85C7C4EDE}"/>
                </a:ext>
              </a:extLst>
            </p:cNvPr>
            <p:cNvSpPr txBox="1"/>
            <p:nvPr/>
          </p:nvSpPr>
          <p:spPr>
            <a:xfrm>
              <a:off x="11658600" y="8420762"/>
              <a:ext cx="641536" cy="55399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zh-CN" sz="3600" i="1" dirty="0">
                  <a:solidFill>
                    <a:srgbClr val="92D050"/>
                  </a:solidFill>
                  <a:latin typeface="Times New Roman" panose="02020603050405020304" pitchFamily="18" charset="0"/>
                  <a:ea typeface="標楷體" panose="03000509000000000000" pitchFamily="49" charset="-120"/>
                  <a:cs typeface="Times New Roman" panose="02020603050405020304" pitchFamily="18" charset="0"/>
                </a:rPr>
                <a:t>X</a:t>
              </a:r>
              <a:r>
                <a:rPr lang="en-US" altLang="zh-CN" sz="3600" i="1" baseline="-25000" dirty="0">
                  <a:solidFill>
                    <a:srgbClr val="92D050"/>
                  </a:solidFill>
                  <a:latin typeface="Times New Roman" panose="02020603050405020304" pitchFamily="18" charset="0"/>
                  <a:ea typeface="標楷體" panose="03000509000000000000" pitchFamily="49" charset="-120"/>
                  <a:cs typeface="Times New Roman" panose="02020603050405020304" pitchFamily="18" charset="0"/>
                </a:rPr>
                <a:t>1</a:t>
              </a:r>
              <a:endParaRPr lang="en-US" altLang="zh-CN" sz="3600" i="1" dirty="0">
                <a:solidFill>
                  <a:srgbClr val="92D050"/>
                </a:solidFill>
                <a:latin typeface="Times New Roman" panose="02020603050405020304" pitchFamily="18" charset="0"/>
                <a:ea typeface="標楷體" panose="0300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9">
              <a:extLst>
                <a:ext uri="{FF2B5EF4-FFF2-40B4-BE49-F238E27FC236}">
                  <a16:creationId xmlns:a16="http://schemas.microsoft.com/office/drawing/2014/main" id="{8AE83311-F5FC-EEE6-EB9C-1115F47F8339}"/>
                </a:ext>
              </a:extLst>
            </p:cNvPr>
            <p:cNvSpPr txBox="1"/>
            <p:nvPr/>
          </p:nvSpPr>
          <p:spPr>
            <a:xfrm>
              <a:off x="14020800" y="8418593"/>
              <a:ext cx="641539" cy="55399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zh-CN" sz="36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49" charset="-120"/>
                  <a:cs typeface="Times New Roman" panose="02020603050405020304" pitchFamily="18" charset="0"/>
                </a:rPr>
                <a:t>X</a:t>
              </a:r>
              <a:r>
                <a:rPr lang="en-US" altLang="zh-CN" sz="3600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49" charset="-120"/>
                  <a:cs typeface="Times New Roman" panose="02020603050405020304" pitchFamily="18" charset="0"/>
                </a:rPr>
                <a:t>2</a:t>
              </a:r>
              <a:r>
                <a:rPr lang="en-US" altLang="zh-CN" sz="36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49" charset="-120"/>
                  <a:cs typeface="Times New Roman" panose="02020603050405020304" pitchFamily="18" charset="0"/>
                </a:rPr>
                <a:t> </a:t>
              </a:r>
            </a:p>
          </p:txBody>
        </p:sp>
        <p:cxnSp>
          <p:nvCxnSpPr>
            <p:cNvPr id="25" name="直線箭頭接點 24">
              <a:extLst>
                <a:ext uri="{FF2B5EF4-FFF2-40B4-BE49-F238E27FC236}">
                  <a16:creationId xmlns:a16="http://schemas.microsoft.com/office/drawing/2014/main" id="{55AD851C-5EC5-DEF1-C0F1-EBA637A36A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391900" y="7987932"/>
              <a:ext cx="266700" cy="43283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箭頭接點 28">
              <a:extLst>
                <a:ext uri="{FF2B5EF4-FFF2-40B4-BE49-F238E27FC236}">
                  <a16:creationId xmlns:a16="http://schemas.microsoft.com/office/drawing/2014/main" id="{C1D54A94-2EB6-9ACB-1339-784A5AEC56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754100" y="7985763"/>
              <a:ext cx="266700" cy="43283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98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11432</TotalTime>
  <Words>254</Words>
  <Application>Microsoft Macintosh PowerPoint</Application>
  <PresentationFormat>自訂</PresentationFormat>
  <Paragraphs>86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Wingdings</vt:lpstr>
      <vt:lpstr>Arial</vt:lpstr>
      <vt:lpstr>DFKai-SB</vt:lpstr>
      <vt:lpstr>Times New Roman</vt:lpstr>
      <vt:lpstr>Calibri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邱寶樟</cp:lastModifiedBy>
  <cp:revision>216</cp:revision>
  <cp:lastPrinted>2023-07-18T16:04:44Z</cp:lastPrinted>
  <dcterms:created xsi:type="dcterms:W3CDTF">2006-08-16T00:00:00Z</dcterms:created>
  <dcterms:modified xsi:type="dcterms:W3CDTF">2023-10-11T11:05:43Z</dcterms:modified>
  <dc:identifier>DAFd1GmsiQY</dc:identifier>
</cp:coreProperties>
</file>