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80" autoAdjust="0"/>
  </p:normalViewPr>
  <p:slideViewPr>
    <p:cSldViewPr snapToGrid="0" snapToObjects="1">
      <p:cViewPr varScale="1">
        <p:scale>
          <a:sx n="106" d="100"/>
          <a:sy n="106" d="100"/>
        </p:scale>
        <p:origin x="-15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17C663-6688-6A49-9F93-00E9B159DC4B}" type="datetimeFigureOut">
              <a:rPr lang="en-US" smtClean="0"/>
              <a:t>11/7/15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BF9EA8-0510-EF43-B3F4-3D1F8D1D9DC6}" type="slidenum">
              <a:rPr lang="en-US" smtClean="0"/>
              <a:t>‹#›</a:t>
            </a:fld>
            <a:endParaRPr lang="en-US"/>
          </a:p>
        </p:txBody>
      </p:sp>
    </p:spTree>
    <p:extLst>
      <p:ext uri="{BB962C8B-B14F-4D97-AF65-F5344CB8AC3E}">
        <p14:creationId xmlns:p14="http://schemas.microsoft.com/office/powerpoint/2010/main" val="15154886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11/8/16 Combined Service Sermon</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Title: "Lessons from 3 lives"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Text: John 13:1-17</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Intro.</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Good morning. It's always such a joyful occasion to be at our baptism service.  It never gets old to see new people making this public declaration to trust and follow Jesus through the ceremony of baptism!</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We have heard Pastor Mike speaking to the children and us about the invitation of Jesus to find true rest for our souls through placing our trust and our lives in Jesus.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We have seen these 12 brothers and sisters getting baptized. Now I want us to take a look at what they are getting themselves into, and what all of us who are Christians have gotten ourselves into.</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What do I mean?  I often remind people that baptism is not "graduation", but "registration". It is typically (and rightly) a ceremony that a true follower of Jesus would go through near the start of their faith journey with Jesus.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like a wedding, no matter how special, it's only the start. After baptism, there is a life time of faith journey and experience we have with Jesus as His followers. So today I want to use another familiar passage in the book of John to take a look at what this life is like with Jesus.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Today's story takes place right before Jesus was going to be arrested and crucified on the cross for our sins.  He is in the upper room having the last supper with his disciples. Here we will read the famous story of Jesus washing the disciples feet. We will examine 3 lives in this story and seek to learn important lessons about the life of faith in trusting and following Jesus! (Pray)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1</a:t>
            </a:fld>
            <a:endParaRPr lang="en-US"/>
          </a:p>
        </p:txBody>
      </p:sp>
    </p:spTree>
    <p:extLst>
      <p:ext uri="{BB962C8B-B14F-4D97-AF65-F5344CB8AC3E}">
        <p14:creationId xmlns:p14="http://schemas.microsoft.com/office/powerpoint/2010/main" val="209668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smtClean="0">
                <a:solidFill>
                  <a:schemeClr val="tx1"/>
                </a:solidFill>
                <a:effectLst/>
                <a:latin typeface="+mn-lt"/>
                <a:ea typeface="+mn-ea"/>
                <a:cs typeface="+mn-cs"/>
              </a:rPr>
              <a:t>Jesus- A Life Lived in Secured Love </a:t>
            </a:r>
            <a:r>
              <a:rPr lang="en-US" sz="1200" kern="1200" dirty="0" smtClean="0">
                <a:solidFill>
                  <a:schemeClr val="tx1"/>
                </a:solidFill>
                <a:effectLst/>
                <a:latin typeface="+mn-lt"/>
                <a:ea typeface="+mn-ea"/>
                <a:cs typeface="+mn-cs"/>
              </a:rPr>
              <a:t>(Read 13:1-7)</a:t>
            </a:r>
          </a:p>
          <a:p>
            <a:pPr marL="228600" indent="-228600">
              <a:buAutoNum type="arabicPeriod"/>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person, and the most important person we will look at is Jesus. Do you notice how sure of Himself, how confident, how secure Jesus is?  John mentioned that Jesus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His hour had come to go to the cross,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that God the Father had given Him authority,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where He came from and where He is going.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He was secured in His identity, worth, and destiny.</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 contrast, in the world we live in, many people are very insecure. We often try to fill our sense of worth in the need for others to tell us how valuable and how good we are.  We are often absorbed in self-focus either in self-pity and low self-esteem, or in self-exalting pride.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Both actually are signs of insecurity, and it can get very burdensome and tiring like the weariness Jesus talked about in Matt 11 we heard earlier from Pastor Mike. Did you know insecurity and pride can be a burden to our soul?</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Jesus was free from that burden. He lived by a different, sure and solid foundation.  Jesus was secure in the love of the Father, and in the Father's power and purpose.  This foundation gave Jesus the freedom to love and serve others in humility, even doing one of the most lowly of task- washing the feet of the disciples (It was a very dirty and lowly job that a slave did), and even for Judas!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is the kind of life that we as followers of Jesus are called and empowered to live.  We are set freed by God from the insecurities expressed in our lives by low self esteem or arrogant pride. We are set freed from self-focus to love and to serve others, because we can be secure in the love, power, and purpose of God for 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You may say, "Wait a second, of course Jesus is sure and confident! He is the Son of God!" Yes, He is indeed the Song of God, but the certainty with which Jesus knew about the Father's love and purpose for Him is the same for us too!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10</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smtClean="0">
                <a:solidFill>
                  <a:schemeClr val="tx1"/>
                </a:solidFill>
                <a:effectLst/>
                <a:latin typeface="+mn-lt"/>
                <a:ea typeface="+mn-ea"/>
                <a:cs typeface="+mn-cs"/>
              </a:rPr>
              <a:t>Jesus- A Life Lived in Secured Love </a:t>
            </a:r>
            <a:r>
              <a:rPr lang="en-US" sz="1200" kern="1200" dirty="0" smtClean="0">
                <a:solidFill>
                  <a:schemeClr val="tx1"/>
                </a:solidFill>
                <a:effectLst/>
                <a:latin typeface="+mn-lt"/>
                <a:ea typeface="+mn-ea"/>
                <a:cs typeface="+mn-cs"/>
              </a:rPr>
              <a:t>(Read 13:1-7)</a:t>
            </a:r>
          </a:p>
          <a:p>
            <a:pPr marL="228600" indent="-228600">
              <a:buAutoNum type="arabicPeriod"/>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person, and the most important person we will look at is Jesus. Do you notice how sure of Himself, how confident, how secure Jesus is?  John mentioned that Jesus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His hour had come to go to the cross,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that God the Father had given Him authority,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where He came from and where He is going.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He was secured in His identity, worth, and destiny.</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 contrast, in the world we live in, many people are very insecure. We often try to fill our sense of worth in the need for others to tell us how valuable and how good we are.  We are often absorbed in self-focus either in self-pity and low self-esteem, or in self-exalting pride.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Both actually are signs of insecurity, and it can get very burdensome and tiring like the weariness Jesus talked about in Matt 11 we heard earlier from Pastor Mike. Did you know insecurity and pride can be a burden to our soul?</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Jesus was free from that burden. He lived by a different, sure and solid foundation.  Jesus was secure in the love of the Father, and in the Father's power and purpose.  This foundation gave Jesus the freedom to love and serve others in humility, even doing one of the most lowly of task- washing the feet of the disciples (It was a very dirty and lowly job that a slave did), and even for Judas!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is the kind of life that we as followers of Jesus are called and empowered to live.  We are set freed by God from the insecurities expressed in our lives by low self esteem or arrogant pride. We are set freed from self-focus to love and to serve others, because we can be secure in the love, power, and purpose of God for 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You may say, "Wait a second, of course Jesus is sure and confident! He is the Son of God!" Yes, He is indeed the Song of God, but the certainty with which Jesus knew about the Father's love and purpose for Him is the same for us too!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11</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smtClean="0">
                <a:solidFill>
                  <a:schemeClr val="tx1"/>
                </a:solidFill>
                <a:effectLst/>
                <a:latin typeface="+mn-lt"/>
                <a:ea typeface="+mn-ea"/>
                <a:cs typeface="+mn-cs"/>
              </a:rPr>
              <a:t>Jesus- A Life Lived in Secured Love </a:t>
            </a:r>
            <a:r>
              <a:rPr lang="en-US" sz="1200" kern="1200" dirty="0" smtClean="0">
                <a:solidFill>
                  <a:schemeClr val="tx1"/>
                </a:solidFill>
                <a:effectLst/>
                <a:latin typeface="+mn-lt"/>
                <a:ea typeface="+mn-ea"/>
                <a:cs typeface="+mn-cs"/>
              </a:rPr>
              <a:t>(Read 13:1-7)</a:t>
            </a:r>
          </a:p>
          <a:p>
            <a:pPr marL="228600" indent="-228600">
              <a:buAutoNum type="arabicPeriod"/>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person, and the most important person we will look at is Jesus. Do you notice how sure of Himself, how confident, how secure Jesus is?  John mentioned that Jesus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His hour had come to go to the cross,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that God the Father had given Him authority,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where He came from and where He is going.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He was secured in His identity, worth, and destiny.</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 contrast, in the world we live in, many people are very insecure. We often try to fill our sense of worth in the need for others to tell us how valuable and how good we are.  We are often absorbed in self-focus either in self-pity and low self-esteem, or in self-exalting pride.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Both actually are signs of insecurity, and it can get very burdensome and tiring like the weariness Jesus talked about in Matt 11 we heard earlier from Pastor Mike. Did you know insecurity and pride can be a burden to our soul?</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Jesus was free from that burden. He lived by a different, sure and solid foundation.  Jesus was secure in the love of the Father, and in the Father's power and purpose.  This foundation gave Jesus the freedom to love and serve others in humility, even doing one of the most lowly of task- washing the feet of the disciples (It was a very dirty and lowly job that a slave did), and even for Judas!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is the kind of life that we as followers of Jesus are called and empowered to live.  We are set freed by God from the insecurities expressed in our lives by low self esteem or arrogant pride. We are set freed from self-focus to love and to serve others, because we can be secure in the love, power, and purpose of God for 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You may say, "Wait a second, of course Jesus is sure and confident! He is the Son of God!" Yes, He is indeed the Song of God, but the certainty with which Jesus knew about the Father's love and purpose for Him is the same for us too!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12</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2. Judas- A Life Lived in Deceptive Sin</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Now let us turn briefly, but seriously to Judas for a moment. We know that Judas is the one who betrayed Jesus for 30 coins of silver. Here we see a sad case to warn us not to end up being like him- so close, yet so far from God!</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Judas represents a life that is lived in deceptive sin.  He thought he was deceiving Jesus and the others by stealing money and by betraying Jesus, but in reality he himself is the one that is deceived and ended up never coming to experience the true love of God!</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Judas spent 3 years with Jesus as close as one can possibly get physically like the rest of the 12 disciples, but his heart was far from Jesus and God's truth and love. This is a good warning for us too, that we can spend lots of time at church, get baptized, even outwardly serving busily in ministry, but can still missed the Gospel by not ever truly come to Jesus with repentance and faith!</a:t>
            </a:r>
          </a:p>
          <a:p>
            <a:pPr lvl="0"/>
            <a:r>
              <a:rPr lang="en-US" sz="1200" kern="1200" dirty="0" smtClean="0">
                <a:solidFill>
                  <a:schemeClr val="tx1"/>
                </a:solidFill>
                <a:effectLst/>
                <a:latin typeface="+mn-lt"/>
                <a:ea typeface="+mn-ea"/>
                <a:cs typeface="+mn-cs"/>
              </a:rPr>
              <a:t>If we harbor secret sins and hidden selfish agenda, we will end up opening ourselves to the evil of the devil and become a tool for sin in his hands! We must ask Jesus to help us honestly examine ourselves regularly.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Are we walking humbly in the love and truth of God? Are we seeking to live a holy life of purity, love, and purpose for God? Or are we living in the deceptiveness of sin and pride?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13</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14</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15</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16</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17</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18</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19</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smtClean="0">
                <a:solidFill>
                  <a:schemeClr val="tx1"/>
                </a:solidFill>
                <a:effectLst/>
                <a:latin typeface="+mn-lt"/>
                <a:ea typeface="+mn-ea"/>
                <a:cs typeface="+mn-cs"/>
              </a:rPr>
              <a:t>Jesus- A Life Lived in Secured Love </a:t>
            </a:r>
            <a:r>
              <a:rPr lang="en-US" sz="1200" kern="1200" dirty="0" smtClean="0">
                <a:solidFill>
                  <a:schemeClr val="tx1"/>
                </a:solidFill>
                <a:effectLst/>
                <a:latin typeface="+mn-lt"/>
                <a:ea typeface="+mn-ea"/>
                <a:cs typeface="+mn-cs"/>
              </a:rPr>
              <a:t>(Read 13:1-7)</a:t>
            </a:r>
          </a:p>
          <a:p>
            <a:pPr marL="228600" indent="-228600">
              <a:buAutoNum type="arabicPeriod"/>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person, and the most important person we will look at is Jesus. Do you notice how sure of Himself, how confident, how secure Jesus is?  John mentioned that Jesus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His hour had come to go to the cross,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that God the Father had given Him authority,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where He came from and where He is going.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He was secured in His identity, worth, and destiny.</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 contrast, in the world we live in, many people are very insecure. We often try to fill our sense of worth in the need for others to tell us how valuable and how good we are.  We are often absorbed in self-focus either in self-pity and low self-esteem, or in self-exalting pride.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Both actually are signs of insecurity, and it can get very burdensome and tiring like the weariness Jesus talked about in Matt 11 we heard earlier from Pastor Mike. Did you know insecurity and pride can be a burden to our soul?</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Jesus was free from that burden. He lived by a different, sure and solid foundation.  Jesus was secure in the love of the Father, and in the Father's power and purpose.  This foundation gave Jesus the freedom to love and serve others in humility, even doing one of the most lowly of task- washing the feet of the disciples (It was a very dirty and lowly job that a slave did), and even for Judas!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is the kind of life that we as followers of Jesus are called and empowered to live.  We are set freed by God from the insecurities expressed in our lives by low self esteem or arrogant pride. We are set freed from self-focus to love and to serve others, because we can be secure in the love, power, and purpose of God for 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You may say, "Wait a second, of course Jesus is sure and confident! He is the Son of God!" Yes, He is indeed the Song of God, but the certainty with which Jesus knew about the Father's love and purpose for Him is the same for us too!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2</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20</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21</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22</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smtClean="0">
                <a:solidFill>
                  <a:schemeClr val="tx1"/>
                </a:solidFill>
                <a:effectLst/>
                <a:latin typeface="+mn-lt"/>
                <a:ea typeface="+mn-ea"/>
                <a:cs typeface="+mn-cs"/>
              </a:rPr>
              <a:t>Jesus- A Life Lived in Secured Love </a:t>
            </a:r>
            <a:r>
              <a:rPr lang="en-US" sz="1200" kern="1200" dirty="0" smtClean="0">
                <a:solidFill>
                  <a:schemeClr val="tx1"/>
                </a:solidFill>
                <a:effectLst/>
                <a:latin typeface="+mn-lt"/>
                <a:ea typeface="+mn-ea"/>
                <a:cs typeface="+mn-cs"/>
              </a:rPr>
              <a:t>(Read 13:1-7)</a:t>
            </a:r>
          </a:p>
          <a:p>
            <a:pPr marL="228600" indent="-228600">
              <a:buAutoNum type="arabicPeriod"/>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person, and the most important person we will look at is Jesus. Do you notice how sure of Himself, how confident, how secure Jesus is?  John mentioned that Jesus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His hour had come to go to the cross,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that God the Father had given Him authority,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where He came from and where He is going.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He was secured in His identity, worth, and destiny.</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 contrast, in the world we live in, many people are very insecure. We often try to fill our sense of worth in the need for others to tell us how valuable and how good we are.  We are often absorbed in self-focus either in self-pity and low self-esteem, or in self-exalting pride.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Both actually are signs of insecurity, and it can get very burdensome and tiring like the weariness Jesus talked about in Matt 11 we heard earlier from Pastor Mike. Did you know insecurity and pride can be a burden to our soul?</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Jesus was free from that burden. He lived by a different, sure and solid foundation.  Jesus was secure in the love of the Father, and in the Father's power and purpose.  This foundation gave Jesus the freedom to love and serve others in humility, even doing one of the most lowly of task- washing the feet of the disciples (It was a very dirty and lowly job that a slave did), and even for Judas!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is the kind of life that we as followers of Jesus are called and empowered to live.  We are set freed by God from the insecurities expressed in our lives by low self esteem or arrogant pride. We are set freed from self-focus to love and to serve others, because we can be secure in the love, power, and purpose of God for 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You may say, "Wait a second, of course Jesus is sure and confident! He is the Son of God!" Yes, He is indeed the Song of God, but the certainty with which Jesus knew about the Father's love and purpose for Him is the same for us too!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23</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24</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smtClean="0">
                <a:solidFill>
                  <a:schemeClr val="tx1"/>
                </a:solidFill>
                <a:effectLst/>
                <a:latin typeface="+mn-lt"/>
                <a:ea typeface="+mn-ea"/>
                <a:cs typeface="+mn-cs"/>
              </a:rPr>
              <a:t>Jesus- A Life Lived in Secured Love </a:t>
            </a:r>
            <a:r>
              <a:rPr lang="en-US" sz="1200" kern="1200" dirty="0" smtClean="0">
                <a:solidFill>
                  <a:schemeClr val="tx1"/>
                </a:solidFill>
                <a:effectLst/>
                <a:latin typeface="+mn-lt"/>
                <a:ea typeface="+mn-ea"/>
                <a:cs typeface="+mn-cs"/>
              </a:rPr>
              <a:t>(Read 13:1-7)</a:t>
            </a:r>
          </a:p>
          <a:p>
            <a:pPr marL="228600" indent="-228600">
              <a:buAutoNum type="arabicPeriod"/>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person, and the most important person we will look at is Jesus. Do you notice how sure of Himself, how confident, how secure Jesus is?  John mentioned that Jesus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His hour had come to go to the cross,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that God the Father had given Him authority,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where He came from and where He is going.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He was secured in His identity, worth, and destiny.</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 contrast, in the world we live in, many people are very insecure. We often try to fill our sense of worth in the need for others to tell us how valuable and how good we are.  We are often absorbed in self-focus either in self-pity and low self-esteem, or in self-exalting pride.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Both actually are signs of insecurity, and it can get very burdensome and tiring like the weariness Jesus talked about in Matt 11 we heard earlier from Pastor Mike. Did you know insecurity and pride can be a burden to our soul?</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Jesus was free from that burden. He lived by a different, sure and solid foundation.  Jesus was secure in the love of the Father, and in the Father's power and purpose.  This foundation gave Jesus the freedom to love and serve others in humility, even doing one of the most lowly of task- washing the feet of the disciples (It was a very dirty and lowly job that a slave did), and even for Judas!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is the kind of life that we as followers of Jesus are called and empowered to live.  We are set freed by God from the insecurities expressed in our lives by low self esteem or arrogant pride. We are set freed from self-focus to love and to serve others, because we can be secure in the love, power, and purpose of God for 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You may say, "Wait a second, of course Jesus is sure and confident! He is the Son of God!" Yes, He is indeed the Song of God, but the certainty with which Jesus knew about the Father's love and purpose for Him is the same for us too!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3</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smtClean="0">
                <a:solidFill>
                  <a:schemeClr val="tx1"/>
                </a:solidFill>
                <a:effectLst/>
                <a:latin typeface="+mn-lt"/>
                <a:ea typeface="+mn-ea"/>
                <a:cs typeface="+mn-cs"/>
              </a:rPr>
              <a:t>Jesus- A Life Lived in Secured Love </a:t>
            </a:r>
            <a:r>
              <a:rPr lang="en-US" sz="1200" kern="1200" dirty="0" smtClean="0">
                <a:solidFill>
                  <a:schemeClr val="tx1"/>
                </a:solidFill>
                <a:effectLst/>
                <a:latin typeface="+mn-lt"/>
                <a:ea typeface="+mn-ea"/>
                <a:cs typeface="+mn-cs"/>
              </a:rPr>
              <a:t>(Read 13:1-7)</a:t>
            </a:r>
          </a:p>
          <a:p>
            <a:pPr marL="228600" indent="-228600">
              <a:buAutoNum type="arabicPeriod"/>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person, and the most important person we will look at is Jesus. Do you notice how sure of Himself, how confident, how secure Jesus is?  John mentioned that Jesus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His hour had come to go to the cross,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that God the Father had given Him authority,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where He came from and where He is going.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He was secured in His identity, worth, and destiny.</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 contrast, in the world we live in, many people are very insecure. We often try to fill our sense of worth in the need for others to tell us how valuable and how good we are.  We are often absorbed in self-focus either in self-pity and low self-esteem, or in self-exalting pride.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Both actually are signs of insecurity, and it can get very burdensome and tiring like the weariness Jesus talked about in Matt 11 we heard earlier from Pastor Mike. Did you know insecurity and pride can be a burden to our soul?</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Jesus was free from that burden. He lived by a different, sure and solid foundation.  Jesus was secure in the love of the Father, and in the Father's power and purpose.  This foundation gave Jesus the freedom to love and serve others in humility, even doing one of the most lowly of task- washing the feet of the disciples (It was a very dirty and lowly job that a slave did), and even for Judas!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is the kind of life that we as followers of Jesus are called and empowered to live.  We are set freed by God from the insecurities expressed in our lives by low self esteem or arrogant pride. We are set freed from self-focus to love and to serve others, because we can be secure in the love, power, and purpose of God for 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You may say, "Wait a second, of course Jesus is sure and confident! He is the Son of God!" Yes, He is indeed the Song of God, but the certainty with which Jesus knew about the Father's love and purpose for Him is the same for us too!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4</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smtClean="0">
                <a:solidFill>
                  <a:schemeClr val="tx1"/>
                </a:solidFill>
                <a:effectLst/>
                <a:latin typeface="+mn-lt"/>
                <a:ea typeface="+mn-ea"/>
                <a:cs typeface="+mn-cs"/>
              </a:rPr>
              <a:t>Jesus- A Life Lived in Secured Love </a:t>
            </a:r>
            <a:r>
              <a:rPr lang="en-US" sz="1200" kern="1200" dirty="0" smtClean="0">
                <a:solidFill>
                  <a:schemeClr val="tx1"/>
                </a:solidFill>
                <a:effectLst/>
                <a:latin typeface="+mn-lt"/>
                <a:ea typeface="+mn-ea"/>
                <a:cs typeface="+mn-cs"/>
              </a:rPr>
              <a:t>(Read 13:1-7)</a:t>
            </a:r>
          </a:p>
          <a:p>
            <a:pPr marL="228600" indent="-228600">
              <a:buAutoNum type="arabicPeriod"/>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person, and the most important person we will look at is Jesus. Do you notice how sure of Himself, how confident, how secure Jesus is?  John mentioned that Jesus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His hour had come to go to the cross,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that God the Father had given Him authority,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where He came from and where He is going.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He was secured in His identity, worth, and destiny.</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 contrast, in the world we live in, many people are very insecure. We often try to fill our sense of worth in the need for others to tell us how valuable and how good we are.  We are often absorbed in self-focus either in self-pity and low self-esteem, or in self-exalting pride.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Both actually are signs of insecurity, and it can get very burdensome and tiring like the weariness Jesus talked about in Matt 11 we heard earlier from Pastor Mike. Did you know insecurity and pride can be a burden to our soul?</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Jesus was free from that burden. He lived by a different, sure and solid foundation.  Jesus was secure in the love of the Father, and in the Father's power and purpose.  This foundation gave Jesus the freedom to love and serve others in humility, even doing one of the most lowly of task- washing the feet of the disciples (It was a very dirty and lowly job that a slave did), and even for Judas!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is the kind of life that we as followers of Jesus are called and empowered to live.  We are set freed by God from the insecurities expressed in our lives by low self esteem or arrogant pride. We are set freed from self-focus to love and to serve others, because we can be secure in the love, power, and purpose of God for 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You may say, "Wait a second, of course Jesus is sure and confident! He is the Son of God!" Yes, He is indeed the Song of God, but the certainty with which Jesus knew about the Father's love and purpose for Him is the same for us too!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5</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smtClean="0">
                <a:solidFill>
                  <a:schemeClr val="tx1"/>
                </a:solidFill>
                <a:effectLst/>
                <a:latin typeface="+mn-lt"/>
                <a:ea typeface="+mn-ea"/>
                <a:cs typeface="+mn-cs"/>
              </a:rPr>
              <a:t>Jesus- A Life Lived in Secured Love </a:t>
            </a:r>
            <a:r>
              <a:rPr lang="en-US" sz="1200" kern="1200" dirty="0" smtClean="0">
                <a:solidFill>
                  <a:schemeClr val="tx1"/>
                </a:solidFill>
                <a:effectLst/>
                <a:latin typeface="+mn-lt"/>
                <a:ea typeface="+mn-ea"/>
                <a:cs typeface="+mn-cs"/>
              </a:rPr>
              <a:t>(Read 13:1-7)</a:t>
            </a:r>
          </a:p>
          <a:p>
            <a:pPr marL="228600" indent="-228600">
              <a:buAutoNum type="arabicPeriod"/>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person, and the most important person we will look at is Jesus. Do you notice how sure of Himself, how confident, how secure Jesus is?  John mentioned that Jesus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His hour had come to go to the cross,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that God the Father had given Him authority,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where He came from and where He is going.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He was secured in His identity, worth, and destiny.</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 contrast, in the world we live in, many people are very insecure. We often try to fill our sense of worth in the need for others to tell us how valuable and how good we are.  We are often absorbed in self-focus either in self-pity and low self-esteem, or in self-exalting pride.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Both actually are signs of insecurity, and it can get very burdensome and tiring like the weariness Jesus talked about in Matt 11 we heard earlier from Pastor Mike. Did you know insecurity and pride can be a burden to our soul?</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Jesus was free from that burden. He lived by a different, sure and solid foundation.  Jesus was secure in the love of the Father, and in the Father's power and purpose.  This foundation gave Jesus the freedom to love and serve others in humility, even doing one of the most lowly of task- washing the feet of the disciples (It was a very dirty and lowly job that a slave did), and even for Judas!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is the kind of life that we as followers of Jesus are called and empowered to live.  We are set freed by God from the insecurities expressed in our lives by low self esteem or arrogant pride. We are set freed from self-focus to love and to serve others, because we can be secure in the love, power, and purpose of God for 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You may say, "Wait a second, of course Jesus is sure and confident! He is the Son of God!" Yes, He is indeed the Song of God, but the certainty with which Jesus knew about the Father's love and purpose for Him is the same for us too!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6</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smtClean="0">
                <a:solidFill>
                  <a:schemeClr val="tx1"/>
                </a:solidFill>
                <a:effectLst/>
                <a:latin typeface="+mn-lt"/>
                <a:ea typeface="+mn-ea"/>
                <a:cs typeface="+mn-cs"/>
              </a:rPr>
              <a:t>Jesus- A Life Lived in Secured Love </a:t>
            </a:r>
            <a:r>
              <a:rPr lang="en-US" sz="1200" kern="1200" dirty="0" smtClean="0">
                <a:solidFill>
                  <a:schemeClr val="tx1"/>
                </a:solidFill>
                <a:effectLst/>
                <a:latin typeface="+mn-lt"/>
                <a:ea typeface="+mn-ea"/>
                <a:cs typeface="+mn-cs"/>
              </a:rPr>
              <a:t>(Read 13:1-7)</a:t>
            </a:r>
          </a:p>
          <a:p>
            <a:pPr marL="228600" indent="-228600">
              <a:buAutoNum type="arabicPeriod"/>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person, and the most important person we will look at is Jesus. Do you notice how sure of Himself, how confident, how secure Jesus is?  John mentioned that Jesus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His hour had come to go to the cross,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that God the Father had given Him authority,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where He came from and where He is going.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He was secured in His identity, worth, and destiny.</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 contrast, in the world we live in, many people are very insecure. We often try to fill our sense of worth in the need for others to tell us how valuable and how good we are.  We are often absorbed in self-focus either in self-pity and low self-esteem, or in self-exalting pride.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Both actually are signs of insecurity, and it can get very burdensome and tiring like the weariness Jesus talked about in Matt 11 we heard earlier from Pastor Mike. Did you know insecurity and pride can be a burden to our soul?</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Jesus was free from that burden. He lived by a different, sure and solid foundation.  Jesus was secure in the love of the Father, and in the Father's power and purpose.  This foundation gave Jesus the freedom to love and serve others in humility, even doing one of the most lowly of task- washing the feet of the disciples (It was a very dirty and lowly job that a slave did), and even for Judas!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is the kind of life that we as followers of Jesus are called and empowered to live.  We are set freed by God from the insecurities expressed in our lives by low self esteem or arrogant pride. We are set freed from self-focus to love and to serve others, because we can be secure in the love, power, and purpose of God for 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You may say, "Wait a second, of course Jesus is sure and confident! He is the Son of God!" Yes, He is indeed the Song of God, but the certainty with which Jesus knew about the Father's love and purpose for Him is the same for us too!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7</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smtClean="0">
                <a:solidFill>
                  <a:schemeClr val="tx1"/>
                </a:solidFill>
                <a:effectLst/>
                <a:latin typeface="+mn-lt"/>
                <a:ea typeface="+mn-ea"/>
                <a:cs typeface="+mn-cs"/>
              </a:rPr>
              <a:t>Jesus- A Life Lived in Secured Love </a:t>
            </a:r>
            <a:r>
              <a:rPr lang="en-US" sz="1200" kern="1200" dirty="0" smtClean="0">
                <a:solidFill>
                  <a:schemeClr val="tx1"/>
                </a:solidFill>
                <a:effectLst/>
                <a:latin typeface="+mn-lt"/>
                <a:ea typeface="+mn-ea"/>
                <a:cs typeface="+mn-cs"/>
              </a:rPr>
              <a:t>(Read 13:1-7)</a:t>
            </a:r>
          </a:p>
          <a:p>
            <a:pPr marL="228600" indent="-228600">
              <a:buAutoNum type="arabicPeriod"/>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person, and the most important person we will look at is Jesus. Do you notice how sure of Himself, how confident, how secure Jesus is?  John mentioned that Jesus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His hour had come to go to the cross,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that God the Father had given Him authority,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where He came from and where He is going.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He was secured in His identity, worth, and destiny.</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 contrast, in the world we live in, many people are very insecure. We often try to fill our sense of worth in the need for others to tell us how valuable and how good we are.  We are often absorbed in self-focus either in self-pity and low self-esteem, or in self-exalting pride.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Both actually are signs of insecurity, and it can get very burdensome and tiring like the weariness Jesus talked about in Matt 11 we heard earlier from Pastor Mike. Did you know insecurity and pride can be a burden to our soul?</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Jesus was free from that burden. He lived by a different, sure and solid foundation.  Jesus was secure in the love of the Father, and in the Father's power and purpose.  This foundation gave Jesus the freedom to love and serve others in humility, even doing one of the most lowly of task- washing the feet of the disciples (It was a very dirty and lowly job that a slave did), and even for Judas!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is the kind of life that we as followers of Jesus are called and empowered to live.  We are set freed by God from the insecurities expressed in our lives by low self esteem or arrogant pride. We are set freed from self-focus to love and to serve others, because we can be secure in the love, power, and purpose of God for 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You may say, "Wait a second, of course Jesus is sure and confident! He is the Son of God!" Yes, He is indeed the Song of God, but the certainty with which Jesus knew about the Father's love and purpose for Him is the same for us too!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8</a:t>
            </a:fld>
            <a:endParaRPr lang="en-US"/>
          </a:p>
        </p:txBody>
      </p:sp>
    </p:spTree>
    <p:extLst>
      <p:ext uri="{BB962C8B-B14F-4D97-AF65-F5344CB8AC3E}">
        <p14:creationId xmlns:p14="http://schemas.microsoft.com/office/powerpoint/2010/main" val="202687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smtClean="0">
                <a:solidFill>
                  <a:schemeClr val="tx1"/>
                </a:solidFill>
                <a:effectLst/>
                <a:latin typeface="+mn-lt"/>
                <a:ea typeface="+mn-ea"/>
                <a:cs typeface="+mn-cs"/>
              </a:rPr>
              <a:t>Jesus- A Life Lived in Secured Love </a:t>
            </a:r>
            <a:r>
              <a:rPr lang="en-US" sz="1200" kern="1200" dirty="0" smtClean="0">
                <a:solidFill>
                  <a:schemeClr val="tx1"/>
                </a:solidFill>
                <a:effectLst/>
                <a:latin typeface="+mn-lt"/>
                <a:ea typeface="+mn-ea"/>
                <a:cs typeface="+mn-cs"/>
              </a:rPr>
              <a:t>(Read 13:1-7)</a:t>
            </a:r>
          </a:p>
          <a:p>
            <a:pPr marL="228600" indent="-228600">
              <a:buAutoNum type="arabicPeriod"/>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first person, and the most important person we will look at is Jesus. Do you notice how sure of Himself, how confident, how secure Jesus is?  John mentioned that Jesus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His hour had come to go to the cross,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that God the Father had given Him authority,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where He came from and where He is going. He </a:t>
            </a:r>
            <a:r>
              <a:rPr lang="en-US" sz="1200" b="1" u="sng" kern="1200" dirty="0" smtClean="0">
                <a:solidFill>
                  <a:schemeClr val="tx1"/>
                </a:solidFill>
                <a:effectLst/>
                <a:latin typeface="+mn-lt"/>
                <a:ea typeface="+mn-ea"/>
                <a:cs typeface="+mn-cs"/>
              </a:rPr>
              <a:t>knew</a:t>
            </a:r>
            <a:r>
              <a:rPr lang="en-US" sz="1200" kern="1200" dirty="0" smtClean="0">
                <a:solidFill>
                  <a:schemeClr val="tx1"/>
                </a:solidFill>
                <a:effectLst/>
                <a:latin typeface="+mn-lt"/>
                <a:ea typeface="+mn-ea"/>
                <a:cs typeface="+mn-cs"/>
              </a:rPr>
              <a:t>! He was secured in His identity, worth, and destiny.</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 contrast, in the world we live in, many people are very insecure. We often try to fill our sense of worth in the need for others to tell us how valuable and how good we are.  We are often absorbed in self-focus either in self-pity and low self-esteem, or in self-exalting pride.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Both actually are signs of insecurity, and it can get very burdensome and tiring like the weariness Jesus talked about in Matt 11 we heard earlier from Pastor Mike. Did you know insecurity and pride can be a burden to our soul?</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But Jesus was free from that burden. He lived by a different, sure and solid foundation.  Jesus was secure in the love of the Father, and in the Father's power and purpose.  This foundation gave Jesus the freedom to love and serve others in humility, even doing one of the most lowly of task- washing the feet of the disciples (It was a very dirty and lowly job that a slave did), and even for Judas!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This is the kind of life that we as followers of Jesus are called and empowered to live.  We are set freed by God from the insecurities expressed in our lives by low self esteem or arrogant pride. We are set freed from self-focus to love and to serve others, because we can be secure in the love, power, and purpose of God for us!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You may say, "Wait a second, of course Jesus is sure and confident! He is the Son of God!" Yes, He is indeed the Song of God, but the certainty with which Jesus knew about the Father's love and purpose for Him is the same for us too!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BF9EA8-0510-EF43-B3F4-3D1F8D1D9DC6}" type="slidenum">
              <a:rPr lang="en-US" smtClean="0"/>
              <a:t>9</a:t>
            </a:fld>
            <a:endParaRPr lang="en-US"/>
          </a:p>
        </p:txBody>
      </p:sp>
    </p:spTree>
    <p:extLst>
      <p:ext uri="{BB962C8B-B14F-4D97-AF65-F5344CB8AC3E}">
        <p14:creationId xmlns:p14="http://schemas.microsoft.com/office/powerpoint/2010/main" val="202687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F3B8E6-148D-E94C-BB4C-F3B23282AB32}"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D58A1-550A-7446-990B-45E98E938C77}" type="slidenum">
              <a:rPr lang="en-US" smtClean="0"/>
              <a:t>‹#›</a:t>
            </a:fld>
            <a:endParaRPr lang="en-US"/>
          </a:p>
        </p:txBody>
      </p:sp>
    </p:spTree>
    <p:extLst>
      <p:ext uri="{BB962C8B-B14F-4D97-AF65-F5344CB8AC3E}">
        <p14:creationId xmlns:p14="http://schemas.microsoft.com/office/powerpoint/2010/main" val="72575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3B8E6-148D-E94C-BB4C-F3B23282AB32}"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D58A1-550A-7446-990B-45E98E938C77}" type="slidenum">
              <a:rPr lang="en-US" smtClean="0"/>
              <a:t>‹#›</a:t>
            </a:fld>
            <a:endParaRPr lang="en-US"/>
          </a:p>
        </p:txBody>
      </p:sp>
    </p:spTree>
    <p:extLst>
      <p:ext uri="{BB962C8B-B14F-4D97-AF65-F5344CB8AC3E}">
        <p14:creationId xmlns:p14="http://schemas.microsoft.com/office/powerpoint/2010/main" val="309020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3B8E6-148D-E94C-BB4C-F3B23282AB32}"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D58A1-550A-7446-990B-45E98E938C77}" type="slidenum">
              <a:rPr lang="en-US" smtClean="0"/>
              <a:t>‹#›</a:t>
            </a:fld>
            <a:endParaRPr lang="en-US"/>
          </a:p>
        </p:txBody>
      </p:sp>
    </p:spTree>
    <p:extLst>
      <p:ext uri="{BB962C8B-B14F-4D97-AF65-F5344CB8AC3E}">
        <p14:creationId xmlns:p14="http://schemas.microsoft.com/office/powerpoint/2010/main" val="124691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3B8E6-148D-E94C-BB4C-F3B23282AB32}"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D58A1-550A-7446-990B-45E98E938C77}" type="slidenum">
              <a:rPr lang="en-US" smtClean="0"/>
              <a:t>‹#›</a:t>
            </a:fld>
            <a:endParaRPr lang="en-US"/>
          </a:p>
        </p:txBody>
      </p:sp>
    </p:spTree>
    <p:extLst>
      <p:ext uri="{BB962C8B-B14F-4D97-AF65-F5344CB8AC3E}">
        <p14:creationId xmlns:p14="http://schemas.microsoft.com/office/powerpoint/2010/main" val="26932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F3B8E6-148D-E94C-BB4C-F3B23282AB32}"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D58A1-550A-7446-990B-45E98E938C77}" type="slidenum">
              <a:rPr lang="en-US" smtClean="0"/>
              <a:t>‹#›</a:t>
            </a:fld>
            <a:endParaRPr lang="en-US"/>
          </a:p>
        </p:txBody>
      </p:sp>
    </p:spTree>
    <p:extLst>
      <p:ext uri="{BB962C8B-B14F-4D97-AF65-F5344CB8AC3E}">
        <p14:creationId xmlns:p14="http://schemas.microsoft.com/office/powerpoint/2010/main" val="157266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F3B8E6-148D-E94C-BB4C-F3B23282AB32}"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D58A1-550A-7446-990B-45E98E938C77}" type="slidenum">
              <a:rPr lang="en-US" smtClean="0"/>
              <a:t>‹#›</a:t>
            </a:fld>
            <a:endParaRPr lang="en-US"/>
          </a:p>
        </p:txBody>
      </p:sp>
    </p:spTree>
    <p:extLst>
      <p:ext uri="{BB962C8B-B14F-4D97-AF65-F5344CB8AC3E}">
        <p14:creationId xmlns:p14="http://schemas.microsoft.com/office/powerpoint/2010/main" val="221516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F3B8E6-148D-E94C-BB4C-F3B23282AB32}" type="datetimeFigureOut">
              <a:rPr lang="en-US" smtClean="0"/>
              <a:t>11/7/15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D58A1-550A-7446-990B-45E98E938C77}" type="slidenum">
              <a:rPr lang="en-US" smtClean="0"/>
              <a:t>‹#›</a:t>
            </a:fld>
            <a:endParaRPr lang="en-US"/>
          </a:p>
        </p:txBody>
      </p:sp>
    </p:spTree>
    <p:extLst>
      <p:ext uri="{BB962C8B-B14F-4D97-AF65-F5344CB8AC3E}">
        <p14:creationId xmlns:p14="http://schemas.microsoft.com/office/powerpoint/2010/main" val="1470903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F3B8E6-148D-E94C-BB4C-F3B23282AB32}" type="datetimeFigureOut">
              <a:rPr lang="en-US" smtClean="0"/>
              <a:t>11/7/15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D58A1-550A-7446-990B-45E98E938C77}" type="slidenum">
              <a:rPr lang="en-US" smtClean="0"/>
              <a:t>‹#›</a:t>
            </a:fld>
            <a:endParaRPr lang="en-US"/>
          </a:p>
        </p:txBody>
      </p:sp>
    </p:spTree>
    <p:extLst>
      <p:ext uri="{BB962C8B-B14F-4D97-AF65-F5344CB8AC3E}">
        <p14:creationId xmlns:p14="http://schemas.microsoft.com/office/powerpoint/2010/main" val="100628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3B8E6-148D-E94C-BB4C-F3B23282AB32}" type="datetimeFigureOut">
              <a:rPr lang="en-US" smtClean="0"/>
              <a:t>11/7/15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D58A1-550A-7446-990B-45E98E938C77}" type="slidenum">
              <a:rPr lang="en-US" smtClean="0"/>
              <a:t>‹#›</a:t>
            </a:fld>
            <a:endParaRPr lang="en-US"/>
          </a:p>
        </p:txBody>
      </p:sp>
    </p:spTree>
    <p:extLst>
      <p:ext uri="{BB962C8B-B14F-4D97-AF65-F5344CB8AC3E}">
        <p14:creationId xmlns:p14="http://schemas.microsoft.com/office/powerpoint/2010/main" val="185778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F3B8E6-148D-E94C-BB4C-F3B23282AB32}"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D58A1-550A-7446-990B-45E98E938C77}" type="slidenum">
              <a:rPr lang="en-US" smtClean="0"/>
              <a:t>‹#›</a:t>
            </a:fld>
            <a:endParaRPr lang="en-US"/>
          </a:p>
        </p:txBody>
      </p:sp>
    </p:spTree>
    <p:extLst>
      <p:ext uri="{BB962C8B-B14F-4D97-AF65-F5344CB8AC3E}">
        <p14:creationId xmlns:p14="http://schemas.microsoft.com/office/powerpoint/2010/main" val="13965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F3B8E6-148D-E94C-BB4C-F3B23282AB32}"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D58A1-550A-7446-990B-45E98E938C77}" type="slidenum">
              <a:rPr lang="en-US" smtClean="0"/>
              <a:t>‹#›</a:t>
            </a:fld>
            <a:endParaRPr lang="en-US"/>
          </a:p>
        </p:txBody>
      </p:sp>
    </p:spTree>
    <p:extLst>
      <p:ext uri="{BB962C8B-B14F-4D97-AF65-F5344CB8AC3E}">
        <p14:creationId xmlns:p14="http://schemas.microsoft.com/office/powerpoint/2010/main" val="22502639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F3B8E6-148D-E94C-BB4C-F3B23282AB32}" type="datetimeFigureOut">
              <a:rPr lang="en-US" smtClean="0"/>
              <a:t>11/7/15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D58A1-550A-7446-990B-45E98E938C77}" type="slidenum">
              <a:rPr lang="en-US" smtClean="0"/>
              <a:t>‹#›</a:t>
            </a:fld>
            <a:endParaRPr lang="en-US"/>
          </a:p>
        </p:txBody>
      </p:sp>
      <p:pic>
        <p:nvPicPr>
          <p:cNvPr id="7" name="Picture 6" descr="Bowl-and-Towel-Service-3.jpg"/>
          <p:cNvPicPr>
            <a:picLocks noChangeAspect="1"/>
          </p:cNvPicPr>
          <p:nvPr userDrawn="1"/>
        </p:nvPicPr>
        <p:blipFill rotWithShape="1">
          <a:blip r:embed="rId13">
            <a:extLst>
              <a:ext uri="{28A0092B-C50C-407E-A947-70E740481C1C}">
                <a14:useLocalDpi xmlns:a14="http://schemas.microsoft.com/office/drawing/2010/main" val="0"/>
              </a:ext>
            </a:extLst>
          </a:blip>
          <a:srcRect b="41333"/>
          <a:stretch/>
        </p:blipFill>
        <p:spPr>
          <a:xfrm>
            <a:off x="0" y="0"/>
            <a:ext cx="9144000" cy="1054386"/>
          </a:xfrm>
          <a:prstGeom prst="rect">
            <a:avLst/>
          </a:prstGeom>
        </p:spPr>
      </p:pic>
      <p:sp>
        <p:nvSpPr>
          <p:cNvPr id="8" name="Rectangle 7"/>
          <p:cNvSpPr/>
          <p:nvPr userDrawn="1"/>
        </p:nvSpPr>
        <p:spPr>
          <a:xfrm>
            <a:off x="38778" y="-38780"/>
            <a:ext cx="6693200" cy="1077218"/>
          </a:xfrm>
          <a:prstGeom prst="rect">
            <a:avLst/>
          </a:prstGeom>
        </p:spPr>
        <p:txBody>
          <a:bodyPr wrap="square">
            <a:spAutoFit/>
          </a:bodyPr>
          <a:lstStyle/>
          <a:p>
            <a:pPr algn="l"/>
            <a:r>
              <a:rPr lang="en-US" sz="3200" dirty="0" smtClean="0">
                <a:solidFill>
                  <a:schemeClr val="bg1"/>
                </a:solidFill>
                <a:latin typeface="Cambria"/>
                <a:cs typeface="Cambria"/>
              </a:rPr>
              <a:t>Lessons from 3 Lives</a:t>
            </a:r>
          </a:p>
          <a:p>
            <a:pPr algn="l"/>
            <a:r>
              <a:rPr lang="zh-CN" altLang="en-US" sz="3200" dirty="0" smtClean="0">
                <a:solidFill>
                  <a:schemeClr val="bg1"/>
                </a:solidFill>
                <a:latin typeface="华文楷体"/>
                <a:ea typeface="华文楷体"/>
                <a:cs typeface="华文楷体"/>
              </a:rPr>
              <a:t>从三个生命上学功课</a:t>
            </a:r>
            <a:endParaRPr lang="en-US" sz="3200" dirty="0">
              <a:solidFill>
                <a:schemeClr val="bg1"/>
              </a:solidFill>
              <a:latin typeface="华文楷体"/>
              <a:ea typeface="华文楷体"/>
              <a:cs typeface="华文楷体"/>
            </a:endParaRPr>
          </a:p>
        </p:txBody>
      </p:sp>
    </p:spTree>
    <p:extLst>
      <p:ext uri="{BB962C8B-B14F-4D97-AF65-F5344CB8AC3E}">
        <p14:creationId xmlns:p14="http://schemas.microsoft.com/office/powerpoint/2010/main" val="1779766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footwash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75284"/>
          </a:xfrm>
          <a:prstGeom prst="rect">
            <a:avLst/>
          </a:prstGeom>
        </p:spPr>
      </p:pic>
      <p:sp>
        <p:nvSpPr>
          <p:cNvPr id="6" name="TextBox 5"/>
          <p:cNvSpPr txBox="1"/>
          <p:nvPr/>
        </p:nvSpPr>
        <p:spPr>
          <a:xfrm>
            <a:off x="862585" y="4915525"/>
            <a:ext cx="7595615" cy="1446550"/>
          </a:xfrm>
          <a:prstGeom prst="rect">
            <a:avLst/>
          </a:prstGeom>
          <a:noFill/>
        </p:spPr>
        <p:txBody>
          <a:bodyPr wrap="square" rtlCol="0">
            <a:spAutoFit/>
          </a:bodyPr>
          <a:lstStyle/>
          <a:p>
            <a:pPr algn="r"/>
            <a:r>
              <a:rPr lang="en-US" sz="4400" dirty="0" smtClean="0">
                <a:solidFill>
                  <a:schemeClr val="bg1"/>
                </a:solidFill>
                <a:latin typeface="Cambria"/>
                <a:cs typeface="Cambria"/>
              </a:rPr>
              <a:t>Lessons from 3 Lives</a:t>
            </a:r>
          </a:p>
          <a:p>
            <a:pPr algn="r"/>
            <a:r>
              <a:rPr lang="zh-CN" altLang="en-US" sz="4400" dirty="0" smtClean="0">
                <a:solidFill>
                  <a:schemeClr val="bg1"/>
                </a:solidFill>
                <a:latin typeface="华文楷体"/>
                <a:ea typeface="华文楷体"/>
                <a:cs typeface="华文楷体"/>
              </a:rPr>
              <a:t>从三个生命上学功课</a:t>
            </a:r>
            <a:endParaRPr lang="en-US" sz="4400" dirty="0">
              <a:solidFill>
                <a:schemeClr val="bg1"/>
              </a:solidFill>
              <a:latin typeface="华文楷体"/>
              <a:ea typeface="华文楷体"/>
              <a:cs typeface="华文楷体"/>
            </a:endParaRPr>
          </a:p>
        </p:txBody>
      </p:sp>
    </p:spTree>
    <p:extLst>
      <p:ext uri="{BB962C8B-B14F-4D97-AF65-F5344CB8AC3E}">
        <p14:creationId xmlns:p14="http://schemas.microsoft.com/office/powerpoint/2010/main" val="2366200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sz="3400" b="1" dirty="0" smtClean="0">
                <a:solidFill>
                  <a:srgbClr val="800000"/>
                </a:solidFill>
                <a:latin typeface="Cambria"/>
                <a:cs typeface="Cambria"/>
              </a:rPr>
              <a:t>1. Jesus</a:t>
            </a:r>
            <a:r>
              <a:rPr lang="en-US" sz="3400" b="1" dirty="0">
                <a:solidFill>
                  <a:srgbClr val="800000"/>
                </a:solidFill>
                <a:latin typeface="Cambria"/>
                <a:cs typeface="Cambria"/>
              </a:rPr>
              <a:t>- A life lived in secured love</a:t>
            </a:r>
          </a:p>
          <a:p>
            <a:pPr marL="0" indent="0">
              <a:spcBef>
                <a:spcPts val="0"/>
              </a:spcBef>
              <a:buNone/>
            </a:pPr>
            <a:r>
              <a:rPr lang="en-US" altLang="zh-CN" sz="3400" b="1" dirty="0" smtClean="0">
                <a:solidFill>
                  <a:srgbClr val="800000"/>
                </a:solidFill>
                <a:latin typeface="Cambria"/>
                <a:cs typeface="Cambria"/>
              </a:rPr>
              <a:t>	</a:t>
            </a:r>
            <a:r>
              <a:rPr lang="zh-CN" altLang="en-US" sz="3400" b="1" dirty="0">
                <a:solidFill>
                  <a:srgbClr val="800000"/>
                </a:solidFill>
                <a:latin typeface="华文楷体"/>
                <a:ea typeface="华文楷体"/>
                <a:cs typeface="华文楷体"/>
              </a:rPr>
              <a:t>耶稣</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在安全的爱中的生命</a:t>
            </a:r>
            <a:endParaRPr lang="en-US" sz="3400" b="1" dirty="0">
              <a:solidFill>
                <a:srgbClr val="800000"/>
              </a:solidFill>
              <a:latin typeface="华文楷体"/>
              <a:ea typeface="华文楷体"/>
              <a:cs typeface="华文楷体"/>
            </a:endParaRPr>
          </a:p>
          <a:p>
            <a:pPr marL="0" indent="0">
              <a:spcBef>
                <a:spcPts val="0"/>
              </a:spcBef>
              <a:buNone/>
            </a:pPr>
            <a:r>
              <a:rPr lang="zh-TW" altLang="en-US" sz="3400" b="1" dirty="0" smtClean="0">
                <a:latin typeface="华文楷体"/>
                <a:ea typeface="华文楷体"/>
                <a:cs typeface="华文楷体"/>
              </a:rPr>
              <a:t>罗马书</a:t>
            </a:r>
            <a:r>
              <a:rPr lang="en-US" altLang="zh-TW" sz="3400" b="1" dirty="0" smtClean="0">
                <a:latin typeface="华文楷体"/>
                <a:ea typeface="华文楷体"/>
                <a:cs typeface="华文楷体"/>
              </a:rPr>
              <a:t> 8:35-39</a:t>
            </a:r>
          </a:p>
          <a:p>
            <a:pPr marL="0" indent="0">
              <a:spcBef>
                <a:spcPts val="0"/>
              </a:spcBef>
              <a:buNone/>
            </a:pPr>
            <a:r>
              <a:rPr lang="zh-TW" altLang="en-US" sz="3400" b="1" dirty="0" smtClean="0">
                <a:latin typeface="华文楷体"/>
                <a:ea typeface="华文楷体"/>
                <a:cs typeface="华文楷体"/>
              </a:rPr>
              <a:t>谁能使我们</a:t>
            </a:r>
            <a:r>
              <a:rPr lang="zh-TW" altLang="en-US" sz="3400" b="1" dirty="0">
                <a:latin typeface="华文楷体"/>
                <a:ea typeface="华文楷体"/>
                <a:cs typeface="华文楷体"/>
              </a:rPr>
              <a:t>与</a:t>
            </a:r>
            <a:r>
              <a:rPr lang="zh-TW" altLang="en-US" sz="3400" b="1" dirty="0" smtClean="0">
                <a:latin typeface="华文楷体"/>
                <a:ea typeface="华文楷体"/>
                <a:cs typeface="华文楷体"/>
              </a:rPr>
              <a:t>基督的爱隔绝呢</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难道是患难吗</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是困苦吗</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是逼迫吗</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是饥饿吗</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是赤身露体吗</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是危险吗</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是刀剑吗</a:t>
            </a:r>
            <a:r>
              <a:rPr lang="en-US" altLang="zh-TW" sz="3400" b="1" dirty="0" smtClean="0">
                <a:latin typeface="华文楷体"/>
                <a:ea typeface="华文楷体"/>
                <a:cs typeface="华文楷体"/>
              </a:rPr>
              <a:t>? </a:t>
            </a:r>
            <a:r>
              <a:rPr lang="is-IS" altLang="zh-TW" sz="3400" b="1" dirty="0" smtClean="0">
                <a:latin typeface="华文楷体"/>
                <a:ea typeface="华文楷体"/>
                <a:cs typeface="华文楷体"/>
              </a:rPr>
              <a:t>… </a:t>
            </a:r>
            <a:r>
              <a:rPr lang="zh-TW" altLang="en-US" sz="3400" b="1" dirty="0" smtClean="0">
                <a:latin typeface="华文楷体"/>
                <a:ea typeface="华文楷体"/>
                <a:cs typeface="华文楷体"/>
              </a:rPr>
              <a:t>靠着爱我们</a:t>
            </a:r>
            <a:r>
              <a:rPr lang="zh-TW" altLang="en-US" sz="3400" b="1" dirty="0">
                <a:latin typeface="华文楷体"/>
                <a:ea typeface="华文楷体"/>
                <a:cs typeface="华文楷体"/>
              </a:rPr>
              <a:t>的</a:t>
            </a:r>
            <a:r>
              <a:rPr lang="zh-TW" altLang="en-US" sz="3400" b="1" dirty="0" smtClean="0">
                <a:latin typeface="华文楷体"/>
                <a:ea typeface="华文楷体"/>
                <a:cs typeface="华文楷体"/>
              </a:rPr>
              <a:t>主</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在这</a:t>
            </a:r>
            <a:r>
              <a:rPr lang="zh-TW" altLang="en-US" sz="3400" b="1" dirty="0">
                <a:latin typeface="华文楷体"/>
                <a:ea typeface="华文楷体"/>
                <a:cs typeface="华文楷体"/>
              </a:rPr>
              <a:t>一切的</a:t>
            </a:r>
            <a:r>
              <a:rPr lang="zh-TW" altLang="en-US" sz="3400" b="1" dirty="0" smtClean="0">
                <a:latin typeface="华文楷体"/>
                <a:ea typeface="华文楷体"/>
                <a:cs typeface="华文楷体"/>
              </a:rPr>
              <a:t>事上已经得胜有余了</a:t>
            </a:r>
            <a:r>
              <a:rPr lang="en-US" altLang="zh-TW" sz="3400" b="1" dirty="0">
                <a:latin typeface="华文楷体"/>
                <a:ea typeface="华文楷体"/>
                <a:cs typeface="华文楷体"/>
              </a:rPr>
              <a:t>.</a:t>
            </a:r>
            <a:r>
              <a:rPr lang="zh-TW" altLang="en-US" sz="3400" b="1" dirty="0" smtClean="0">
                <a:latin typeface="华文楷体"/>
                <a:ea typeface="华文楷体"/>
                <a:cs typeface="华文楷体"/>
              </a:rPr>
              <a:t>因为</a:t>
            </a:r>
            <a:r>
              <a:rPr lang="zh-TW" altLang="en-US" sz="3400" b="1" dirty="0">
                <a:latin typeface="华文楷体"/>
                <a:ea typeface="华文楷体"/>
                <a:cs typeface="华文楷体"/>
              </a:rPr>
              <a:t>我深</a:t>
            </a:r>
            <a:r>
              <a:rPr lang="zh-TW" altLang="en-US" sz="3400" b="1" dirty="0" smtClean="0">
                <a:latin typeface="华文楷体"/>
                <a:ea typeface="华文楷体"/>
                <a:cs typeface="华文楷体"/>
              </a:rPr>
              <a:t>信</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无论是死</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是生</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是天使</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是掌权的</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是有能的</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是现在的事</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是将来的事</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是高处的</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是低处的</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是别的受造之物</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都不能叫我们</a:t>
            </a:r>
            <a:r>
              <a:rPr lang="zh-TW" altLang="en-US" sz="3400" b="1" dirty="0">
                <a:latin typeface="华文楷体"/>
                <a:ea typeface="华文楷体"/>
                <a:cs typeface="华文楷体"/>
              </a:rPr>
              <a:t>与</a:t>
            </a:r>
            <a:r>
              <a:rPr lang="zh-TW" altLang="en-US" sz="3400" b="1" dirty="0" smtClean="0">
                <a:latin typeface="华文楷体"/>
                <a:ea typeface="华文楷体"/>
                <a:cs typeface="华文楷体"/>
              </a:rPr>
              <a:t>神的爱隔绝</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这爱</a:t>
            </a:r>
            <a:r>
              <a:rPr lang="zh-TW" altLang="en-US" sz="3400" b="1" dirty="0">
                <a:latin typeface="华文楷体"/>
                <a:ea typeface="华文楷体"/>
                <a:cs typeface="华文楷体"/>
              </a:rPr>
              <a:t>是在我们的主基督耶稣里的。</a:t>
            </a:r>
            <a:endParaRPr lang="en-US" sz="3400" b="1" dirty="0">
              <a:latin typeface="华文楷体"/>
              <a:ea typeface="华文楷体"/>
              <a:cs typeface="华文楷体"/>
            </a:endParaRPr>
          </a:p>
        </p:txBody>
      </p:sp>
    </p:spTree>
    <p:extLst>
      <p:ext uri="{BB962C8B-B14F-4D97-AF65-F5344CB8AC3E}">
        <p14:creationId xmlns:p14="http://schemas.microsoft.com/office/powerpoint/2010/main" val="420179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sz="3400" b="1" dirty="0" smtClean="0">
                <a:solidFill>
                  <a:srgbClr val="800000"/>
                </a:solidFill>
                <a:latin typeface="Cambria"/>
                <a:cs typeface="Cambria"/>
              </a:rPr>
              <a:t>1. Jesus</a:t>
            </a:r>
            <a:r>
              <a:rPr lang="en-US" sz="3400" b="1" dirty="0">
                <a:solidFill>
                  <a:srgbClr val="800000"/>
                </a:solidFill>
                <a:latin typeface="Cambria"/>
                <a:cs typeface="Cambria"/>
              </a:rPr>
              <a:t>- A life lived in secured love</a:t>
            </a:r>
          </a:p>
          <a:p>
            <a:pPr marL="0" indent="0">
              <a:spcBef>
                <a:spcPts val="0"/>
              </a:spcBef>
              <a:buNone/>
            </a:pPr>
            <a:r>
              <a:rPr lang="en-US" altLang="zh-CN" sz="3400" b="1" dirty="0" smtClean="0">
                <a:solidFill>
                  <a:srgbClr val="800000"/>
                </a:solidFill>
                <a:latin typeface="Cambria"/>
                <a:cs typeface="Cambria"/>
              </a:rPr>
              <a:t>	</a:t>
            </a:r>
            <a:r>
              <a:rPr lang="zh-CN" altLang="en-US" sz="3400" b="1" dirty="0">
                <a:solidFill>
                  <a:srgbClr val="800000"/>
                </a:solidFill>
                <a:latin typeface="华文楷体"/>
                <a:ea typeface="华文楷体"/>
                <a:cs typeface="华文楷体"/>
              </a:rPr>
              <a:t>耶稣</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在安全的爱中的生命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Romans 8:35-37</a:t>
            </a:r>
          </a:p>
          <a:p>
            <a:pPr marL="0" indent="0">
              <a:spcBef>
                <a:spcPts val="0"/>
              </a:spcBef>
              <a:buNone/>
            </a:pPr>
            <a:r>
              <a:rPr lang="en-US" sz="3400" dirty="0" smtClean="0">
                <a:latin typeface="Cambria"/>
                <a:cs typeface="Cambria"/>
              </a:rPr>
              <a:t>Who </a:t>
            </a:r>
            <a:r>
              <a:rPr lang="en-US" sz="3400" dirty="0">
                <a:latin typeface="Cambria"/>
                <a:cs typeface="Cambria"/>
              </a:rPr>
              <a:t>shall separate us from the love of Christ? Shall tribulation, or distress, or persecution, or famine, or nakedness, or danger, or sword? </a:t>
            </a:r>
            <a:r>
              <a:rPr lang="is-IS" sz="3400" dirty="0" smtClean="0">
                <a:latin typeface="Cambria"/>
                <a:cs typeface="Cambria"/>
              </a:rPr>
              <a:t>… </a:t>
            </a:r>
            <a:r>
              <a:rPr lang="en-US" sz="3400" dirty="0" smtClean="0">
                <a:latin typeface="Cambria"/>
                <a:cs typeface="Cambria"/>
              </a:rPr>
              <a:t>No</a:t>
            </a:r>
            <a:r>
              <a:rPr lang="en-US" sz="3400" dirty="0">
                <a:latin typeface="Cambria"/>
                <a:cs typeface="Cambria"/>
              </a:rPr>
              <a:t>, in all these things we are more than conquerors through him who loved us. </a:t>
            </a:r>
            <a:r>
              <a:rPr lang="en-US" sz="3400" dirty="0" smtClean="0">
                <a:latin typeface="Cambria"/>
                <a:cs typeface="Cambria"/>
              </a:rPr>
              <a:t>For </a:t>
            </a:r>
            <a:r>
              <a:rPr lang="en-US" sz="3400" dirty="0">
                <a:latin typeface="Cambria"/>
                <a:cs typeface="Cambria"/>
              </a:rPr>
              <a:t>I am sure that neither death nor life, nor angels nor rulers, nor things present nor things to come, nor powers, </a:t>
            </a:r>
            <a:r>
              <a:rPr lang="en-US" sz="3400" dirty="0" smtClean="0">
                <a:latin typeface="Cambria"/>
                <a:cs typeface="Cambria"/>
              </a:rPr>
              <a:t>nor </a:t>
            </a:r>
            <a:r>
              <a:rPr lang="en-US" sz="3400" dirty="0">
                <a:latin typeface="Cambria"/>
                <a:cs typeface="Cambria"/>
              </a:rPr>
              <a:t>height nor depth, </a:t>
            </a:r>
            <a:r>
              <a:rPr lang="en-US" sz="3400" dirty="0" smtClean="0">
                <a:latin typeface="Cambria"/>
                <a:cs typeface="Cambria"/>
              </a:rPr>
              <a:t>nor</a:t>
            </a:r>
            <a:endParaRPr lang="en-US" sz="3400" b="1" dirty="0">
              <a:latin typeface="Cambria"/>
              <a:ea typeface="华文楷体"/>
              <a:cs typeface="Cambria"/>
            </a:endParaRPr>
          </a:p>
        </p:txBody>
      </p:sp>
    </p:spTree>
    <p:extLst>
      <p:ext uri="{BB962C8B-B14F-4D97-AF65-F5344CB8AC3E}">
        <p14:creationId xmlns:p14="http://schemas.microsoft.com/office/powerpoint/2010/main" val="388166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sz="3400" b="1" dirty="0" smtClean="0">
                <a:solidFill>
                  <a:srgbClr val="800000"/>
                </a:solidFill>
                <a:latin typeface="Cambria"/>
                <a:cs typeface="Cambria"/>
              </a:rPr>
              <a:t>1. Jesus</a:t>
            </a:r>
            <a:r>
              <a:rPr lang="en-US" sz="3400" b="1" dirty="0">
                <a:solidFill>
                  <a:srgbClr val="800000"/>
                </a:solidFill>
                <a:latin typeface="Cambria"/>
                <a:cs typeface="Cambria"/>
              </a:rPr>
              <a:t>- A life lived in secured love</a:t>
            </a:r>
          </a:p>
          <a:p>
            <a:pPr marL="0" indent="0">
              <a:spcBef>
                <a:spcPts val="0"/>
              </a:spcBef>
              <a:buNone/>
            </a:pPr>
            <a:r>
              <a:rPr lang="en-US" altLang="zh-CN" sz="3400" b="1" dirty="0" smtClean="0">
                <a:solidFill>
                  <a:srgbClr val="800000"/>
                </a:solidFill>
                <a:latin typeface="Cambria"/>
                <a:cs typeface="Cambria"/>
              </a:rPr>
              <a:t>	</a:t>
            </a:r>
            <a:r>
              <a:rPr lang="zh-CN" altLang="en-US" sz="3400" b="1" dirty="0">
                <a:solidFill>
                  <a:srgbClr val="800000"/>
                </a:solidFill>
                <a:latin typeface="华文楷体"/>
                <a:ea typeface="华文楷体"/>
                <a:cs typeface="华文楷体"/>
              </a:rPr>
              <a:t>耶稣</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在安全的爱中的生命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Romans 8:35-37</a:t>
            </a:r>
          </a:p>
          <a:p>
            <a:pPr marL="0" indent="0">
              <a:spcBef>
                <a:spcPts val="0"/>
              </a:spcBef>
              <a:buNone/>
            </a:pPr>
            <a:r>
              <a:rPr lang="en-US" sz="3400" dirty="0" smtClean="0">
                <a:latin typeface="Cambria"/>
                <a:cs typeface="Cambria"/>
              </a:rPr>
              <a:t>anything </a:t>
            </a:r>
            <a:r>
              <a:rPr lang="en-US" sz="3400" dirty="0">
                <a:latin typeface="Cambria"/>
                <a:cs typeface="Cambria"/>
              </a:rPr>
              <a:t>else in all creation, will be able to separate us from the love of God in Christ Jesus our Lord.</a:t>
            </a:r>
            <a:endParaRPr lang="en-US" sz="3400" b="1" dirty="0">
              <a:latin typeface="Cambria"/>
              <a:ea typeface="华文楷体"/>
              <a:cs typeface="Cambria"/>
            </a:endParaRPr>
          </a:p>
        </p:txBody>
      </p:sp>
    </p:spTree>
    <p:extLst>
      <p:ext uri="{BB962C8B-B14F-4D97-AF65-F5344CB8AC3E}">
        <p14:creationId xmlns:p14="http://schemas.microsoft.com/office/powerpoint/2010/main" val="72976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altLang="zh-CN" sz="3400" b="1" dirty="0">
                <a:solidFill>
                  <a:srgbClr val="800000"/>
                </a:solidFill>
                <a:latin typeface="Cambria"/>
                <a:cs typeface="Cambria"/>
              </a:rPr>
              <a:t>2. </a:t>
            </a:r>
            <a:r>
              <a:rPr lang="en-US" sz="3400" b="1" dirty="0">
                <a:solidFill>
                  <a:srgbClr val="800000"/>
                </a:solidFill>
                <a:latin typeface="Cambria"/>
                <a:cs typeface="Cambria"/>
              </a:rPr>
              <a:t>Judas- A life bound by deceptive sin</a:t>
            </a:r>
          </a:p>
          <a:p>
            <a:pPr marL="0" indent="0">
              <a:spcBef>
                <a:spcPts val="0"/>
              </a:spcBef>
              <a:buNone/>
            </a:pP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犹大</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在罪恶与谎言中的生命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13:2</a:t>
            </a:r>
          </a:p>
          <a:p>
            <a:pPr marL="0" indent="0">
              <a:spcBef>
                <a:spcPts val="0"/>
              </a:spcBef>
              <a:buNone/>
            </a:pPr>
            <a:r>
              <a:rPr lang="en-US" sz="3400" dirty="0">
                <a:latin typeface="Cambria"/>
                <a:cs typeface="Cambria"/>
              </a:rPr>
              <a:t>During supper, when the devil had already put it into the heart of Judas Iscariot, Simon's son, to betray </a:t>
            </a:r>
            <a:r>
              <a:rPr lang="en-US" sz="3400" dirty="0" smtClean="0">
                <a:latin typeface="Cambria"/>
                <a:cs typeface="Cambria"/>
              </a:rPr>
              <a:t>him.</a:t>
            </a:r>
          </a:p>
          <a:p>
            <a:pPr marL="0" indent="0">
              <a:spcBef>
                <a:spcPts val="0"/>
              </a:spcBef>
              <a:buNone/>
            </a:pPr>
            <a:endParaRPr lang="en-US" sz="3400" b="1" dirty="0">
              <a:latin typeface="Cambria"/>
              <a:ea typeface="华文楷体"/>
              <a:cs typeface="Cambria"/>
            </a:endParaRPr>
          </a:p>
          <a:p>
            <a:pPr marL="0" indent="0">
              <a:spcBef>
                <a:spcPts val="0"/>
              </a:spcBef>
              <a:buNone/>
            </a:pPr>
            <a:r>
              <a:rPr lang="zh-TW" altLang="en-US" sz="3400" b="1" dirty="0">
                <a:latin typeface="华文楷体"/>
                <a:ea typeface="华文楷体"/>
                <a:cs typeface="华文楷体"/>
              </a:rPr>
              <a:t>约翰福音</a:t>
            </a:r>
            <a:r>
              <a:rPr lang="en-US" altLang="zh-TW" sz="3400" b="1" dirty="0">
                <a:latin typeface="华文楷体"/>
                <a:ea typeface="华文楷体"/>
                <a:cs typeface="华文楷体"/>
              </a:rPr>
              <a:t> 13</a:t>
            </a:r>
            <a:r>
              <a:rPr lang="en-US" altLang="zh-TW" sz="3400" b="1" dirty="0" smtClean="0">
                <a:latin typeface="华文楷体"/>
                <a:ea typeface="华文楷体"/>
                <a:cs typeface="华文楷体"/>
              </a:rPr>
              <a:t>:2</a:t>
            </a:r>
          </a:p>
          <a:p>
            <a:pPr marL="0" indent="0">
              <a:spcBef>
                <a:spcPts val="0"/>
              </a:spcBef>
              <a:buNone/>
            </a:pPr>
            <a:r>
              <a:rPr lang="zh-TW" altLang="en-US" sz="3400" b="1" dirty="0" smtClean="0">
                <a:latin typeface="华文楷体"/>
                <a:ea typeface="华文楷体"/>
                <a:cs typeface="华文楷体"/>
              </a:rPr>
              <a:t>吃晚饭</a:t>
            </a:r>
            <a:r>
              <a:rPr lang="zh-TW" altLang="en-US" sz="3400" b="1" dirty="0">
                <a:latin typeface="华文楷体"/>
                <a:ea typeface="华文楷体"/>
                <a:cs typeface="华文楷体"/>
              </a:rPr>
              <a:t>的时候</a:t>
            </a:r>
            <a:r>
              <a:rPr lang="en-US" altLang="zh-TW" sz="3400" b="1" dirty="0">
                <a:latin typeface="华文楷体"/>
                <a:ea typeface="华文楷体"/>
                <a:cs typeface="华文楷体"/>
              </a:rPr>
              <a:t>- </a:t>
            </a:r>
            <a:r>
              <a:rPr lang="zh-TW" altLang="en-US" sz="3400" b="1" dirty="0">
                <a:latin typeface="华文楷体"/>
                <a:ea typeface="华文楷体"/>
                <a:cs typeface="华文楷体"/>
              </a:rPr>
              <a:t>魔鬼已将卖耶稣的意思放在西门的儿子加略人犹</a:t>
            </a:r>
            <a:r>
              <a:rPr lang="zh-TW" altLang="en-US" sz="3400" b="1" dirty="0" smtClean="0">
                <a:latin typeface="华文楷体"/>
                <a:ea typeface="华文楷体"/>
                <a:cs typeface="华文楷体"/>
              </a:rPr>
              <a:t>大心里</a:t>
            </a:r>
            <a:r>
              <a:rPr lang="en-US" altLang="zh-TW" sz="3400" b="1" dirty="0" smtClean="0">
                <a:latin typeface="华文楷体"/>
                <a:ea typeface="华文楷体"/>
                <a:cs typeface="华文楷体"/>
              </a:rPr>
              <a:t>.</a:t>
            </a:r>
            <a:endParaRPr lang="en-US" sz="3400" b="1" dirty="0">
              <a:latin typeface="Cambria"/>
              <a:ea typeface="华文楷体"/>
              <a:cs typeface="Cambria"/>
            </a:endParaRPr>
          </a:p>
        </p:txBody>
      </p:sp>
    </p:spTree>
    <p:extLst>
      <p:ext uri="{BB962C8B-B14F-4D97-AF65-F5344CB8AC3E}">
        <p14:creationId xmlns:p14="http://schemas.microsoft.com/office/powerpoint/2010/main" val="363706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altLang="zh-CN" sz="3400" b="1" dirty="0" smtClean="0">
                <a:solidFill>
                  <a:srgbClr val="800000"/>
                </a:solidFill>
                <a:latin typeface="Cambria"/>
                <a:cs typeface="Cambria"/>
              </a:rPr>
              <a:t>3</a:t>
            </a:r>
            <a:r>
              <a:rPr lang="en-US" altLang="zh-CN" sz="3400" b="1" dirty="0">
                <a:solidFill>
                  <a:srgbClr val="800000"/>
                </a:solidFill>
                <a:latin typeface="Cambria"/>
                <a:cs typeface="Cambria"/>
              </a:rPr>
              <a:t>. </a:t>
            </a:r>
            <a:r>
              <a:rPr lang="en-US" sz="3400" b="1" dirty="0">
                <a:solidFill>
                  <a:srgbClr val="800000"/>
                </a:solidFill>
                <a:latin typeface="Cambria"/>
                <a:cs typeface="Cambria"/>
              </a:rPr>
              <a:t>Peter- A life lived in authentic growth</a:t>
            </a:r>
          </a:p>
          <a:p>
            <a:pPr marL="0" indent="0">
              <a:spcBef>
                <a:spcPts val="0"/>
              </a:spcBef>
              <a:buNone/>
            </a:pP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彼得</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真实成长的生命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13:6-11</a:t>
            </a:r>
          </a:p>
          <a:p>
            <a:pPr marL="0" indent="0">
              <a:spcBef>
                <a:spcPts val="0"/>
              </a:spcBef>
              <a:buNone/>
            </a:pPr>
            <a:r>
              <a:rPr lang="en-US" sz="3400" dirty="0" smtClean="0">
                <a:latin typeface="Cambria"/>
                <a:cs typeface="Cambria"/>
              </a:rPr>
              <a:t>He </a:t>
            </a:r>
            <a:r>
              <a:rPr lang="en-US" sz="3400" dirty="0">
                <a:latin typeface="Cambria"/>
                <a:cs typeface="Cambria"/>
              </a:rPr>
              <a:t>came to Simon Peter, who said to him, “Lord, do you wash my feet?” </a:t>
            </a:r>
            <a:r>
              <a:rPr lang="en-US" sz="3400" dirty="0" smtClean="0">
                <a:latin typeface="Cambria"/>
                <a:cs typeface="Cambria"/>
              </a:rPr>
              <a:t>Jesus </a:t>
            </a:r>
            <a:r>
              <a:rPr lang="en-US" sz="3400" dirty="0">
                <a:latin typeface="Cambria"/>
                <a:cs typeface="Cambria"/>
              </a:rPr>
              <a:t>answered him, “What I am doing you do not understand now, but afterward you will understand.” </a:t>
            </a:r>
            <a:r>
              <a:rPr lang="en-US" sz="3400" dirty="0" smtClean="0">
                <a:latin typeface="Cambria"/>
                <a:cs typeface="Cambria"/>
              </a:rPr>
              <a:t>Peter </a:t>
            </a:r>
            <a:r>
              <a:rPr lang="en-US" sz="3400" dirty="0">
                <a:latin typeface="Cambria"/>
                <a:cs typeface="Cambria"/>
              </a:rPr>
              <a:t>said to him, “You shall never wash my feet.” Jesus answered him, “If I do not wash you, you have no share with me.” </a:t>
            </a:r>
            <a:r>
              <a:rPr lang="en-US" sz="3400" dirty="0" smtClean="0">
                <a:latin typeface="Cambria"/>
                <a:cs typeface="Cambria"/>
              </a:rPr>
              <a:t>Simon </a:t>
            </a:r>
            <a:r>
              <a:rPr lang="en-US" sz="3400" dirty="0">
                <a:latin typeface="Cambria"/>
                <a:cs typeface="Cambria"/>
              </a:rPr>
              <a:t>Peter said to him, “Lord, not my feet only but also my </a:t>
            </a:r>
            <a:r>
              <a:rPr lang="en-US" sz="3400" dirty="0" smtClean="0">
                <a:latin typeface="Cambria"/>
                <a:cs typeface="Cambria"/>
              </a:rPr>
              <a:t>hands</a:t>
            </a:r>
          </a:p>
          <a:p>
            <a:pPr marL="0" indent="0">
              <a:spcBef>
                <a:spcPts val="0"/>
              </a:spcBef>
              <a:buNone/>
            </a:pPr>
            <a:endParaRPr lang="en-US" sz="3400" dirty="0">
              <a:latin typeface="Cambria"/>
              <a:cs typeface="Cambria"/>
            </a:endParaRPr>
          </a:p>
          <a:p>
            <a:pPr marL="0" indent="0">
              <a:spcBef>
                <a:spcPts val="0"/>
              </a:spcBef>
              <a:buNone/>
            </a:pPr>
            <a:r>
              <a:rPr lang="en-US" sz="3400" dirty="0" smtClean="0">
                <a:latin typeface="Cambria"/>
                <a:cs typeface="Cambria"/>
              </a:rPr>
              <a:t>and </a:t>
            </a:r>
            <a:r>
              <a:rPr lang="en-US" sz="3400" dirty="0">
                <a:latin typeface="Cambria"/>
                <a:cs typeface="Cambria"/>
              </a:rPr>
              <a:t>my head!” </a:t>
            </a:r>
            <a:r>
              <a:rPr lang="en-US" sz="3400" dirty="0" smtClean="0">
                <a:latin typeface="Cambria"/>
                <a:cs typeface="Cambria"/>
              </a:rPr>
              <a:t>Jesus </a:t>
            </a:r>
            <a:r>
              <a:rPr lang="en-US" sz="3400" dirty="0">
                <a:latin typeface="Cambria"/>
                <a:cs typeface="Cambria"/>
              </a:rPr>
              <a:t>said to him, “The one who has bathed does not need to wash, except for his feet,[a] but is completely clean. And you[b] are clean, but not every one of you.” </a:t>
            </a:r>
            <a:r>
              <a:rPr lang="en-US" sz="3400" b="1" dirty="0">
                <a:latin typeface="Cambria"/>
                <a:cs typeface="Cambria"/>
              </a:rPr>
              <a:t>11 </a:t>
            </a:r>
            <a:r>
              <a:rPr lang="en-US" sz="3400" dirty="0">
                <a:latin typeface="Cambria"/>
                <a:cs typeface="Cambria"/>
              </a:rPr>
              <a:t>For he knew who was to betray him; that was why he said, “Not all of you are clean.”</a:t>
            </a:r>
            <a:endParaRPr lang="en-US" sz="3400" b="1" dirty="0" smtClean="0">
              <a:latin typeface="Cambria"/>
              <a:cs typeface="Cambria"/>
            </a:endParaRPr>
          </a:p>
        </p:txBody>
      </p:sp>
    </p:spTree>
    <p:extLst>
      <p:ext uri="{BB962C8B-B14F-4D97-AF65-F5344CB8AC3E}">
        <p14:creationId xmlns:p14="http://schemas.microsoft.com/office/powerpoint/2010/main" val="164665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altLang="zh-CN" sz="3400" b="1" dirty="0" smtClean="0">
                <a:solidFill>
                  <a:srgbClr val="800000"/>
                </a:solidFill>
                <a:latin typeface="Cambria"/>
                <a:cs typeface="Cambria"/>
              </a:rPr>
              <a:t>3</a:t>
            </a:r>
            <a:r>
              <a:rPr lang="en-US" altLang="zh-CN" sz="3400" b="1" dirty="0">
                <a:solidFill>
                  <a:srgbClr val="800000"/>
                </a:solidFill>
                <a:latin typeface="Cambria"/>
                <a:cs typeface="Cambria"/>
              </a:rPr>
              <a:t>. </a:t>
            </a:r>
            <a:r>
              <a:rPr lang="en-US" sz="3400" b="1" dirty="0">
                <a:solidFill>
                  <a:srgbClr val="800000"/>
                </a:solidFill>
                <a:latin typeface="Cambria"/>
                <a:cs typeface="Cambria"/>
              </a:rPr>
              <a:t>Peter- A life lived in authentic growth</a:t>
            </a:r>
          </a:p>
          <a:p>
            <a:pPr marL="0" indent="0">
              <a:spcBef>
                <a:spcPts val="0"/>
              </a:spcBef>
              <a:buNone/>
            </a:pP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彼得</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真实成长的生命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13:6-11</a:t>
            </a:r>
          </a:p>
          <a:p>
            <a:pPr marL="0" indent="0">
              <a:spcBef>
                <a:spcPts val="0"/>
              </a:spcBef>
              <a:buNone/>
            </a:pPr>
            <a:r>
              <a:rPr lang="en-US" sz="3400" dirty="0" smtClean="0">
                <a:latin typeface="Cambria"/>
                <a:cs typeface="Cambria"/>
              </a:rPr>
              <a:t>and </a:t>
            </a:r>
            <a:r>
              <a:rPr lang="en-US" sz="3400" dirty="0">
                <a:latin typeface="Cambria"/>
                <a:cs typeface="Cambria"/>
              </a:rPr>
              <a:t>my head!” </a:t>
            </a:r>
            <a:r>
              <a:rPr lang="en-US" sz="3400" dirty="0" smtClean="0">
                <a:latin typeface="Cambria"/>
                <a:cs typeface="Cambria"/>
              </a:rPr>
              <a:t>Jesus </a:t>
            </a:r>
            <a:r>
              <a:rPr lang="en-US" sz="3400" dirty="0">
                <a:latin typeface="Cambria"/>
                <a:cs typeface="Cambria"/>
              </a:rPr>
              <a:t>said to him, “The one who has bathed does not need to wash, except for his feet</a:t>
            </a:r>
            <a:r>
              <a:rPr lang="en-US" sz="3400" dirty="0" smtClean="0">
                <a:latin typeface="Cambria"/>
                <a:cs typeface="Cambria"/>
              </a:rPr>
              <a:t>,</a:t>
            </a:r>
            <a:r>
              <a:rPr lang="en-US" sz="3400" dirty="0">
                <a:latin typeface="Cambria"/>
                <a:cs typeface="Cambria"/>
              </a:rPr>
              <a:t> </a:t>
            </a:r>
            <a:r>
              <a:rPr lang="en-US" sz="3400" dirty="0" smtClean="0">
                <a:latin typeface="Cambria"/>
                <a:cs typeface="Cambria"/>
              </a:rPr>
              <a:t>but </a:t>
            </a:r>
            <a:r>
              <a:rPr lang="en-US" sz="3400" dirty="0">
                <a:latin typeface="Cambria"/>
                <a:cs typeface="Cambria"/>
              </a:rPr>
              <a:t>is completely clean. And </a:t>
            </a:r>
            <a:r>
              <a:rPr lang="en-US" sz="3400" dirty="0" smtClean="0">
                <a:latin typeface="Cambria"/>
                <a:cs typeface="Cambria"/>
              </a:rPr>
              <a:t>you </a:t>
            </a:r>
            <a:r>
              <a:rPr lang="en-US" sz="3400" dirty="0">
                <a:latin typeface="Cambria"/>
                <a:cs typeface="Cambria"/>
              </a:rPr>
              <a:t>are clean, but not every one of you.” </a:t>
            </a:r>
            <a:r>
              <a:rPr lang="en-US" sz="3400" dirty="0" smtClean="0">
                <a:latin typeface="Cambria"/>
                <a:cs typeface="Cambria"/>
              </a:rPr>
              <a:t>For </a:t>
            </a:r>
            <a:r>
              <a:rPr lang="en-US" sz="3400" dirty="0">
                <a:latin typeface="Cambria"/>
                <a:cs typeface="Cambria"/>
              </a:rPr>
              <a:t>he knew who was to betray him; that was why he said, “Not all of you are clean.”</a:t>
            </a:r>
            <a:endParaRPr lang="en-US" sz="3400" b="1" dirty="0" smtClean="0">
              <a:latin typeface="Cambria"/>
              <a:cs typeface="Cambria"/>
            </a:endParaRPr>
          </a:p>
        </p:txBody>
      </p:sp>
    </p:spTree>
    <p:extLst>
      <p:ext uri="{BB962C8B-B14F-4D97-AF65-F5344CB8AC3E}">
        <p14:creationId xmlns:p14="http://schemas.microsoft.com/office/powerpoint/2010/main" val="3641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altLang="zh-CN" sz="3400" b="1" dirty="0" smtClean="0">
                <a:solidFill>
                  <a:srgbClr val="800000"/>
                </a:solidFill>
                <a:latin typeface="Cambria"/>
                <a:cs typeface="Cambria"/>
              </a:rPr>
              <a:t>3</a:t>
            </a:r>
            <a:r>
              <a:rPr lang="en-US" altLang="zh-CN" sz="3400" b="1" dirty="0">
                <a:solidFill>
                  <a:srgbClr val="800000"/>
                </a:solidFill>
                <a:latin typeface="Cambria"/>
                <a:cs typeface="Cambria"/>
              </a:rPr>
              <a:t>. </a:t>
            </a:r>
            <a:r>
              <a:rPr lang="en-US" sz="3400" b="1" dirty="0">
                <a:solidFill>
                  <a:srgbClr val="800000"/>
                </a:solidFill>
                <a:latin typeface="Cambria"/>
                <a:cs typeface="Cambria"/>
              </a:rPr>
              <a:t>Peter- A life lived in authentic growth</a:t>
            </a:r>
          </a:p>
          <a:p>
            <a:pPr marL="0" indent="0">
              <a:spcBef>
                <a:spcPts val="0"/>
              </a:spcBef>
              <a:buNone/>
            </a:pP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彼得</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真实成长的生命</a:t>
            </a:r>
            <a:endParaRPr lang="en-US" sz="3400" b="1" dirty="0">
              <a:solidFill>
                <a:srgbClr val="800000"/>
              </a:solidFill>
              <a:latin typeface="华文楷体"/>
              <a:ea typeface="华文楷体"/>
              <a:cs typeface="华文楷体"/>
            </a:endParaRPr>
          </a:p>
          <a:p>
            <a:pPr marL="0" indent="0">
              <a:spcBef>
                <a:spcPts val="0"/>
              </a:spcBef>
              <a:buNone/>
            </a:pPr>
            <a:r>
              <a:rPr lang="zh-TW" altLang="en-US" sz="3400" b="1" dirty="0">
                <a:latin typeface="华文楷体"/>
                <a:ea typeface="华文楷体"/>
                <a:cs typeface="华文楷体"/>
              </a:rPr>
              <a:t>约翰</a:t>
            </a:r>
            <a:r>
              <a:rPr lang="zh-TW" altLang="en-US" sz="3400" b="1" dirty="0" smtClean="0">
                <a:latin typeface="华文楷体"/>
                <a:ea typeface="华文楷体"/>
                <a:cs typeface="华文楷体"/>
              </a:rPr>
              <a:t>福音</a:t>
            </a:r>
            <a:r>
              <a:rPr lang="en-US" altLang="zh-TW" sz="3400" b="1" dirty="0" smtClean="0">
                <a:latin typeface="华文楷体"/>
                <a:ea typeface="华文楷体"/>
                <a:cs typeface="华文楷体"/>
              </a:rPr>
              <a:t> 13:6-11</a:t>
            </a:r>
          </a:p>
          <a:p>
            <a:pPr marL="0" indent="0">
              <a:spcBef>
                <a:spcPts val="0"/>
              </a:spcBef>
              <a:buNone/>
            </a:pPr>
            <a:r>
              <a:rPr lang="is-IS" altLang="zh-TW" sz="3400" b="1" dirty="0" smtClean="0">
                <a:latin typeface="华文楷体"/>
                <a:ea typeface="华文楷体"/>
                <a:cs typeface="华文楷体"/>
              </a:rPr>
              <a:t>… </a:t>
            </a:r>
            <a:r>
              <a:rPr lang="zh-TW" altLang="en-US" sz="3400" b="1" dirty="0" smtClean="0">
                <a:latin typeface="华文楷体"/>
                <a:ea typeface="华文楷体"/>
                <a:cs typeface="华文楷体"/>
              </a:rPr>
              <a:t>彼得对他说</a:t>
            </a:r>
            <a:r>
              <a:rPr lang="en-US" altLang="zh-TW" sz="3400" b="1" dirty="0" smtClean="0">
                <a:latin typeface="华文楷体"/>
                <a:ea typeface="华文楷体"/>
                <a:cs typeface="华文楷体"/>
              </a:rPr>
              <a:t>:“</a:t>
            </a:r>
            <a:r>
              <a:rPr lang="zh-TW" altLang="en-US" sz="3400" b="1" dirty="0" smtClean="0">
                <a:latin typeface="华文楷体"/>
                <a:ea typeface="华文楷体"/>
                <a:cs typeface="华文楷体"/>
              </a:rPr>
              <a:t>主啊</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你洗我的脚吗</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耶稣回答说</a:t>
            </a:r>
            <a:r>
              <a:rPr lang="en-US" altLang="zh-TW" sz="3400" b="1" dirty="0" smtClean="0">
                <a:latin typeface="华文楷体"/>
                <a:ea typeface="华文楷体"/>
                <a:cs typeface="华文楷体"/>
              </a:rPr>
              <a:t>:“</a:t>
            </a:r>
            <a:r>
              <a:rPr lang="zh-TW" altLang="en-US" sz="3400" b="1" dirty="0" smtClean="0">
                <a:latin typeface="华文楷体"/>
                <a:ea typeface="华文楷体"/>
                <a:cs typeface="华文楷体"/>
              </a:rPr>
              <a:t>我所做的</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你如</a:t>
            </a:r>
            <a:r>
              <a:rPr lang="zh-TW" altLang="en-US" sz="3400" b="1" dirty="0">
                <a:latin typeface="华文楷体"/>
                <a:ea typeface="华文楷体"/>
                <a:cs typeface="华文楷体"/>
              </a:rPr>
              <a:t>今</a:t>
            </a:r>
            <a:r>
              <a:rPr lang="zh-TW" altLang="en-US" sz="3400" b="1" dirty="0" smtClean="0">
                <a:latin typeface="华文楷体"/>
                <a:ea typeface="华文楷体"/>
                <a:cs typeface="华文楷体"/>
              </a:rPr>
              <a:t>不知道</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后来必明白</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彼得说</a:t>
            </a:r>
            <a:r>
              <a:rPr lang="en-US" altLang="zh-TW" sz="3400" b="1" dirty="0" smtClean="0">
                <a:latin typeface="华文楷体"/>
                <a:ea typeface="华文楷体"/>
                <a:cs typeface="华文楷体"/>
              </a:rPr>
              <a:t>:“</a:t>
            </a:r>
            <a:r>
              <a:rPr lang="zh-TW" altLang="en-US" sz="3400" b="1" dirty="0" smtClean="0">
                <a:latin typeface="华文楷体"/>
                <a:ea typeface="华文楷体"/>
                <a:cs typeface="华文楷体"/>
              </a:rPr>
              <a:t>你</a:t>
            </a:r>
            <a:r>
              <a:rPr lang="zh-TW" altLang="en-US" sz="3400" b="1" dirty="0">
                <a:latin typeface="华文楷体"/>
                <a:ea typeface="华文楷体"/>
                <a:cs typeface="华文楷体"/>
              </a:rPr>
              <a:t>永不可洗我的</a:t>
            </a:r>
            <a:r>
              <a:rPr lang="zh-TW" altLang="en-US" sz="3400" b="1" dirty="0" smtClean="0">
                <a:latin typeface="华文楷体"/>
                <a:ea typeface="华文楷体"/>
                <a:cs typeface="华文楷体"/>
              </a:rPr>
              <a:t>脚</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耶稣说</a:t>
            </a:r>
            <a:r>
              <a:rPr lang="en-US" altLang="zh-TW" sz="3400" b="1" dirty="0">
                <a:latin typeface="华文楷体"/>
                <a:ea typeface="华文楷体"/>
                <a:cs typeface="华文楷体"/>
              </a:rPr>
              <a:t>:“</a:t>
            </a:r>
            <a:r>
              <a:rPr lang="zh-TW" altLang="en-US" sz="3400" b="1" dirty="0" smtClean="0">
                <a:latin typeface="华文楷体"/>
                <a:ea typeface="华文楷体"/>
                <a:cs typeface="华文楷体"/>
              </a:rPr>
              <a:t>我若不洗你</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你就与我无份了</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西门彼得说</a:t>
            </a:r>
            <a:r>
              <a:rPr lang="en-US" altLang="zh-TW" sz="3400" b="1" dirty="0">
                <a:latin typeface="华文楷体"/>
                <a:ea typeface="华文楷体"/>
                <a:cs typeface="华文楷体"/>
              </a:rPr>
              <a:t>:“</a:t>
            </a:r>
            <a:r>
              <a:rPr lang="zh-TW" altLang="en-US" sz="3400" b="1" dirty="0" smtClean="0">
                <a:latin typeface="华文楷体"/>
                <a:ea typeface="华文楷体"/>
                <a:cs typeface="华文楷体"/>
              </a:rPr>
              <a:t>主啊</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不但</a:t>
            </a:r>
            <a:r>
              <a:rPr lang="zh-TW" altLang="en-US" sz="3400" b="1" dirty="0">
                <a:latin typeface="华文楷体"/>
                <a:ea typeface="华文楷体"/>
                <a:cs typeface="华文楷体"/>
              </a:rPr>
              <a:t>我的</a:t>
            </a:r>
            <a:r>
              <a:rPr lang="zh-TW" altLang="en-US" sz="3400" b="1" dirty="0" smtClean="0">
                <a:latin typeface="华文楷体"/>
                <a:ea typeface="华文楷体"/>
                <a:cs typeface="华文楷体"/>
              </a:rPr>
              <a:t>脚</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连手和头也要洗</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耶稣说</a:t>
            </a:r>
            <a:r>
              <a:rPr lang="en-US" altLang="zh-TW" sz="3400" b="1" dirty="0">
                <a:latin typeface="华文楷体"/>
                <a:ea typeface="华文楷体"/>
                <a:cs typeface="华文楷体"/>
              </a:rPr>
              <a:t>:“</a:t>
            </a:r>
            <a:r>
              <a:rPr lang="zh-TW" altLang="en-US" sz="3400" b="1" dirty="0" smtClean="0">
                <a:latin typeface="华文楷体"/>
                <a:ea typeface="华文楷体"/>
                <a:cs typeface="华文楷体"/>
              </a:rPr>
              <a:t>凡洗过澡的人</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只要把脚一洗</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全身就干净了</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你们是干净的</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然而不都是干净的</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耶稣原知道要卖他的是谁</a:t>
            </a:r>
            <a:r>
              <a:rPr lang="en-US" altLang="zh-TW" sz="3400" b="1" dirty="0" smtClean="0">
                <a:latin typeface="华文楷体"/>
                <a:ea typeface="华文楷体"/>
                <a:cs typeface="华文楷体"/>
              </a:rPr>
              <a:t>,</a:t>
            </a:r>
            <a:r>
              <a:rPr lang="zh-TW" altLang="en-US" sz="3400" b="1" dirty="0" smtClean="0">
                <a:latin typeface="华文楷体"/>
                <a:ea typeface="华文楷体"/>
                <a:cs typeface="华文楷体"/>
              </a:rPr>
              <a:t>所以说“你们不都是干净的</a:t>
            </a:r>
            <a:r>
              <a:rPr lang="en-US" altLang="zh-TW" sz="3400" b="1" dirty="0" smtClean="0">
                <a:latin typeface="华文楷体"/>
                <a:ea typeface="华文楷体"/>
                <a:cs typeface="华文楷体"/>
              </a:rPr>
              <a:t>”.</a:t>
            </a:r>
            <a:endParaRPr lang="en-US" sz="3400" b="1" dirty="0" smtClean="0">
              <a:latin typeface="华文楷体"/>
              <a:ea typeface="华文楷体"/>
              <a:cs typeface="华文楷体"/>
            </a:endParaRPr>
          </a:p>
        </p:txBody>
      </p:sp>
    </p:spTree>
    <p:extLst>
      <p:ext uri="{BB962C8B-B14F-4D97-AF65-F5344CB8AC3E}">
        <p14:creationId xmlns:p14="http://schemas.microsoft.com/office/powerpoint/2010/main" val="1042081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altLang="zh-CN" sz="3400" b="1" dirty="0" smtClean="0">
                <a:solidFill>
                  <a:srgbClr val="800000"/>
                </a:solidFill>
                <a:latin typeface="Cambria"/>
                <a:cs typeface="Cambria"/>
              </a:rPr>
              <a:t>3</a:t>
            </a:r>
            <a:r>
              <a:rPr lang="en-US" altLang="zh-CN" sz="3400" b="1" dirty="0">
                <a:solidFill>
                  <a:srgbClr val="800000"/>
                </a:solidFill>
                <a:latin typeface="Cambria"/>
                <a:cs typeface="Cambria"/>
              </a:rPr>
              <a:t>. </a:t>
            </a:r>
            <a:r>
              <a:rPr lang="en-US" sz="3400" b="1" dirty="0">
                <a:solidFill>
                  <a:srgbClr val="800000"/>
                </a:solidFill>
                <a:latin typeface="Cambria"/>
                <a:cs typeface="Cambria"/>
              </a:rPr>
              <a:t>Peter- A life lived in authentic growth</a:t>
            </a:r>
          </a:p>
          <a:p>
            <a:pPr marL="0" indent="0">
              <a:spcBef>
                <a:spcPts val="0"/>
              </a:spcBef>
              <a:buNone/>
            </a:pP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彼得</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真实成长的生命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13:10</a:t>
            </a:r>
          </a:p>
          <a:p>
            <a:pPr marL="0" indent="0">
              <a:spcBef>
                <a:spcPts val="0"/>
              </a:spcBef>
              <a:buNone/>
            </a:pPr>
            <a:r>
              <a:rPr lang="en-US" sz="3400" dirty="0" smtClean="0">
                <a:latin typeface="Cambria"/>
                <a:cs typeface="Cambria"/>
              </a:rPr>
              <a:t>Jesus </a:t>
            </a:r>
            <a:r>
              <a:rPr lang="en-US" sz="3400" dirty="0">
                <a:latin typeface="Cambria"/>
                <a:cs typeface="Cambria"/>
              </a:rPr>
              <a:t>said to him, “The one who has bathed does not need to wash, except for his feet</a:t>
            </a:r>
            <a:r>
              <a:rPr lang="en-US" sz="3400" dirty="0" smtClean="0">
                <a:latin typeface="Cambria"/>
                <a:cs typeface="Cambria"/>
              </a:rPr>
              <a:t>,</a:t>
            </a:r>
            <a:r>
              <a:rPr lang="en-US" sz="3400" dirty="0">
                <a:latin typeface="Cambria"/>
                <a:cs typeface="Cambria"/>
              </a:rPr>
              <a:t> </a:t>
            </a:r>
            <a:r>
              <a:rPr lang="en-US" sz="3400" dirty="0" smtClean="0">
                <a:latin typeface="Cambria"/>
                <a:cs typeface="Cambria"/>
              </a:rPr>
              <a:t>but </a:t>
            </a:r>
            <a:r>
              <a:rPr lang="en-US" sz="3400" dirty="0">
                <a:latin typeface="Cambria"/>
                <a:cs typeface="Cambria"/>
              </a:rPr>
              <a:t>is completely clean. And </a:t>
            </a:r>
            <a:r>
              <a:rPr lang="en-US" sz="3400" dirty="0" smtClean="0">
                <a:latin typeface="Cambria"/>
                <a:cs typeface="Cambria"/>
              </a:rPr>
              <a:t>you </a:t>
            </a:r>
            <a:r>
              <a:rPr lang="en-US" sz="3400" dirty="0">
                <a:latin typeface="Cambria"/>
                <a:cs typeface="Cambria"/>
              </a:rPr>
              <a:t>are </a:t>
            </a:r>
            <a:r>
              <a:rPr lang="en-US" sz="3400" dirty="0" smtClean="0">
                <a:latin typeface="Cambria"/>
                <a:cs typeface="Cambria"/>
              </a:rPr>
              <a:t>clean, </a:t>
            </a:r>
            <a:r>
              <a:rPr lang="en-US" sz="3400" dirty="0">
                <a:latin typeface="Cambria"/>
                <a:cs typeface="Cambria"/>
              </a:rPr>
              <a:t>but not every one of you.” </a:t>
            </a:r>
            <a:endParaRPr lang="en-US" sz="3400" dirty="0" smtClean="0">
              <a:latin typeface="Cambria"/>
              <a:cs typeface="Cambria"/>
            </a:endParaRPr>
          </a:p>
          <a:p>
            <a:pPr marL="0" indent="0">
              <a:spcBef>
                <a:spcPts val="0"/>
              </a:spcBef>
              <a:buNone/>
            </a:pPr>
            <a:endParaRPr lang="en-US" sz="3400" b="1" dirty="0">
              <a:latin typeface="Cambria"/>
              <a:cs typeface="Cambria"/>
            </a:endParaRPr>
          </a:p>
          <a:p>
            <a:pPr marL="0" indent="0">
              <a:spcBef>
                <a:spcPts val="0"/>
              </a:spcBef>
              <a:buNone/>
            </a:pPr>
            <a:r>
              <a:rPr lang="zh-TW" altLang="en-US" sz="3400" b="1" dirty="0">
                <a:latin typeface="华文楷体"/>
                <a:ea typeface="华文楷体"/>
                <a:cs typeface="华文楷体"/>
              </a:rPr>
              <a:t>约翰</a:t>
            </a:r>
            <a:r>
              <a:rPr lang="zh-TW" altLang="en-US" sz="3400" b="1" dirty="0" smtClean="0">
                <a:latin typeface="华文楷体"/>
                <a:ea typeface="华文楷体"/>
                <a:cs typeface="华文楷体"/>
              </a:rPr>
              <a:t>福音</a:t>
            </a:r>
            <a:r>
              <a:rPr lang="en-US" altLang="zh-TW" sz="3400" b="1" dirty="0" smtClean="0">
                <a:latin typeface="华文楷体"/>
                <a:ea typeface="华文楷体"/>
                <a:cs typeface="华文楷体"/>
              </a:rPr>
              <a:t> 13:10</a:t>
            </a:r>
          </a:p>
          <a:p>
            <a:pPr marL="0" indent="0">
              <a:spcBef>
                <a:spcPts val="0"/>
              </a:spcBef>
              <a:buNone/>
            </a:pPr>
            <a:r>
              <a:rPr lang="zh-TW" altLang="en-US" sz="3400" b="1" dirty="0" smtClean="0">
                <a:latin typeface="华文楷体"/>
                <a:ea typeface="华文楷体"/>
                <a:cs typeface="华文楷体"/>
              </a:rPr>
              <a:t>耶稣说</a:t>
            </a:r>
            <a:r>
              <a:rPr lang="en-US" altLang="zh-TW" sz="3400" b="1" dirty="0">
                <a:latin typeface="华文楷体"/>
                <a:ea typeface="华文楷体"/>
                <a:cs typeface="华文楷体"/>
              </a:rPr>
              <a:t>:“</a:t>
            </a:r>
            <a:r>
              <a:rPr lang="zh-TW" altLang="en-US" sz="3400" b="1" dirty="0">
                <a:latin typeface="华文楷体"/>
                <a:ea typeface="华文楷体"/>
                <a:cs typeface="华文楷体"/>
              </a:rPr>
              <a:t>凡洗过澡的人</a:t>
            </a:r>
            <a:r>
              <a:rPr lang="en-US" altLang="zh-TW" sz="3400" b="1" dirty="0">
                <a:latin typeface="华文楷体"/>
                <a:ea typeface="华文楷体"/>
                <a:cs typeface="华文楷体"/>
              </a:rPr>
              <a:t>, </a:t>
            </a:r>
            <a:r>
              <a:rPr lang="zh-TW" altLang="en-US" sz="3400" b="1" dirty="0">
                <a:latin typeface="华文楷体"/>
                <a:ea typeface="华文楷体"/>
                <a:cs typeface="华文楷体"/>
              </a:rPr>
              <a:t>只要把脚一洗</a:t>
            </a:r>
            <a:r>
              <a:rPr lang="en-US" altLang="zh-TW" sz="3400" b="1" dirty="0">
                <a:latin typeface="华文楷体"/>
                <a:ea typeface="华文楷体"/>
                <a:cs typeface="华文楷体"/>
              </a:rPr>
              <a:t>, </a:t>
            </a:r>
            <a:r>
              <a:rPr lang="zh-TW" altLang="en-US" sz="3400" b="1" dirty="0">
                <a:latin typeface="华文楷体"/>
                <a:ea typeface="华文楷体"/>
                <a:cs typeface="华文楷体"/>
              </a:rPr>
              <a:t>全身就干净了</a:t>
            </a:r>
            <a:r>
              <a:rPr lang="en-US" altLang="zh-TW" sz="3400" b="1" dirty="0">
                <a:latin typeface="华文楷体"/>
                <a:ea typeface="华文楷体"/>
                <a:cs typeface="华文楷体"/>
              </a:rPr>
              <a:t>. </a:t>
            </a:r>
            <a:r>
              <a:rPr lang="zh-TW" altLang="en-US" sz="3400" b="1" dirty="0">
                <a:latin typeface="华文楷体"/>
                <a:ea typeface="华文楷体"/>
                <a:cs typeface="华文楷体"/>
              </a:rPr>
              <a:t>你们是干净</a:t>
            </a:r>
            <a:r>
              <a:rPr lang="zh-TW" altLang="en-US" sz="3400" b="1" dirty="0" smtClean="0">
                <a:latin typeface="华文楷体"/>
                <a:ea typeface="华文楷体"/>
                <a:cs typeface="华文楷体"/>
              </a:rPr>
              <a:t>的</a:t>
            </a:r>
            <a:r>
              <a:rPr lang="is-IS" altLang="zh-TW" sz="3400" b="1" dirty="0" smtClean="0">
                <a:latin typeface="华文楷体"/>
                <a:ea typeface="华文楷体"/>
                <a:cs typeface="华文楷体"/>
              </a:rPr>
              <a:t>, </a:t>
            </a:r>
            <a:r>
              <a:rPr lang="zh-TW" altLang="en-US" sz="3400" b="1" dirty="0" smtClean="0">
                <a:latin typeface="华文楷体"/>
                <a:ea typeface="华文楷体"/>
                <a:cs typeface="华文楷体"/>
              </a:rPr>
              <a:t>然而不都是干净</a:t>
            </a:r>
            <a:r>
              <a:rPr lang="zh-TW" altLang="en-US" sz="3400" b="1" dirty="0">
                <a:latin typeface="华文楷体"/>
                <a:ea typeface="华文楷体"/>
                <a:cs typeface="华文楷体"/>
              </a:rPr>
              <a:t>的</a:t>
            </a:r>
            <a:r>
              <a:rPr lang="en-US" altLang="zh-TW" sz="3400" b="1" dirty="0">
                <a:latin typeface="华文楷体"/>
                <a:ea typeface="华文楷体"/>
                <a:cs typeface="华文楷体"/>
              </a:rPr>
              <a:t>.</a:t>
            </a:r>
            <a:r>
              <a:rPr lang="en-US" altLang="zh-TW" sz="3400" b="1" dirty="0" smtClean="0">
                <a:latin typeface="华文楷体"/>
                <a:ea typeface="华文楷体"/>
                <a:cs typeface="华文楷体"/>
              </a:rPr>
              <a:t>” </a:t>
            </a:r>
            <a:endParaRPr lang="en-US" sz="3400" b="1" dirty="0" smtClean="0">
              <a:latin typeface="Cambria"/>
              <a:cs typeface="Cambria"/>
            </a:endParaRPr>
          </a:p>
        </p:txBody>
      </p:sp>
    </p:spTree>
    <p:extLst>
      <p:ext uri="{BB962C8B-B14F-4D97-AF65-F5344CB8AC3E}">
        <p14:creationId xmlns:p14="http://schemas.microsoft.com/office/powerpoint/2010/main" val="1048851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altLang="zh-CN" sz="3400" b="1" dirty="0" smtClean="0">
                <a:solidFill>
                  <a:srgbClr val="800000"/>
                </a:solidFill>
                <a:latin typeface="Cambria"/>
                <a:cs typeface="Cambria"/>
              </a:rPr>
              <a:t>3</a:t>
            </a:r>
            <a:r>
              <a:rPr lang="en-US" altLang="zh-CN" sz="3400" b="1" dirty="0">
                <a:solidFill>
                  <a:srgbClr val="800000"/>
                </a:solidFill>
                <a:latin typeface="Cambria"/>
                <a:cs typeface="Cambria"/>
              </a:rPr>
              <a:t>. </a:t>
            </a:r>
            <a:r>
              <a:rPr lang="en-US" sz="3400" b="1" dirty="0">
                <a:solidFill>
                  <a:srgbClr val="800000"/>
                </a:solidFill>
                <a:latin typeface="Cambria"/>
                <a:cs typeface="Cambria"/>
              </a:rPr>
              <a:t>Peter- A life lived in authentic growth</a:t>
            </a:r>
          </a:p>
          <a:p>
            <a:pPr marL="0" indent="0">
              <a:spcBef>
                <a:spcPts val="0"/>
              </a:spcBef>
              <a:buNone/>
            </a:pP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彼得</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真实成长的生命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13:12-17</a:t>
            </a:r>
          </a:p>
          <a:p>
            <a:pPr marL="0" indent="0">
              <a:spcBef>
                <a:spcPts val="0"/>
              </a:spcBef>
              <a:buNone/>
            </a:pPr>
            <a:r>
              <a:rPr lang="en-US" sz="3600" dirty="0" smtClean="0">
                <a:latin typeface="Cambria"/>
                <a:cs typeface="Cambria"/>
              </a:rPr>
              <a:t>When </a:t>
            </a:r>
            <a:r>
              <a:rPr lang="en-US" sz="3600" dirty="0">
                <a:latin typeface="Cambria"/>
                <a:cs typeface="Cambria"/>
              </a:rPr>
              <a:t>he had washed their feet and put on his outer garments and resumed his place, he said to them, “Do you understand what I have done to you? </a:t>
            </a:r>
            <a:r>
              <a:rPr lang="en-US" sz="3600" dirty="0" smtClean="0">
                <a:latin typeface="Cambria"/>
                <a:cs typeface="Cambria"/>
              </a:rPr>
              <a:t>You </a:t>
            </a:r>
            <a:r>
              <a:rPr lang="en-US" sz="3600" dirty="0">
                <a:latin typeface="Cambria"/>
                <a:cs typeface="Cambria"/>
              </a:rPr>
              <a:t>call me Teacher and Lord, and you are right, for so I am. </a:t>
            </a:r>
            <a:r>
              <a:rPr lang="en-US" sz="3600" dirty="0" smtClean="0">
                <a:latin typeface="Cambria"/>
                <a:cs typeface="Cambria"/>
              </a:rPr>
              <a:t>If </a:t>
            </a:r>
            <a:r>
              <a:rPr lang="en-US" sz="3600" dirty="0">
                <a:latin typeface="Cambria"/>
                <a:cs typeface="Cambria"/>
              </a:rPr>
              <a:t>I then, your Lord and Teacher, have washed your feet, you also ought to wash one </a:t>
            </a:r>
            <a:r>
              <a:rPr lang="en-US" sz="3600" dirty="0" smtClean="0">
                <a:latin typeface="Cambria"/>
                <a:cs typeface="Cambria"/>
              </a:rPr>
              <a:t>another’s</a:t>
            </a:r>
            <a:endParaRPr lang="en-US" sz="3400" dirty="0" smtClean="0">
              <a:latin typeface="Cambria"/>
              <a:cs typeface="Cambria"/>
            </a:endParaRPr>
          </a:p>
        </p:txBody>
      </p:sp>
    </p:spTree>
    <p:extLst>
      <p:ext uri="{BB962C8B-B14F-4D97-AF65-F5344CB8AC3E}">
        <p14:creationId xmlns:p14="http://schemas.microsoft.com/office/powerpoint/2010/main" val="2238037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altLang="zh-CN" sz="3400" b="1" dirty="0" smtClean="0">
                <a:solidFill>
                  <a:srgbClr val="800000"/>
                </a:solidFill>
                <a:latin typeface="Cambria"/>
                <a:cs typeface="Cambria"/>
              </a:rPr>
              <a:t>3</a:t>
            </a:r>
            <a:r>
              <a:rPr lang="en-US" altLang="zh-CN" sz="3400" b="1" dirty="0">
                <a:solidFill>
                  <a:srgbClr val="800000"/>
                </a:solidFill>
                <a:latin typeface="Cambria"/>
                <a:cs typeface="Cambria"/>
              </a:rPr>
              <a:t>. </a:t>
            </a:r>
            <a:r>
              <a:rPr lang="en-US" sz="3400" b="1" dirty="0">
                <a:solidFill>
                  <a:srgbClr val="800000"/>
                </a:solidFill>
                <a:latin typeface="Cambria"/>
                <a:cs typeface="Cambria"/>
              </a:rPr>
              <a:t>Peter- A life lived in authentic growth</a:t>
            </a:r>
          </a:p>
          <a:p>
            <a:pPr marL="0" indent="0">
              <a:spcBef>
                <a:spcPts val="0"/>
              </a:spcBef>
              <a:buNone/>
            </a:pP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彼得</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真实成长的生命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13:12-17</a:t>
            </a:r>
          </a:p>
          <a:p>
            <a:pPr marL="0" indent="0">
              <a:spcBef>
                <a:spcPts val="0"/>
              </a:spcBef>
              <a:buNone/>
            </a:pPr>
            <a:r>
              <a:rPr lang="en-US" sz="3600" dirty="0" smtClean="0">
                <a:latin typeface="Cambria"/>
                <a:cs typeface="Cambria"/>
              </a:rPr>
              <a:t>feet</a:t>
            </a:r>
            <a:r>
              <a:rPr lang="en-US" sz="3600" dirty="0">
                <a:latin typeface="Cambria"/>
                <a:cs typeface="Cambria"/>
              </a:rPr>
              <a:t>. </a:t>
            </a:r>
            <a:r>
              <a:rPr lang="en-US" sz="3600" dirty="0" smtClean="0">
                <a:latin typeface="Cambria"/>
                <a:cs typeface="Cambria"/>
              </a:rPr>
              <a:t>For </a:t>
            </a:r>
            <a:r>
              <a:rPr lang="en-US" sz="3600" dirty="0">
                <a:latin typeface="Cambria"/>
                <a:cs typeface="Cambria"/>
              </a:rPr>
              <a:t>I have given you an example, that you also should do just as I have done to you. </a:t>
            </a:r>
            <a:r>
              <a:rPr lang="en-US" sz="3600" dirty="0" smtClean="0">
                <a:latin typeface="Cambria"/>
                <a:cs typeface="Cambria"/>
              </a:rPr>
              <a:t>Truly</a:t>
            </a:r>
            <a:r>
              <a:rPr lang="en-US" sz="3600" dirty="0">
                <a:latin typeface="Cambria"/>
                <a:cs typeface="Cambria"/>
              </a:rPr>
              <a:t>, truly, I say to you, a </a:t>
            </a:r>
            <a:r>
              <a:rPr lang="en-US" sz="3600" dirty="0" smtClean="0">
                <a:latin typeface="Cambria"/>
                <a:cs typeface="Cambria"/>
              </a:rPr>
              <a:t>servant </a:t>
            </a:r>
            <a:r>
              <a:rPr lang="en-US" sz="3600" dirty="0">
                <a:latin typeface="Cambria"/>
                <a:cs typeface="Cambria"/>
              </a:rPr>
              <a:t>is not greater than his master, nor is a messenger greater than the one who sent him. </a:t>
            </a:r>
            <a:r>
              <a:rPr lang="en-US" sz="3600" dirty="0" smtClean="0">
                <a:latin typeface="Cambria"/>
                <a:cs typeface="Cambria"/>
              </a:rPr>
              <a:t>If </a:t>
            </a:r>
            <a:r>
              <a:rPr lang="en-US" sz="3600" dirty="0">
                <a:latin typeface="Cambria"/>
                <a:cs typeface="Cambria"/>
              </a:rPr>
              <a:t>you know these things, blessed are you if you do them. </a:t>
            </a:r>
            <a:endParaRPr lang="en-US" sz="3400" dirty="0" smtClean="0">
              <a:latin typeface="Cambria"/>
              <a:cs typeface="Cambria"/>
            </a:endParaRPr>
          </a:p>
        </p:txBody>
      </p:sp>
    </p:spTree>
    <p:extLst>
      <p:ext uri="{BB962C8B-B14F-4D97-AF65-F5344CB8AC3E}">
        <p14:creationId xmlns:p14="http://schemas.microsoft.com/office/powerpoint/2010/main" val="244478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endParaRPr lang="en-US" sz="3400" b="1" dirty="0" smtClean="0">
              <a:solidFill>
                <a:srgbClr val="800000"/>
              </a:solidFill>
              <a:latin typeface="Cambria"/>
              <a:cs typeface="Cambria"/>
            </a:endParaRPr>
          </a:p>
          <a:p>
            <a:pPr marL="0" indent="0">
              <a:spcBef>
                <a:spcPts val="0"/>
              </a:spcBef>
              <a:buNone/>
            </a:pPr>
            <a:r>
              <a:rPr lang="en-US" altLang="zh-CN" sz="3400" b="1" dirty="0" smtClean="0">
                <a:solidFill>
                  <a:srgbClr val="800000"/>
                </a:solidFill>
                <a:latin typeface="Cambria"/>
                <a:cs typeface="Cambria"/>
              </a:rPr>
              <a:t>1. </a:t>
            </a:r>
            <a:r>
              <a:rPr lang="en-US" sz="3400" b="1" dirty="0" smtClean="0">
                <a:solidFill>
                  <a:srgbClr val="800000"/>
                </a:solidFill>
                <a:latin typeface="Cambria"/>
                <a:cs typeface="Cambria"/>
              </a:rPr>
              <a:t>Jesus- A life lived in secured love</a:t>
            </a:r>
          </a:p>
          <a:p>
            <a:pPr marL="0" indent="0">
              <a:spcBef>
                <a:spcPts val="0"/>
              </a:spcBef>
              <a:buNone/>
            </a:pPr>
            <a:r>
              <a:rPr lang="en-US" altLang="zh-CN" sz="3400" b="1" dirty="0" smtClean="0">
                <a:solidFill>
                  <a:srgbClr val="800000"/>
                </a:solidFill>
                <a:latin typeface="Cambria"/>
                <a:cs typeface="Cambria"/>
              </a:rPr>
              <a:t>	</a:t>
            </a:r>
            <a:r>
              <a:rPr lang="zh-CN" altLang="en-US" sz="3400" b="1" dirty="0" smtClean="0">
                <a:solidFill>
                  <a:srgbClr val="800000"/>
                </a:solidFill>
                <a:latin typeface="华文楷体"/>
                <a:ea typeface="华文楷体"/>
                <a:cs typeface="华文楷体"/>
              </a:rPr>
              <a:t>耶稣</a:t>
            </a:r>
            <a:r>
              <a:rPr lang="en-US" altLang="zh-CN" sz="3400" b="1" dirty="0" smtClean="0">
                <a:solidFill>
                  <a:srgbClr val="800000"/>
                </a:solidFill>
                <a:latin typeface="华文楷体"/>
                <a:ea typeface="华文楷体"/>
                <a:cs typeface="华文楷体"/>
              </a:rPr>
              <a:t>: </a:t>
            </a:r>
            <a:r>
              <a:rPr lang="zh-CN" altLang="en-US" sz="3400" b="1" dirty="0" smtClean="0">
                <a:solidFill>
                  <a:srgbClr val="800000"/>
                </a:solidFill>
                <a:latin typeface="华文楷体"/>
                <a:ea typeface="华文楷体"/>
                <a:cs typeface="华文楷体"/>
              </a:rPr>
              <a:t>在安全的爱中</a:t>
            </a:r>
            <a:r>
              <a:rPr lang="zh-CN" altLang="en-US" sz="3400" b="1" dirty="0" smtClean="0">
                <a:solidFill>
                  <a:srgbClr val="800000"/>
                </a:solidFill>
                <a:latin typeface="华文楷体"/>
                <a:ea typeface="华文楷体"/>
                <a:cs typeface="华文楷体"/>
              </a:rPr>
              <a:t>的生命</a:t>
            </a:r>
            <a:endParaRPr lang="en-US" sz="3400" b="1" dirty="0">
              <a:solidFill>
                <a:srgbClr val="800000"/>
              </a:solidFill>
              <a:latin typeface="华文楷体"/>
              <a:ea typeface="华文楷体"/>
              <a:cs typeface="华文楷体"/>
            </a:endParaRPr>
          </a:p>
          <a:p>
            <a:pPr marL="0" indent="0">
              <a:spcBef>
                <a:spcPts val="0"/>
              </a:spcBef>
              <a:buNone/>
            </a:pPr>
            <a:endParaRPr lang="en-US" sz="3400" b="1" dirty="0" smtClean="0">
              <a:solidFill>
                <a:srgbClr val="800000"/>
              </a:solidFill>
              <a:latin typeface="Cambria"/>
              <a:cs typeface="Cambria"/>
            </a:endParaRPr>
          </a:p>
          <a:p>
            <a:pPr marL="0" indent="0">
              <a:spcBef>
                <a:spcPts val="0"/>
              </a:spcBef>
              <a:buNone/>
            </a:pPr>
            <a:r>
              <a:rPr lang="en-US" altLang="zh-CN" sz="3400" b="1" dirty="0" smtClean="0">
                <a:solidFill>
                  <a:srgbClr val="800000"/>
                </a:solidFill>
                <a:latin typeface="Cambria"/>
                <a:cs typeface="Cambria"/>
              </a:rPr>
              <a:t>2. </a:t>
            </a:r>
            <a:r>
              <a:rPr lang="en-US" sz="3400" b="1" dirty="0" smtClean="0">
                <a:solidFill>
                  <a:srgbClr val="800000"/>
                </a:solidFill>
                <a:latin typeface="Cambria"/>
                <a:cs typeface="Cambria"/>
              </a:rPr>
              <a:t>Judas- A life bound by deceptive sin</a:t>
            </a:r>
          </a:p>
          <a:p>
            <a:pPr marL="0" indent="0">
              <a:spcBef>
                <a:spcPts val="0"/>
              </a:spcBef>
              <a:buNone/>
            </a:pPr>
            <a:r>
              <a:rPr lang="en-US" altLang="zh-CN" sz="3400" b="1" dirty="0" smtClean="0">
                <a:solidFill>
                  <a:srgbClr val="800000"/>
                </a:solidFill>
                <a:latin typeface="华文楷体"/>
                <a:ea typeface="华文楷体"/>
                <a:cs typeface="华文楷体"/>
              </a:rPr>
              <a:t>	</a:t>
            </a:r>
            <a:r>
              <a:rPr lang="zh-CN" altLang="en-US" sz="3400" b="1" dirty="0" smtClean="0">
                <a:solidFill>
                  <a:srgbClr val="800000"/>
                </a:solidFill>
                <a:latin typeface="华文楷体"/>
                <a:ea typeface="华文楷体"/>
                <a:cs typeface="华文楷体"/>
              </a:rPr>
              <a:t>犹大</a:t>
            </a:r>
            <a:r>
              <a:rPr lang="en-US" altLang="zh-CN" sz="3400" b="1" dirty="0" smtClean="0">
                <a:solidFill>
                  <a:srgbClr val="800000"/>
                </a:solidFill>
                <a:latin typeface="华文楷体"/>
                <a:ea typeface="华文楷体"/>
                <a:cs typeface="华文楷体"/>
              </a:rPr>
              <a:t>: </a:t>
            </a:r>
            <a:r>
              <a:rPr lang="zh-CN" altLang="en-US" sz="3400" b="1" dirty="0" smtClean="0">
                <a:solidFill>
                  <a:srgbClr val="800000"/>
                </a:solidFill>
                <a:latin typeface="华文楷体"/>
                <a:ea typeface="华文楷体"/>
                <a:cs typeface="华文楷体"/>
              </a:rPr>
              <a:t>在罪恶与谎言中</a:t>
            </a:r>
            <a:r>
              <a:rPr lang="zh-CN" altLang="en-US" sz="3400" b="1" dirty="0" smtClean="0">
                <a:solidFill>
                  <a:srgbClr val="800000"/>
                </a:solidFill>
                <a:latin typeface="华文楷体"/>
                <a:ea typeface="华文楷体"/>
                <a:cs typeface="华文楷体"/>
              </a:rPr>
              <a:t>的</a:t>
            </a:r>
            <a:r>
              <a:rPr lang="zh-CN" altLang="en-US" sz="3400" b="1" dirty="0">
                <a:solidFill>
                  <a:srgbClr val="800000"/>
                </a:solidFill>
                <a:latin typeface="华文楷体"/>
                <a:ea typeface="华文楷体"/>
                <a:cs typeface="华文楷体"/>
              </a:rPr>
              <a:t>生命</a:t>
            </a:r>
            <a:endParaRPr lang="en-US" sz="3400" b="1" dirty="0">
              <a:solidFill>
                <a:srgbClr val="800000"/>
              </a:solidFill>
              <a:latin typeface="华文楷体"/>
              <a:ea typeface="华文楷体"/>
              <a:cs typeface="华文楷体"/>
            </a:endParaRPr>
          </a:p>
          <a:p>
            <a:pPr marL="0" indent="0">
              <a:spcBef>
                <a:spcPts val="0"/>
              </a:spcBef>
              <a:buNone/>
            </a:pPr>
            <a:endParaRPr lang="en-US" sz="3400" b="1" dirty="0" smtClean="0">
              <a:solidFill>
                <a:srgbClr val="800000"/>
              </a:solidFill>
              <a:latin typeface="Cambria"/>
              <a:cs typeface="Cambria"/>
            </a:endParaRPr>
          </a:p>
          <a:p>
            <a:pPr marL="0" indent="0">
              <a:spcBef>
                <a:spcPts val="0"/>
              </a:spcBef>
              <a:buNone/>
            </a:pPr>
            <a:r>
              <a:rPr lang="en-US" altLang="zh-CN" sz="3400" b="1" dirty="0" smtClean="0">
                <a:solidFill>
                  <a:srgbClr val="800000"/>
                </a:solidFill>
                <a:latin typeface="Cambria"/>
                <a:cs typeface="Cambria"/>
              </a:rPr>
              <a:t>3. </a:t>
            </a:r>
            <a:r>
              <a:rPr lang="en-US" sz="3400" b="1" dirty="0" smtClean="0">
                <a:solidFill>
                  <a:srgbClr val="800000"/>
                </a:solidFill>
                <a:latin typeface="Cambria"/>
                <a:cs typeface="Cambria"/>
              </a:rPr>
              <a:t>Peter- A life lived in authentic growth</a:t>
            </a:r>
          </a:p>
          <a:p>
            <a:pPr marL="0" indent="0">
              <a:spcBef>
                <a:spcPts val="0"/>
              </a:spcBef>
              <a:buNone/>
            </a:pPr>
            <a:r>
              <a:rPr lang="en-US" altLang="zh-CN" sz="3400" b="1" dirty="0" smtClean="0">
                <a:solidFill>
                  <a:srgbClr val="800000"/>
                </a:solidFill>
                <a:latin typeface="华文楷体"/>
                <a:ea typeface="华文楷体"/>
                <a:cs typeface="华文楷体"/>
              </a:rPr>
              <a:t>	</a:t>
            </a:r>
            <a:r>
              <a:rPr lang="zh-CN" altLang="en-US" sz="3400" b="1" dirty="0" smtClean="0">
                <a:solidFill>
                  <a:srgbClr val="800000"/>
                </a:solidFill>
                <a:latin typeface="华文楷体"/>
                <a:ea typeface="华文楷体"/>
                <a:cs typeface="华文楷体"/>
              </a:rPr>
              <a:t>彼得</a:t>
            </a:r>
            <a:r>
              <a:rPr lang="en-US" altLang="zh-CN" sz="3400" b="1" dirty="0" smtClean="0">
                <a:solidFill>
                  <a:srgbClr val="800000"/>
                </a:solidFill>
                <a:latin typeface="华文楷体"/>
                <a:ea typeface="华文楷体"/>
                <a:cs typeface="华文楷体"/>
              </a:rPr>
              <a:t>: </a:t>
            </a:r>
            <a:r>
              <a:rPr lang="zh-CN" altLang="en-US" sz="3400" b="1" dirty="0" smtClean="0">
                <a:solidFill>
                  <a:srgbClr val="800000"/>
                </a:solidFill>
                <a:latin typeface="华文楷体"/>
                <a:ea typeface="华文楷体"/>
                <a:cs typeface="华文楷体"/>
              </a:rPr>
              <a:t>真实成长的生命</a:t>
            </a:r>
            <a:endParaRPr lang="en-US" sz="3400" b="1" dirty="0" smtClean="0">
              <a:solidFill>
                <a:srgbClr val="800000"/>
              </a:solidFill>
              <a:latin typeface="华文楷体"/>
              <a:ea typeface="华文楷体"/>
              <a:cs typeface="华文楷体"/>
            </a:endParaRPr>
          </a:p>
          <a:p>
            <a:pPr marL="0" indent="0">
              <a:spcBef>
                <a:spcPts val="0"/>
              </a:spcBef>
              <a:buNone/>
            </a:pPr>
            <a:endParaRPr lang="en-US" sz="3400" dirty="0">
              <a:solidFill>
                <a:srgbClr val="800000"/>
              </a:solidFill>
              <a:latin typeface="Cambria"/>
              <a:cs typeface="Cambria"/>
            </a:endParaRPr>
          </a:p>
        </p:txBody>
      </p:sp>
    </p:spTree>
    <p:extLst>
      <p:ext uri="{BB962C8B-B14F-4D97-AF65-F5344CB8AC3E}">
        <p14:creationId xmlns:p14="http://schemas.microsoft.com/office/powerpoint/2010/main" val="3375166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altLang="zh-CN" sz="3400" b="1" dirty="0" smtClean="0">
                <a:solidFill>
                  <a:srgbClr val="800000"/>
                </a:solidFill>
                <a:latin typeface="Cambria"/>
                <a:cs typeface="Cambria"/>
              </a:rPr>
              <a:t>3</a:t>
            </a:r>
            <a:r>
              <a:rPr lang="en-US" altLang="zh-CN" sz="3400" b="1" dirty="0">
                <a:solidFill>
                  <a:srgbClr val="800000"/>
                </a:solidFill>
                <a:latin typeface="Cambria"/>
                <a:cs typeface="Cambria"/>
              </a:rPr>
              <a:t>. </a:t>
            </a:r>
            <a:r>
              <a:rPr lang="en-US" sz="3400" b="1" dirty="0">
                <a:solidFill>
                  <a:srgbClr val="800000"/>
                </a:solidFill>
                <a:latin typeface="Cambria"/>
                <a:cs typeface="Cambria"/>
              </a:rPr>
              <a:t>Peter- A life lived in authentic growth</a:t>
            </a:r>
          </a:p>
          <a:p>
            <a:pPr marL="0" indent="0">
              <a:spcBef>
                <a:spcPts val="0"/>
              </a:spcBef>
              <a:buNone/>
            </a:pP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彼得</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真实成长的生命</a:t>
            </a:r>
            <a:endParaRPr lang="en-US" sz="3400" b="1" dirty="0">
              <a:solidFill>
                <a:srgbClr val="800000"/>
              </a:solidFill>
              <a:latin typeface="华文楷体"/>
              <a:ea typeface="华文楷体"/>
              <a:cs typeface="华文楷体"/>
            </a:endParaRPr>
          </a:p>
          <a:p>
            <a:pPr marL="0" indent="0">
              <a:spcBef>
                <a:spcPts val="0"/>
              </a:spcBef>
              <a:buNone/>
            </a:pPr>
            <a:r>
              <a:rPr lang="zh-TW" altLang="en-US" sz="3400" b="1" dirty="0">
                <a:latin typeface="华文楷体"/>
                <a:ea typeface="华文楷体"/>
                <a:cs typeface="华文楷体"/>
              </a:rPr>
              <a:t>约翰福音</a:t>
            </a:r>
            <a:r>
              <a:rPr lang="en-US" altLang="zh-TW" sz="3400" b="1" dirty="0">
                <a:latin typeface="华文楷体"/>
                <a:ea typeface="华文楷体"/>
                <a:cs typeface="华文楷体"/>
              </a:rPr>
              <a:t> 13:</a:t>
            </a:r>
            <a:r>
              <a:rPr lang="en-US" altLang="zh-TW" sz="3400" b="1" dirty="0" smtClean="0">
                <a:latin typeface="华文楷体"/>
                <a:ea typeface="华文楷体"/>
                <a:cs typeface="华文楷体"/>
              </a:rPr>
              <a:t>12-17</a:t>
            </a:r>
          </a:p>
          <a:p>
            <a:pPr marL="0" indent="0">
              <a:spcBef>
                <a:spcPts val="0"/>
              </a:spcBef>
              <a:buNone/>
            </a:pPr>
            <a:r>
              <a:rPr lang="zh-TW" altLang="en-US" sz="3600" b="1" dirty="0">
                <a:latin typeface="华文楷体"/>
                <a:ea typeface="华文楷体"/>
                <a:cs typeface="华文楷体"/>
              </a:rPr>
              <a:t>耶稣洗完了他们</a:t>
            </a:r>
            <a:r>
              <a:rPr lang="zh-TW" altLang="en-US" sz="3600" b="1" dirty="0" smtClean="0">
                <a:latin typeface="华文楷体"/>
                <a:ea typeface="华文楷体"/>
                <a:cs typeface="华文楷体"/>
              </a:rPr>
              <a:t>的脚</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就穿上衣服</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又坐下</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对他们说</a:t>
            </a:r>
            <a:r>
              <a:rPr lang="en-US" altLang="zh-TW" sz="3600" b="1" dirty="0" smtClean="0">
                <a:latin typeface="华文楷体"/>
                <a:ea typeface="华文楷体"/>
                <a:cs typeface="华文楷体"/>
              </a:rPr>
              <a:t>:“</a:t>
            </a:r>
            <a:r>
              <a:rPr lang="zh-TW" altLang="en-US" sz="3600" b="1" dirty="0" smtClean="0">
                <a:latin typeface="华文楷体"/>
                <a:ea typeface="华文楷体"/>
                <a:cs typeface="华文楷体"/>
              </a:rPr>
              <a:t>我向你们所做的</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你们明白吗</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你们</a:t>
            </a:r>
            <a:r>
              <a:rPr lang="zh-TW" altLang="en-US" sz="3600" b="1" dirty="0">
                <a:latin typeface="华文楷体"/>
                <a:ea typeface="华文楷体"/>
                <a:cs typeface="华文楷体"/>
              </a:rPr>
              <a:t>称呼我</a:t>
            </a:r>
            <a:r>
              <a:rPr lang="zh-TW" altLang="en-US" sz="3600" b="1" dirty="0" smtClean="0">
                <a:latin typeface="华文楷体"/>
                <a:ea typeface="华文楷体"/>
                <a:cs typeface="华文楷体"/>
              </a:rPr>
              <a:t>夫子</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称呼</a:t>
            </a:r>
            <a:r>
              <a:rPr lang="zh-TW" altLang="en-US" sz="3600" b="1" dirty="0">
                <a:latin typeface="华文楷体"/>
                <a:ea typeface="华文楷体"/>
                <a:cs typeface="华文楷体"/>
              </a:rPr>
              <a:t>我</a:t>
            </a:r>
            <a:r>
              <a:rPr lang="zh-TW" altLang="en-US" sz="3600" b="1" dirty="0" smtClean="0">
                <a:latin typeface="华文楷体"/>
                <a:ea typeface="华文楷体"/>
                <a:cs typeface="华文楷体"/>
              </a:rPr>
              <a:t>主</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你们说的不错</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我本来是</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我是你们</a:t>
            </a:r>
            <a:r>
              <a:rPr lang="zh-TW" altLang="en-US" sz="3600" b="1" dirty="0">
                <a:latin typeface="华文楷体"/>
                <a:ea typeface="华文楷体"/>
                <a:cs typeface="华文楷体"/>
              </a:rPr>
              <a:t>的</a:t>
            </a:r>
            <a:r>
              <a:rPr lang="zh-TW" altLang="en-US" sz="3600" b="1" dirty="0" smtClean="0">
                <a:latin typeface="华文楷体"/>
                <a:ea typeface="华文楷体"/>
                <a:cs typeface="华文楷体"/>
              </a:rPr>
              <a:t>主</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你们</a:t>
            </a:r>
            <a:r>
              <a:rPr lang="zh-TW" altLang="en-US" sz="3600" b="1" dirty="0">
                <a:latin typeface="华文楷体"/>
                <a:ea typeface="华文楷体"/>
                <a:cs typeface="华文楷体"/>
              </a:rPr>
              <a:t>的</a:t>
            </a:r>
            <a:r>
              <a:rPr lang="zh-TW" altLang="en-US" sz="3600" b="1" dirty="0" smtClean="0">
                <a:latin typeface="华文楷体"/>
                <a:ea typeface="华文楷体"/>
                <a:cs typeface="华文楷体"/>
              </a:rPr>
              <a:t>夫子</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尚且洗你们</a:t>
            </a:r>
            <a:r>
              <a:rPr lang="zh-TW" altLang="en-US" sz="3600" b="1" dirty="0">
                <a:latin typeface="华文楷体"/>
                <a:ea typeface="华文楷体"/>
                <a:cs typeface="华文楷体"/>
              </a:rPr>
              <a:t>的</a:t>
            </a:r>
            <a:r>
              <a:rPr lang="zh-TW" altLang="en-US" sz="3600" b="1" dirty="0" smtClean="0">
                <a:latin typeface="华文楷体"/>
                <a:ea typeface="华文楷体"/>
                <a:cs typeface="华文楷体"/>
              </a:rPr>
              <a:t>脚</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你们也当彼此洗脚</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我给你们做了榜样</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叫你们照着我向你们所做的去做</a:t>
            </a:r>
            <a:r>
              <a:rPr lang="en-US" altLang="zh-TW" sz="3600" b="1" dirty="0" smtClean="0">
                <a:latin typeface="华文楷体"/>
                <a:ea typeface="华文楷体"/>
                <a:cs typeface="华文楷体"/>
              </a:rPr>
              <a:t>.</a:t>
            </a:r>
            <a:r>
              <a:rPr lang="zh-TW" altLang="en-US" sz="3600" b="1" dirty="0" smtClean="0">
                <a:latin typeface="华文楷体"/>
                <a:ea typeface="华文楷体"/>
                <a:cs typeface="华文楷体"/>
              </a:rPr>
              <a:t> 我实实在在地告诉你们</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仆人不能大于主人</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差人</a:t>
            </a:r>
            <a:endParaRPr lang="en-US" altLang="zh-TW" sz="3400" b="1" dirty="0">
              <a:latin typeface="华文楷体"/>
              <a:ea typeface="华文楷体"/>
              <a:cs typeface="华文楷体"/>
            </a:endParaRPr>
          </a:p>
        </p:txBody>
      </p:sp>
    </p:spTree>
    <p:extLst>
      <p:ext uri="{BB962C8B-B14F-4D97-AF65-F5344CB8AC3E}">
        <p14:creationId xmlns:p14="http://schemas.microsoft.com/office/powerpoint/2010/main" val="1668767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altLang="zh-CN" sz="3400" b="1" dirty="0" smtClean="0">
                <a:solidFill>
                  <a:srgbClr val="800000"/>
                </a:solidFill>
                <a:latin typeface="Cambria"/>
                <a:cs typeface="Cambria"/>
              </a:rPr>
              <a:t>3</a:t>
            </a:r>
            <a:r>
              <a:rPr lang="en-US" altLang="zh-CN" sz="3400" b="1" dirty="0">
                <a:solidFill>
                  <a:srgbClr val="800000"/>
                </a:solidFill>
                <a:latin typeface="Cambria"/>
                <a:cs typeface="Cambria"/>
              </a:rPr>
              <a:t>. </a:t>
            </a:r>
            <a:r>
              <a:rPr lang="en-US" sz="3400" b="1" dirty="0">
                <a:solidFill>
                  <a:srgbClr val="800000"/>
                </a:solidFill>
                <a:latin typeface="Cambria"/>
                <a:cs typeface="Cambria"/>
              </a:rPr>
              <a:t>Peter- A life lived in authentic growth</a:t>
            </a:r>
          </a:p>
          <a:p>
            <a:pPr marL="0" indent="0">
              <a:spcBef>
                <a:spcPts val="0"/>
              </a:spcBef>
              <a:buNone/>
            </a:pP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彼得</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真实成长的生命</a:t>
            </a:r>
            <a:endParaRPr lang="en-US" sz="3400" b="1" dirty="0">
              <a:solidFill>
                <a:srgbClr val="800000"/>
              </a:solidFill>
              <a:latin typeface="华文楷体"/>
              <a:ea typeface="华文楷体"/>
              <a:cs typeface="华文楷体"/>
            </a:endParaRPr>
          </a:p>
          <a:p>
            <a:pPr marL="0" indent="0">
              <a:spcBef>
                <a:spcPts val="0"/>
              </a:spcBef>
              <a:buNone/>
            </a:pPr>
            <a:r>
              <a:rPr lang="zh-TW" altLang="en-US" sz="3400" b="1" dirty="0">
                <a:latin typeface="华文楷体"/>
                <a:ea typeface="华文楷体"/>
                <a:cs typeface="华文楷体"/>
              </a:rPr>
              <a:t>约翰福音</a:t>
            </a:r>
            <a:r>
              <a:rPr lang="en-US" altLang="zh-TW" sz="3400" b="1" dirty="0">
                <a:latin typeface="华文楷体"/>
                <a:ea typeface="华文楷体"/>
                <a:cs typeface="华文楷体"/>
              </a:rPr>
              <a:t> 13:</a:t>
            </a:r>
            <a:r>
              <a:rPr lang="en-US" altLang="zh-TW" sz="3400" b="1" dirty="0" smtClean="0">
                <a:latin typeface="华文楷体"/>
                <a:ea typeface="华文楷体"/>
                <a:cs typeface="华文楷体"/>
              </a:rPr>
              <a:t>12-17</a:t>
            </a:r>
          </a:p>
          <a:p>
            <a:pPr marL="0" indent="0">
              <a:spcBef>
                <a:spcPts val="0"/>
              </a:spcBef>
              <a:buNone/>
            </a:pPr>
            <a:r>
              <a:rPr lang="zh-TW" altLang="en-US" sz="3600" b="1" dirty="0" smtClean="0">
                <a:latin typeface="华文楷体"/>
                <a:ea typeface="华文楷体"/>
                <a:cs typeface="华文楷体"/>
              </a:rPr>
              <a:t>也</a:t>
            </a:r>
            <a:r>
              <a:rPr lang="zh-TW" altLang="en-US" sz="3600" b="1" dirty="0">
                <a:latin typeface="华文楷体"/>
                <a:ea typeface="华文楷体"/>
                <a:cs typeface="华文楷体"/>
              </a:rPr>
              <a:t>不能大于差</a:t>
            </a:r>
            <a:r>
              <a:rPr lang="zh-TW" altLang="en-US" sz="3600" b="1" dirty="0" smtClean="0">
                <a:latin typeface="华文楷体"/>
                <a:ea typeface="华文楷体"/>
                <a:cs typeface="华文楷体"/>
              </a:rPr>
              <a:t>他的人</a:t>
            </a:r>
            <a:r>
              <a:rPr lang="en-US" altLang="zh-TW" sz="3600" b="1" dirty="0" smtClean="0">
                <a:latin typeface="华文楷体"/>
                <a:ea typeface="华文楷体"/>
                <a:cs typeface="华文楷体"/>
              </a:rPr>
              <a:t>. </a:t>
            </a:r>
            <a:r>
              <a:rPr lang="zh-TW" altLang="en-US" sz="3600" b="1" dirty="0" smtClean="0">
                <a:latin typeface="华文楷体"/>
                <a:ea typeface="华文楷体"/>
                <a:cs typeface="华文楷体"/>
              </a:rPr>
              <a:t>你们既知道这事</a:t>
            </a:r>
            <a:r>
              <a:rPr lang="zh-TW" altLang="en-US" sz="3600" b="1" dirty="0">
                <a:latin typeface="华文楷体"/>
                <a:ea typeface="华文楷体"/>
                <a:cs typeface="华文楷体"/>
              </a:rPr>
              <a:t>，若是去行就有福了</a:t>
            </a:r>
            <a:r>
              <a:rPr lang="zh-TW" altLang="en-US" sz="3600" dirty="0">
                <a:latin typeface="华文楷体"/>
                <a:ea typeface="华文楷体"/>
                <a:cs typeface="华文楷体"/>
              </a:rPr>
              <a:t>。</a:t>
            </a:r>
            <a:endParaRPr lang="en-US" altLang="zh-TW" sz="3400" b="1" dirty="0">
              <a:latin typeface="华文楷体"/>
              <a:ea typeface="华文楷体"/>
              <a:cs typeface="华文楷体"/>
            </a:endParaRPr>
          </a:p>
        </p:txBody>
      </p:sp>
    </p:spTree>
    <p:extLst>
      <p:ext uri="{BB962C8B-B14F-4D97-AF65-F5344CB8AC3E}">
        <p14:creationId xmlns:p14="http://schemas.microsoft.com/office/powerpoint/2010/main" val="264535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altLang="zh-CN" sz="3400" b="1" dirty="0" smtClean="0">
                <a:solidFill>
                  <a:srgbClr val="800000"/>
                </a:solidFill>
                <a:latin typeface="Cambria"/>
                <a:cs typeface="Cambria"/>
              </a:rPr>
              <a:t>3</a:t>
            </a:r>
            <a:r>
              <a:rPr lang="en-US" altLang="zh-CN" sz="3400" b="1" dirty="0">
                <a:solidFill>
                  <a:srgbClr val="800000"/>
                </a:solidFill>
                <a:latin typeface="Cambria"/>
                <a:cs typeface="Cambria"/>
              </a:rPr>
              <a:t>. </a:t>
            </a:r>
            <a:r>
              <a:rPr lang="en-US" sz="3400" b="1" dirty="0">
                <a:solidFill>
                  <a:srgbClr val="800000"/>
                </a:solidFill>
                <a:latin typeface="Cambria"/>
                <a:cs typeface="Cambria"/>
              </a:rPr>
              <a:t>Peter- A life lived in authentic growth</a:t>
            </a:r>
          </a:p>
          <a:p>
            <a:pPr marL="0" indent="0">
              <a:spcBef>
                <a:spcPts val="0"/>
              </a:spcBef>
              <a:buNone/>
            </a:pP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彼得</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真实成长的生命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13:12-17</a:t>
            </a:r>
          </a:p>
          <a:p>
            <a:pPr marL="0" indent="0">
              <a:spcBef>
                <a:spcPts val="0"/>
              </a:spcBef>
              <a:buNone/>
            </a:pPr>
            <a:r>
              <a:rPr lang="en-US" sz="3600" u="sng" dirty="0" smtClean="0">
                <a:solidFill>
                  <a:srgbClr val="FF0000"/>
                </a:solidFill>
                <a:latin typeface="Cambria"/>
                <a:cs typeface="Cambria"/>
              </a:rPr>
              <a:t>For </a:t>
            </a:r>
            <a:r>
              <a:rPr lang="en-US" sz="3600" u="sng" dirty="0">
                <a:solidFill>
                  <a:srgbClr val="FF0000"/>
                </a:solidFill>
                <a:latin typeface="Cambria"/>
                <a:cs typeface="Cambria"/>
              </a:rPr>
              <a:t>I have given you an example, that you also should do just as I have done to you. </a:t>
            </a:r>
            <a:r>
              <a:rPr lang="en-US" sz="3600" dirty="0" smtClean="0">
                <a:latin typeface="Cambria"/>
                <a:cs typeface="Cambria"/>
              </a:rPr>
              <a:t>Truly</a:t>
            </a:r>
            <a:r>
              <a:rPr lang="en-US" sz="3600" dirty="0">
                <a:latin typeface="Cambria"/>
                <a:cs typeface="Cambria"/>
              </a:rPr>
              <a:t>, truly, I say to you, a </a:t>
            </a:r>
            <a:r>
              <a:rPr lang="en-US" sz="3600" dirty="0" smtClean="0">
                <a:latin typeface="Cambria"/>
                <a:cs typeface="Cambria"/>
              </a:rPr>
              <a:t>servant </a:t>
            </a:r>
            <a:r>
              <a:rPr lang="en-US" sz="3600" dirty="0">
                <a:latin typeface="Cambria"/>
                <a:cs typeface="Cambria"/>
              </a:rPr>
              <a:t>is not greater than his master, nor is a messenger greater than the one who sent him. </a:t>
            </a:r>
            <a:r>
              <a:rPr lang="en-US" sz="3600" dirty="0" smtClean="0">
                <a:latin typeface="Cambria"/>
                <a:cs typeface="Cambria"/>
              </a:rPr>
              <a:t>If </a:t>
            </a:r>
            <a:r>
              <a:rPr lang="en-US" sz="3600" dirty="0">
                <a:latin typeface="Cambria"/>
                <a:cs typeface="Cambria"/>
              </a:rPr>
              <a:t>you know these things, blessed are you if you do them. </a:t>
            </a:r>
            <a:endParaRPr lang="en-US" sz="3400" dirty="0" smtClean="0">
              <a:latin typeface="Cambria"/>
              <a:cs typeface="Cambria"/>
            </a:endParaRPr>
          </a:p>
        </p:txBody>
      </p:sp>
    </p:spTree>
    <p:extLst>
      <p:ext uri="{BB962C8B-B14F-4D97-AF65-F5344CB8AC3E}">
        <p14:creationId xmlns:p14="http://schemas.microsoft.com/office/powerpoint/2010/main" val="684669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endParaRPr lang="en-US" sz="3400" b="1" dirty="0" smtClean="0">
              <a:solidFill>
                <a:srgbClr val="800000"/>
              </a:solidFill>
              <a:latin typeface="Cambria"/>
              <a:cs typeface="Cambria"/>
            </a:endParaRPr>
          </a:p>
          <a:p>
            <a:pPr marL="0" indent="0">
              <a:spcBef>
                <a:spcPts val="0"/>
              </a:spcBef>
              <a:buNone/>
            </a:pPr>
            <a:r>
              <a:rPr lang="en-US" altLang="zh-CN" sz="3400" b="1" dirty="0" smtClean="0">
                <a:solidFill>
                  <a:srgbClr val="800000"/>
                </a:solidFill>
                <a:latin typeface="Cambria"/>
                <a:cs typeface="Cambria"/>
              </a:rPr>
              <a:t>1. </a:t>
            </a:r>
            <a:r>
              <a:rPr lang="en-US" sz="3400" b="1" dirty="0" smtClean="0">
                <a:solidFill>
                  <a:srgbClr val="800000"/>
                </a:solidFill>
                <a:latin typeface="Cambria"/>
                <a:cs typeface="Cambria"/>
              </a:rPr>
              <a:t>Jesus- A life lived in secured love</a:t>
            </a:r>
          </a:p>
          <a:p>
            <a:pPr marL="0" indent="0">
              <a:spcBef>
                <a:spcPts val="0"/>
              </a:spcBef>
              <a:buNone/>
            </a:pPr>
            <a:r>
              <a:rPr lang="en-US" altLang="zh-CN" sz="3400" b="1" dirty="0" smtClean="0">
                <a:solidFill>
                  <a:srgbClr val="800000"/>
                </a:solidFill>
                <a:latin typeface="Cambria"/>
                <a:cs typeface="Cambria"/>
              </a:rPr>
              <a:t>	</a:t>
            </a:r>
            <a:r>
              <a:rPr lang="zh-CN" altLang="en-US" sz="3400" b="1" dirty="0" smtClean="0">
                <a:solidFill>
                  <a:srgbClr val="800000"/>
                </a:solidFill>
                <a:latin typeface="华文楷体"/>
                <a:ea typeface="华文楷体"/>
                <a:cs typeface="华文楷体"/>
              </a:rPr>
              <a:t>耶稣</a:t>
            </a:r>
            <a:r>
              <a:rPr lang="en-US" altLang="zh-CN" sz="3400" b="1" dirty="0" smtClean="0">
                <a:solidFill>
                  <a:srgbClr val="800000"/>
                </a:solidFill>
                <a:latin typeface="华文楷体"/>
                <a:ea typeface="华文楷体"/>
                <a:cs typeface="华文楷体"/>
              </a:rPr>
              <a:t>: </a:t>
            </a:r>
            <a:r>
              <a:rPr lang="zh-CN" altLang="en-US" sz="3400" b="1" dirty="0" smtClean="0">
                <a:solidFill>
                  <a:srgbClr val="800000"/>
                </a:solidFill>
                <a:latin typeface="华文楷体"/>
                <a:ea typeface="华文楷体"/>
                <a:cs typeface="华文楷体"/>
              </a:rPr>
              <a:t>在安全的爱中</a:t>
            </a:r>
            <a:r>
              <a:rPr lang="zh-CN" altLang="en-US" sz="3400" b="1" dirty="0" smtClean="0">
                <a:solidFill>
                  <a:srgbClr val="800000"/>
                </a:solidFill>
                <a:latin typeface="华文楷体"/>
                <a:ea typeface="华文楷体"/>
                <a:cs typeface="华文楷体"/>
              </a:rPr>
              <a:t>的生命</a:t>
            </a:r>
            <a:endParaRPr lang="en-US" sz="3400" b="1" dirty="0">
              <a:solidFill>
                <a:srgbClr val="800000"/>
              </a:solidFill>
              <a:latin typeface="华文楷体"/>
              <a:ea typeface="华文楷体"/>
              <a:cs typeface="华文楷体"/>
            </a:endParaRPr>
          </a:p>
          <a:p>
            <a:pPr marL="0" indent="0">
              <a:spcBef>
                <a:spcPts val="0"/>
              </a:spcBef>
              <a:buNone/>
            </a:pPr>
            <a:endParaRPr lang="en-US" sz="3400" b="1" dirty="0" smtClean="0">
              <a:solidFill>
                <a:srgbClr val="800000"/>
              </a:solidFill>
              <a:latin typeface="Cambria"/>
              <a:cs typeface="Cambria"/>
            </a:endParaRPr>
          </a:p>
          <a:p>
            <a:pPr marL="0" indent="0">
              <a:spcBef>
                <a:spcPts val="0"/>
              </a:spcBef>
              <a:buNone/>
            </a:pPr>
            <a:r>
              <a:rPr lang="en-US" altLang="zh-CN" sz="3400" b="1" dirty="0" smtClean="0">
                <a:solidFill>
                  <a:srgbClr val="800000"/>
                </a:solidFill>
                <a:latin typeface="Cambria"/>
                <a:cs typeface="Cambria"/>
              </a:rPr>
              <a:t>2. </a:t>
            </a:r>
            <a:r>
              <a:rPr lang="en-US" sz="3400" b="1" dirty="0" smtClean="0">
                <a:solidFill>
                  <a:srgbClr val="800000"/>
                </a:solidFill>
                <a:latin typeface="Cambria"/>
                <a:cs typeface="Cambria"/>
              </a:rPr>
              <a:t>Judas- A life bound by deceptive sin</a:t>
            </a:r>
          </a:p>
          <a:p>
            <a:pPr marL="0" indent="0">
              <a:spcBef>
                <a:spcPts val="0"/>
              </a:spcBef>
              <a:buNone/>
            </a:pPr>
            <a:r>
              <a:rPr lang="en-US" altLang="zh-CN" sz="3400" b="1" dirty="0" smtClean="0">
                <a:solidFill>
                  <a:srgbClr val="800000"/>
                </a:solidFill>
                <a:latin typeface="华文楷体"/>
                <a:ea typeface="华文楷体"/>
                <a:cs typeface="华文楷体"/>
              </a:rPr>
              <a:t>	</a:t>
            </a:r>
            <a:r>
              <a:rPr lang="zh-CN" altLang="en-US" sz="3400" b="1" dirty="0" smtClean="0">
                <a:solidFill>
                  <a:srgbClr val="800000"/>
                </a:solidFill>
                <a:latin typeface="华文楷体"/>
                <a:ea typeface="华文楷体"/>
                <a:cs typeface="华文楷体"/>
              </a:rPr>
              <a:t>犹大</a:t>
            </a:r>
            <a:r>
              <a:rPr lang="en-US" altLang="zh-CN" sz="3400" b="1" dirty="0" smtClean="0">
                <a:solidFill>
                  <a:srgbClr val="800000"/>
                </a:solidFill>
                <a:latin typeface="华文楷体"/>
                <a:ea typeface="华文楷体"/>
                <a:cs typeface="华文楷体"/>
              </a:rPr>
              <a:t>: </a:t>
            </a:r>
            <a:r>
              <a:rPr lang="zh-CN" altLang="en-US" sz="3400" b="1" dirty="0" smtClean="0">
                <a:solidFill>
                  <a:srgbClr val="800000"/>
                </a:solidFill>
                <a:latin typeface="华文楷体"/>
                <a:ea typeface="华文楷体"/>
                <a:cs typeface="华文楷体"/>
              </a:rPr>
              <a:t>在罪恶与谎言中</a:t>
            </a:r>
            <a:r>
              <a:rPr lang="zh-CN" altLang="en-US" sz="3400" b="1" dirty="0" smtClean="0">
                <a:solidFill>
                  <a:srgbClr val="800000"/>
                </a:solidFill>
                <a:latin typeface="华文楷体"/>
                <a:ea typeface="华文楷体"/>
                <a:cs typeface="华文楷体"/>
              </a:rPr>
              <a:t>的</a:t>
            </a:r>
            <a:r>
              <a:rPr lang="zh-CN" altLang="en-US" sz="3400" b="1" dirty="0">
                <a:solidFill>
                  <a:srgbClr val="800000"/>
                </a:solidFill>
                <a:latin typeface="华文楷体"/>
                <a:ea typeface="华文楷体"/>
                <a:cs typeface="华文楷体"/>
              </a:rPr>
              <a:t>生命</a:t>
            </a:r>
            <a:endParaRPr lang="en-US" sz="3400" b="1" dirty="0">
              <a:solidFill>
                <a:srgbClr val="800000"/>
              </a:solidFill>
              <a:latin typeface="华文楷体"/>
              <a:ea typeface="华文楷体"/>
              <a:cs typeface="华文楷体"/>
            </a:endParaRPr>
          </a:p>
          <a:p>
            <a:pPr marL="0" indent="0">
              <a:spcBef>
                <a:spcPts val="0"/>
              </a:spcBef>
              <a:buNone/>
            </a:pPr>
            <a:endParaRPr lang="en-US" sz="3400" b="1" dirty="0" smtClean="0">
              <a:solidFill>
                <a:srgbClr val="800000"/>
              </a:solidFill>
              <a:latin typeface="Cambria"/>
              <a:cs typeface="Cambria"/>
            </a:endParaRPr>
          </a:p>
          <a:p>
            <a:pPr marL="0" indent="0">
              <a:spcBef>
                <a:spcPts val="0"/>
              </a:spcBef>
              <a:buNone/>
            </a:pPr>
            <a:r>
              <a:rPr lang="en-US" altLang="zh-CN" sz="3400" b="1" dirty="0" smtClean="0">
                <a:solidFill>
                  <a:srgbClr val="800000"/>
                </a:solidFill>
                <a:latin typeface="Cambria"/>
                <a:cs typeface="Cambria"/>
              </a:rPr>
              <a:t>3. </a:t>
            </a:r>
            <a:r>
              <a:rPr lang="en-US" sz="3400" b="1" dirty="0" smtClean="0">
                <a:solidFill>
                  <a:srgbClr val="800000"/>
                </a:solidFill>
                <a:latin typeface="Cambria"/>
                <a:cs typeface="Cambria"/>
              </a:rPr>
              <a:t>Peter- A life lived in authentic growth</a:t>
            </a:r>
          </a:p>
          <a:p>
            <a:pPr marL="0" indent="0">
              <a:spcBef>
                <a:spcPts val="0"/>
              </a:spcBef>
              <a:buNone/>
            </a:pPr>
            <a:r>
              <a:rPr lang="en-US" altLang="zh-CN" sz="3400" b="1" dirty="0" smtClean="0">
                <a:solidFill>
                  <a:srgbClr val="800000"/>
                </a:solidFill>
                <a:latin typeface="华文楷体"/>
                <a:ea typeface="华文楷体"/>
                <a:cs typeface="华文楷体"/>
              </a:rPr>
              <a:t>	</a:t>
            </a:r>
            <a:r>
              <a:rPr lang="zh-CN" altLang="en-US" sz="3400" b="1" dirty="0" smtClean="0">
                <a:solidFill>
                  <a:srgbClr val="800000"/>
                </a:solidFill>
                <a:latin typeface="华文楷体"/>
                <a:ea typeface="华文楷体"/>
                <a:cs typeface="华文楷体"/>
              </a:rPr>
              <a:t>彼得</a:t>
            </a:r>
            <a:r>
              <a:rPr lang="en-US" altLang="zh-CN" sz="3400" b="1" dirty="0" smtClean="0">
                <a:solidFill>
                  <a:srgbClr val="800000"/>
                </a:solidFill>
                <a:latin typeface="华文楷体"/>
                <a:ea typeface="华文楷体"/>
                <a:cs typeface="华文楷体"/>
              </a:rPr>
              <a:t>: </a:t>
            </a:r>
            <a:r>
              <a:rPr lang="zh-CN" altLang="en-US" sz="3400" b="1" dirty="0" smtClean="0">
                <a:solidFill>
                  <a:srgbClr val="800000"/>
                </a:solidFill>
                <a:latin typeface="华文楷体"/>
                <a:ea typeface="华文楷体"/>
                <a:cs typeface="华文楷体"/>
              </a:rPr>
              <a:t>真实成长的生命</a:t>
            </a:r>
            <a:endParaRPr lang="en-US" sz="3400" b="1" dirty="0" smtClean="0">
              <a:solidFill>
                <a:srgbClr val="800000"/>
              </a:solidFill>
              <a:latin typeface="华文楷体"/>
              <a:ea typeface="华文楷体"/>
              <a:cs typeface="华文楷体"/>
            </a:endParaRPr>
          </a:p>
          <a:p>
            <a:pPr marL="0" indent="0">
              <a:spcBef>
                <a:spcPts val="0"/>
              </a:spcBef>
              <a:buNone/>
            </a:pPr>
            <a:endParaRPr lang="en-US" sz="3400" dirty="0">
              <a:solidFill>
                <a:srgbClr val="800000"/>
              </a:solidFill>
              <a:latin typeface="Cambria"/>
              <a:cs typeface="Cambria"/>
            </a:endParaRPr>
          </a:p>
        </p:txBody>
      </p:sp>
    </p:spTree>
    <p:extLst>
      <p:ext uri="{BB962C8B-B14F-4D97-AF65-F5344CB8AC3E}">
        <p14:creationId xmlns:p14="http://schemas.microsoft.com/office/powerpoint/2010/main" val="3289338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altLang="zh-CN" sz="3400" b="1" dirty="0" smtClean="0">
                <a:solidFill>
                  <a:srgbClr val="800000"/>
                </a:solidFill>
                <a:latin typeface="Cambria"/>
                <a:cs typeface="Cambria"/>
              </a:rPr>
              <a:t>3</a:t>
            </a:r>
            <a:r>
              <a:rPr lang="en-US" altLang="zh-CN" sz="3400" b="1" dirty="0">
                <a:solidFill>
                  <a:srgbClr val="800000"/>
                </a:solidFill>
                <a:latin typeface="Cambria"/>
                <a:cs typeface="Cambria"/>
              </a:rPr>
              <a:t>. </a:t>
            </a:r>
            <a:r>
              <a:rPr lang="en-US" sz="3400" b="1" dirty="0">
                <a:solidFill>
                  <a:srgbClr val="800000"/>
                </a:solidFill>
                <a:latin typeface="Cambria"/>
                <a:cs typeface="Cambria"/>
              </a:rPr>
              <a:t>Peter- A life lived in authentic growth</a:t>
            </a:r>
          </a:p>
          <a:p>
            <a:pPr marL="0" indent="0">
              <a:spcBef>
                <a:spcPts val="0"/>
              </a:spcBef>
              <a:buNone/>
            </a:pP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彼得</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真实成长的生命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13:12-17</a:t>
            </a:r>
          </a:p>
          <a:p>
            <a:pPr marL="0" indent="0">
              <a:spcBef>
                <a:spcPts val="0"/>
              </a:spcBef>
              <a:buNone/>
            </a:pPr>
            <a:r>
              <a:rPr lang="en-US" sz="3600" u="sng" dirty="0" smtClean="0">
                <a:solidFill>
                  <a:srgbClr val="FF0000"/>
                </a:solidFill>
                <a:latin typeface="Cambria"/>
                <a:cs typeface="Cambria"/>
              </a:rPr>
              <a:t>For </a:t>
            </a:r>
            <a:r>
              <a:rPr lang="en-US" sz="3600" u="sng" dirty="0">
                <a:solidFill>
                  <a:srgbClr val="FF0000"/>
                </a:solidFill>
                <a:latin typeface="Cambria"/>
                <a:cs typeface="Cambria"/>
              </a:rPr>
              <a:t>I have given you an example, that you also should do just as I have done to you. </a:t>
            </a:r>
            <a:r>
              <a:rPr lang="en-US" sz="3600" dirty="0" smtClean="0">
                <a:latin typeface="Cambria"/>
                <a:cs typeface="Cambria"/>
              </a:rPr>
              <a:t>Truly</a:t>
            </a:r>
            <a:r>
              <a:rPr lang="en-US" sz="3600" dirty="0">
                <a:latin typeface="Cambria"/>
                <a:cs typeface="Cambria"/>
              </a:rPr>
              <a:t>, truly, I say to you, a </a:t>
            </a:r>
            <a:r>
              <a:rPr lang="en-US" sz="3600" dirty="0" smtClean="0">
                <a:latin typeface="Cambria"/>
                <a:cs typeface="Cambria"/>
              </a:rPr>
              <a:t>servant </a:t>
            </a:r>
            <a:r>
              <a:rPr lang="en-US" sz="3600" dirty="0">
                <a:latin typeface="Cambria"/>
                <a:cs typeface="Cambria"/>
              </a:rPr>
              <a:t>is not greater than his master, nor is a messenger greater than the one who sent him. </a:t>
            </a:r>
            <a:r>
              <a:rPr lang="en-US" sz="3600" dirty="0" smtClean="0">
                <a:latin typeface="Cambria"/>
                <a:cs typeface="Cambria"/>
              </a:rPr>
              <a:t>If </a:t>
            </a:r>
            <a:r>
              <a:rPr lang="en-US" sz="3600" dirty="0">
                <a:latin typeface="Cambria"/>
                <a:cs typeface="Cambria"/>
              </a:rPr>
              <a:t>you know these things, blessed are you if you do them. </a:t>
            </a:r>
            <a:endParaRPr lang="en-US" sz="3400" dirty="0" smtClean="0">
              <a:latin typeface="Cambria"/>
              <a:cs typeface="Cambria"/>
            </a:endParaRPr>
          </a:p>
        </p:txBody>
      </p:sp>
      <p:pic>
        <p:nvPicPr>
          <p:cNvPr id="4" name="Picture 3" descr="footwash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75284"/>
          </a:xfrm>
          <a:prstGeom prst="rect">
            <a:avLst/>
          </a:prstGeom>
        </p:spPr>
      </p:pic>
      <p:sp>
        <p:nvSpPr>
          <p:cNvPr id="5" name="TextBox 4"/>
          <p:cNvSpPr txBox="1"/>
          <p:nvPr/>
        </p:nvSpPr>
        <p:spPr>
          <a:xfrm>
            <a:off x="263569" y="4795708"/>
            <a:ext cx="8350302" cy="1754327"/>
          </a:xfrm>
          <a:prstGeom prst="rect">
            <a:avLst/>
          </a:prstGeom>
          <a:noFill/>
        </p:spPr>
        <p:txBody>
          <a:bodyPr wrap="square" rtlCol="0">
            <a:spAutoFit/>
          </a:bodyPr>
          <a:lstStyle/>
          <a:p>
            <a:pPr algn="r"/>
            <a:r>
              <a:rPr lang="en-US" sz="3600" dirty="0" smtClean="0">
                <a:solidFill>
                  <a:schemeClr val="bg1"/>
                </a:solidFill>
                <a:latin typeface="Cambria"/>
                <a:cs typeface="Cambria"/>
              </a:rPr>
              <a:t>We are like the towel that Jesus use</a:t>
            </a:r>
            <a:r>
              <a:rPr lang="zh-CN" altLang="en-US" sz="3600" dirty="0" smtClean="0">
                <a:solidFill>
                  <a:schemeClr val="bg1"/>
                </a:solidFill>
                <a:latin typeface="Cambria"/>
                <a:cs typeface="Cambria"/>
              </a:rPr>
              <a:t>！</a:t>
            </a:r>
            <a:endParaRPr lang="en-US" altLang="zh-CN" sz="3600" dirty="0" smtClean="0">
              <a:solidFill>
                <a:schemeClr val="bg1"/>
              </a:solidFill>
              <a:latin typeface="Cambria"/>
              <a:cs typeface="Cambria"/>
            </a:endParaRPr>
          </a:p>
          <a:p>
            <a:pPr algn="r"/>
            <a:r>
              <a:rPr lang="zh-CN" altLang="en-US" sz="3600" dirty="0" smtClean="0">
                <a:solidFill>
                  <a:schemeClr val="bg1"/>
                </a:solidFill>
                <a:latin typeface="华文楷体"/>
                <a:ea typeface="华文楷体"/>
                <a:cs typeface="华文楷体"/>
              </a:rPr>
              <a:t>我们就如主耶稣所用的洗脚毛巾！</a:t>
            </a:r>
            <a:endParaRPr lang="en-US" altLang="zh-CN" sz="3600" dirty="0" smtClean="0">
              <a:solidFill>
                <a:schemeClr val="bg1"/>
              </a:solidFill>
              <a:latin typeface="华文楷体"/>
              <a:ea typeface="华文楷体"/>
              <a:cs typeface="华文楷体"/>
            </a:endParaRPr>
          </a:p>
          <a:p>
            <a:pPr algn="r"/>
            <a:r>
              <a:rPr lang="en-US" sz="3600" dirty="0" smtClean="0">
                <a:solidFill>
                  <a:schemeClr val="bg1"/>
                </a:solidFill>
                <a:latin typeface="Cambria"/>
                <a:ea typeface="华文楷体"/>
                <a:cs typeface="Cambria"/>
              </a:rPr>
              <a:t>Humble yet significant</a:t>
            </a:r>
            <a:r>
              <a:rPr lang="en-US" sz="3600" dirty="0" smtClean="0">
                <a:solidFill>
                  <a:schemeClr val="bg1"/>
                </a:solidFill>
                <a:latin typeface="华文楷体"/>
                <a:ea typeface="华文楷体"/>
                <a:cs typeface="华文楷体"/>
              </a:rPr>
              <a:t>! </a:t>
            </a:r>
            <a:r>
              <a:rPr lang="ja-JP" altLang="en-US" sz="3600" dirty="0" smtClean="0">
                <a:solidFill>
                  <a:schemeClr val="bg1"/>
                </a:solidFill>
                <a:latin typeface="华文楷体"/>
                <a:ea typeface="华文楷体"/>
                <a:cs typeface="华文楷体"/>
              </a:rPr>
              <a:t>卑微</a:t>
            </a:r>
            <a:r>
              <a:rPr lang="zh-CN" altLang="en-US" sz="3600" dirty="0" smtClean="0">
                <a:solidFill>
                  <a:schemeClr val="bg1"/>
                </a:solidFill>
                <a:latin typeface="华文楷体"/>
                <a:ea typeface="华文楷体"/>
                <a:cs typeface="华文楷体"/>
              </a:rPr>
              <a:t>又重要！</a:t>
            </a:r>
            <a:endParaRPr lang="en-US" sz="3600" dirty="0" smtClean="0">
              <a:solidFill>
                <a:schemeClr val="bg1"/>
              </a:solidFill>
              <a:latin typeface="华文楷体"/>
              <a:ea typeface="华文楷体"/>
              <a:cs typeface="华文楷体"/>
            </a:endParaRPr>
          </a:p>
        </p:txBody>
      </p:sp>
    </p:spTree>
    <p:extLst>
      <p:ext uri="{BB962C8B-B14F-4D97-AF65-F5344CB8AC3E}">
        <p14:creationId xmlns:p14="http://schemas.microsoft.com/office/powerpoint/2010/main" val="417878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sz="3400" b="1" dirty="0" smtClean="0">
                <a:solidFill>
                  <a:srgbClr val="800000"/>
                </a:solidFill>
                <a:latin typeface="Cambria"/>
                <a:cs typeface="Cambria"/>
              </a:rPr>
              <a:t>1. Jesus</a:t>
            </a:r>
            <a:r>
              <a:rPr lang="en-US" sz="3400" b="1" dirty="0">
                <a:solidFill>
                  <a:srgbClr val="800000"/>
                </a:solidFill>
                <a:latin typeface="Cambria"/>
                <a:cs typeface="Cambria"/>
              </a:rPr>
              <a:t>- A life lived in secured </a:t>
            </a:r>
            <a:r>
              <a:rPr lang="en-US" sz="3400" b="1" dirty="0" smtClean="0">
                <a:solidFill>
                  <a:srgbClr val="800000"/>
                </a:solidFill>
                <a:latin typeface="Cambria"/>
                <a:cs typeface="Cambria"/>
              </a:rPr>
              <a:t>love</a:t>
            </a:r>
          </a:p>
          <a:p>
            <a:pPr marL="0" indent="0">
              <a:spcBef>
                <a:spcPts val="0"/>
              </a:spcBef>
              <a:buNone/>
            </a:pPr>
            <a:r>
              <a:rPr lang="en-US" altLang="zh-CN" sz="3400" b="1" dirty="0" smtClean="0">
                <a:solidFill>
                  <a:srgbClr val="800000"/>
                </a:solidFill>
                <a:latin typeface="Cambria"/>
                <a:cs typeface="Cambria"/>
              </a:rPr>
              <a:t>	</a:t>
            </a:r>
            <a:r>
              <a:rPr lang="zh-CN" altLang="en-US" sz="3400" b="1" dirty="0" smtClean="0">
                <a:solidFill>
                  <a:srgbClr val="800000"/>
                </a:solidFill>
                <a:latin typeface="华文楷体"/>
                <a:ea typeface="华文楷体"/>
                <a:cs typeface="华文楷体"/>
              </a:rPr>
              <a:t>耶稣</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在安全的爱中的生命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13:1-7</a:t>
            </a:r>
          </a:p>
          <a:p>
            <a:pPr marL="0" indent="0">
              <a:spcBef>
                <a:spcPts val="0"/>
              </a:spcBef>
              <a:buNone/>
            </a:pPr>
            <a:r>
              <a:rPr lang="en-US" sz="3400" dirty="0" smtClean="0">
                <a:latin typeface="Cambria"/>
                <a:cs typeface="Cambria"/>
              </a:rPr>
              <a:t>Now </a:t>
            </a:r>
            <a:r>
              <a:rPr lang="en-US" sz="3400" dirty="0">
                <a:latin typeface="Cambria"/>
                <a:cs typeface="Cambria"/>
              </a:rPr>
              <a:t>before the Feast of the Passover, when Jesus knew that his hour had come to depart out of this world to the Father, having loved his own who were in the world, he loved them to the end. </a:t>
            </a:r>
            <a:r>
              <a:rPr lang="en-US" sz="3400" dirty="0" smtClean="0">
                <a:latin typeface="Cambria"/>
                <a:cs typeface="Cambria"/>
              </a:rPr>
              <a:t>During </a:t>
            </a:r>
            <a:r>
              <a:rPr lang="en-US" sz="3400" dirty="0">
                <a:latin typeface="Cambria"/>
                <a:cs typeface="Cambria"/>
              </a:rPr>
              <a:t>supper, when the devil had already put it into the heart of Judas Iscariot, Simon's son, to betray him, </a:t>
            </a:r>
            <a:r>
              <a:rPr lang="en-US" sz="3400" dirty="0">
                <a:latin typeface="Cambria"/>
                <a:cs typeface="Cambria"/>
              </a:rPr>
              <a:t>Jesus, knowing that the Father had given all things into his hands, </a:t>
            </a:r>
            <a:endParaRPr lang="en-US" sz="3400" dirty="0" smtClean="0">
              <a:latin typeface="Cambria"/>
              <a:cs typeface="Cambria"/>
            </a:endParaRPr>
          </a:p>
        </p:txBody>
      </p:sp>
    </p:spTree>
    <p:extLst>
      <p:ext uri="{BB962C8B-B14F-4D97-AF65-F5344CB8AC3E}">
        <p14:creationId xmlns:p14="http://schemas.microsoft.com/office/powerpoint/2010/main" val="373387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sz="3400" b="1" dirty="0" smtClean="0">
                <a:solidFill>
                  <a:srgbClr val="800000"/>
                </a:solidFill>
                <a:latin typeface="Cambria"/>
                <a:cs typeface="Cambria"/>
              </a:rPr>
              <a:t>1. Jesus</a:t>
            </a:r>
            <a:r>
              <a:rPr lang="en-US" sz="3400" b="1" dirty="0">
                <a:solidFill>
                  <a:srgbClr val="800000"/>
                </a:solidFill>
                <a:latin typeface="Cambria"/>
                <a:cs typeface="Cambria"/>
              </a:rPr>
              <a:t>- A life lived in secured love</a:t>
            </a:r>
          </a:p>
          <a:p>
            <a:pPr marL="0" indent="0">
              <a:spcBef>
                <a:spcPts val="0"/>
              </a:spcBef>
              <a:buNone/>
            </a:pPr>
            <a:r>
              <a:rPr lang="en-US" altLang="zh-CN" sz="3400" b="1" dirty="0" smtClean="0">
                <a:solidFill>
                  <a:srgbClr val="800000"/>
                </a:solidFill>
                <a:latin typeface="Cambria"/>
                <a:cs typeface="Cambria"/>
              </a:rPr>
              <a:t>	</a:t>
            </a:r>
            <a:r>
              <a:rPr lang="zh-CN" altLang="en-US" sz="3400" b="1" dirty="0">
                <a:solidFill>
                  <a:srgbClr val="800000"/>
                </a:solidFill>
                <a:latin typeface="华文楷体"/>
                <a:ea typeface="华文楷体"/>
                <a:cs typeface="华文楷体"/>
              </a:rPr>
              <a:t>耶稣</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在安全的爱中的生命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13:1-7</a:t>
            </a:r>
          </a:p>
          <a:p>
            <a:pPr marL="0" indent="0">
              <a:spcBef>
                <a:spcPts val="0"/>
              </a:spcBef>
              <a:buNone/>
            </a:pPr>
            <a:r>
              <a:rPr lang="en-US" sz="3400" dirty="0" smtClean="0">
                <a:latin typeface="Cambria"/>
                <a:cs typeface="Cambria"/>
              </a:rPr>
              <a:t>and </a:t>
            </a:r>
            <a:r>
              <a:rPr lang="en-US" sz="3400" dirty="0">
                <a:latin typeface="Cambria"/>
                <a:cs typeface="Cambria"/>
              </a:rPr>
              <a:t>that he had come from God and was </a:t>
            </a:r>
            <a:r>
              <a:rPr lang="en-US" sz="3400" dirty="0" smtClean="0">
                <a:latin typeface="Cambria"/>
                <a:cs typeface="Cambria"/>
              </a:rPr>
              <a:t>going back </a:t>
            </a:r>
            <a:r>
              <a:rPr lang="en-US" sz="3400" dirty="0">
                <a:latin typeface="Cambria"/>
                <a:cs typeface="Cambria"/>
              </a:rPr>
              <a:t>to God, </a:t>
            </a:r>
            <a:r>
              <a:rPr lang="en-US" sz="3400" dirty="0" smtClean="0">
                <a:latin typeface="Cambria"/>
                <a:cs typeface="Cambria"/>
              </a:rPr>
              <a:t>rose </a:t>
            </a:r>
            <a:r>
              <a:rPr lang="en-US" sz="3400" dirty="0">
                <a:latin typeface="Cambria"/>
                <a:cs typeface="Cambria"/>
              </a:rPr>
              <a:t>from supper. He laid aside his </a:t>
            </a:r>
            <a:r>
              <a:rPr lang="en-US" sz="3400" dirty="0" smtClean="0">
                <a:latin typeface="Cambria"/>
                <a:cs typeface="Cambria"/>
              </a:rPr>
              <a:t>outer garments</a:t>
            </a:r>
            <a:r>
              <a:rPr lang="en-US" sz="3400" dirty="0">
                <a:latin typeface="Cambria"/>
                <a:cs typeface="Cambria"/>
              </a:rPr>
              <a:t>, and taking a towel, tied it around his waist. </a:t>
            </a:r>
            <a:r>
              <a:rPr lang="en-US" sz="3400" dirty="0" smtClean="0">
                <a:latin typeface="Cambria"/>
                <a:cs typeface="Cambria"/>
              </a:rPr>
              <a:t>Then </a:t>
            </a:r>
            <a:r>
              <a:rPr lang="en-US" sz="3400" dirty="0">
                <a:latin typeface="Cambria"/>
                <a:cs typeface="Cambria"/>
              </a:rPr>
              <a:t>he poured water into a basin and began to wash the disciples' feet and </a:t>
            </a:r>
            <a:r>
              <a:rPr lang="en-US" sz="3400" dirty="0" smtClean="0">
                <a:latin typeface="Cambria"/>
                <a:cs typeface="Cambria"/>
              </a:rPr>
              <a:t>to </a:t>
            </a:r>
            <a:r>
              <a:rPr lang="en-US" sz="3600" dirty="0">
                <a:latin typeface="Cambria"/>
                <a:cs typeface="Cambria"/>
              </a:rPr>
              <a:t>wipe them with the towel that was wrapped around him. He came to Simon Peter, who said to him, “Lord, do you </a:t>
            </a:r>
            <a:r>
              <a:rPr lang="en-US" sz="3600" dirty="0" smtClean="0">
                <a:latin typeface="Cambria"/>
                <a:cs typeface="Cambria"/>
              </a:rPr>
              <a:t>wash</a:t>
            </a:r>
          </a:p>
        </p:txBody>
      </p:sp>
    </p:spTree>
    <p:extLst>
      <p:ext uri="{BB962C8B-B14F-4D97-AF65-F5344CB8AC3E}">
        <p14:creationId xmlns:p14="http://schemas.microsoft.com/office/powerpoint/2010/main" val="296476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sz="3400" b="1" dirty="0" smtClean="0">
                <a:solidFill>
                  <a:srgbClr val="800000"/>
                </a:solidFill>
                <a:latin typeface="Cambria"/>
                <a:cs typeface="Cambria"/>
              </a:rPr>
              <a:t>1. Jesus</a:t>
            </a:r>
            <a:r>
              <a:rPr lang="en-US" sz="3400" b="1" dirty="0">
                <a:solidFill>
                  <a:srgbClr val="800000"/>
                </a:solidFill>
                <a:latin typeface="Cambria"/>
                <a:cs typeface="Cambria"/>
              </a:rPr>
              <a:t>- A life lived in secured love</a:t>
            </a:r>
          </a:p>
          <a:p>
            <a:pPr marL="0" indent="0">
              <a:spcBef>
                <a:spcPts val="0"/>
              </a:spcBef>
              <a:buNone/>
            </a:pPr>
            <a:r>
              <a:rPr lang="en-US" altLang="zh-CN" sz="3400" b="1" dirty="0" smtClean="0">
                <a:solidFill>
                  <a:srgbClr val="800000"/>
                </a:solidFill>
                <a:latin typeface="Cambria"/>
                <a:cs typeface="Cambria"/>
              </a:rPr>
              <a:t>	</a:t>
            </a:r>
            <a:r>
              <a:rPr lang="zh-CN" altLang="en-US" sz="3400" b="1" dirty="0">
                <a:solidFill>
                  <a:srgbClr val="800000"/>
                </a:solidFill>
                <a:latin typeface="华文楷体"/>
                <a:ea typeface="华文楷体"/>
                <a:cs typeface="华文楷体"/>
              </a:rPr>
              <a:t>耶稣</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在安全的爱中的生命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13:1-7</a:t>
            </a:r>
          </a:p>
          <a:p>
            <a:pPr marL="0" indent="0">
              <a:spcBef>
                <a:spcPts val="0"/>
              </a:spcBef>
              <a:buNone/>
            </a:pPr>
            <a:r>
              <a:rPr lang="en-US" sz="3400" dirty="0">
                <a:latin typeface="Cambria"/>
                <a:cs typeface="Cambria"/>
              </a:rPr>
              <a:t> my feet?</a:t>
            </a:r>
            <a:r>
              <a:rPr lang="en-US" sz="3400" dirty="0" smtClean="0">
                <a:latin typeface="Cambria"/>
                <a:cs typeface="Cambria"/>
              </a:rPr>
              <a:t>” Jesus </a:t>
            </a:r>
            <a:r>
              <a:rPr lang="en-US" sz="3400" dirty="0">
                <a:latin typeface="Cambria"/>
                <a:cs typeface="Cambria"/>
              </a:rPr>
              <a:t>answered him, “What I am doing you do not understand now, but afterward you will understand.” </a:t>
            </a:r>
            <a:endParaRPr lang="en-US" sz="3400" dirty="0">
              <a:latin typeface="Cambria"/>
              <a:cs typeface="Cambria"/>
            </a:endParaRPr>
          </a:p>
        </p:txBody>
      </p:sp>
    </p:spTree>
    <p:extLst>
      <p:ext uri="{BB962C8B-B14F-4D97-AF65-F5344CB8AC3E}">
        <p14:creationId xmlns:p14="http://schemas.microsoft.com/office/powerpoint/2010/main" val="14597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sz="3400" b="1" dirty="0" smtClean="0">
                <a:solidFill>
                  <a:srgbClr val="800000"/>
                </a:solidFill>
                <a:latin typeface="Cambria"/>
                <a:cs typeface="Cambria"/>
              </a:rPr>
              <a:t>1. Jesus</a:t>
            </a:r>
            <a:r>
              <a:rPr lang="en-US" sz="3400" b="1" dirty="0">
                <a:solidFill>
                  <a:srgbClr val="800000"/>
                </a:solidFill>
                <a:latin typeface="Cambria"/>
                <a:cs typeface="Cambria"/>
              </a:rPr>
              <a:t>- A life lived in secured love</a:t>
            </a:r>
          </a:p>
          <a:p>
            <a:pPr marL="0" indent="0">
              <a:spcBef>
                <a:spcPts val="0"/>
              </a:spcBef>
              <a:buNone/>
            </a:pPr>
            <a:r>
              <a:rPr lang="en-US" altLang="zh-CN" sz="3400" b="1" dirty="0" smtClean="0">
                <a:solidFill>
                  <a:srgbClr val="800000"/>
                </a:solidFill>
                <a:latin typeface="Cambria"/>
                <a:cs typeface="Cambria"/>
              </a:rPr>
              <a:t>	</a:t>
            </a:r>
            <a:r>
              <a:rPr lang="zh-CN" altLang="en-US" sz="3400" b="1" dirty="0">
                <a:solidFill>
                  <a:srgbClr val="800000"/>
                </a:solidFill>
                <a:latin typeface="华文楷体"/>
                <a:ea typeface="华文楷体"/>
                <a:cs typeface="华文楷体"/>
              </a:rPr>
              <a:t>耶稣</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在安全的爱中的生命</a:t>
            </a:r>
            <a:endParaRPr lang="en-US" sz="3400" b="1" dirty="0">
              <a:solidFill>
                <a:srgbClr val="800000"/>
              </a:solidFill>
              <a:latin typeface="华文楷体"/>
              <a:ea typeface="华文楷体"/>
              <a:cs typeface="华文楷体"/>
            </a:endParaRPr>
          </a:p>
          <a:p>
            <a:pPr marL="0" indent="0">
              <a:spcBef>
                <a:spcPts val="0"/>
              </a:spcBef>
              <a:buNone/>
            </a:pPr>
            <a:r>
              <a:rPr lang="zh-TW" altLang="en-US" sz="3400" b="1" dirty="0">
                <a:latin typeface="华文楷体"/>
                <a:ea typeface="华文楷体"/>
                <a:cs typeface="华文楷体"/>
              </a:rPr>
              <a:t>约翰</a:t>
            </a:r>
            <a:r>
              <a:rPr lang="zh-TW" altLang="en-US" sz="3400" b="1" dirty="0" smtClean="0">
                <a:latin typeface="华文楷体"/>
                <a:ea typeface="华文楷体"/>
                <a:cs typeface="华文楷体"/>
              </a:rPr>
              <a:t>福音</a:t>
            </a:r>
            <a:r>
              <a:rPr lang="en-US" altLang="zh-TW" sz="3400" b="1" dirty="0" smtClean="0">
                <a:latin typeface="华文楷体"/>
                <a:ea typeface="华文楷体"/>
                <a:cs typeface="华文楷体"/>
              </a:rPr>
              <a:t> 13:1-7</a:t>
            </a:r>
          </a:p>
          <a:p>
            <a:pPr marL="0" indent="0">
              <a:spcBef>
                <a:spcPts val="0"/>
              </a:spcBef>
              <a:buNone/>
            </a:pPr>
            <a:r>
              <a:rPr lang="zh-TW" altLang="en-US" sz="3400" b="1" dirty="0" smtClean="0">
                <a:latin typeface="华文楷体"/>
                <a:ea typeface="华文楷体"/>
                <a:cs typeface="华文楷体"/>
              </a:rPr>
              <a:t>逾越节以前</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耶稣知道自己离世归</a:t>
            </a:r>
            <a:r>
              <a:rPr lang="zh-TW" altLang="en-US" sz="3400" b="1" dirty="0">
                <a:latin typeface="华文楷体"/>
                <a:ea typeface="华文楷体"/>
                <a:cs typeface="华文楷体"/>
              </a:rPr>
              <a:t>父的时候到</a:t>
            </a:r>
            <a:r>
              <a:rPr lang="zh-TW" altLang="en-US" sz="3400" b="1" dirty="0" smtClean="0">
                <a:latin typeface="华文楷体"/>
                <a:ea typeface="华文楷体"/>
                <a:cs typeface="华文楷体"/>
              </a:rPr>
              <a:t>了</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他既然爱世间属自己的人</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就爱他们到底</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吃晚饭的时候</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魔鬼已将卖耶稣</a:t>
            </a:r>
            <a:r>
              <a:rPr lang="zh-TW" altLang="en-US" sz="3400" b="1" dirty="0">
                <a:latin typeface="华文楷体"/>
                <a:ea typeface="华文楷体"/>
                <a:cs typeface="华文楷体"/>
              </a:rPr>
              <a:t>的意思放在西门</a:t>
            </a:r>
            <a:r>
              <a:rPr lang="zh-TW" altLang="en-US" sz="3400" b="1" dirty="0" smtClean="0">
                <a:latin typeface="华文楷体"/>
                <a:ea typeface="华文楷体"/>
                <a:cs typeface="华文楷体"/>
              </a:rPr>
              <a:t>的儿子加略人犹大心里</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耶稣知道父已将</a:t>
            </a:r>
            <a:r>
              <a:rPr lang="zh-TW" altLang="en-US" sz="3400" b="1" dirty="0">
                <a:latin typeface="华文楷体"/>
                <a:ea typeface="华文楷体"/>
                <a:cs typeface="华文楷体"/>
              </a:rPr>
              <a:t>万有交在</a:t>
            </a:r>
            <a:r>
              <a:rPr lang="zh-TW" altLang="en-US" sz="3400" b="1" dirty="0" smtClean="0">
                <a:latin typeface="华文楷体"/>
                <a:ea typeface="华文楷体"/>
                <a:cs typeface="华文楷体"/>
              </a:rPr>
              <a:t>他手里</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且知道自己是从</a:t>
            </a:r>
            <a:r>
              <a:rPr lang="zh-TW" altLang="en-US" sz="3400" b="1" dirty="0">
                <a:latin typeface="华文楷体"/>
                <a:ea typeface="华文楷体"/>
                <a:cs typeface="华文楷体"/>
              </a:rPr>
              <a:t>神</a:t>
            </a:r>
            <a:r>
              <a:rPr lang="zh-TW" altLang="en-US" sz="3400" b="1" dirty="0" smtClean="0">
                <a:latin typeface="华文楷体"/>
                <a:ea typeface="华文楷体"/>
                <a:cs typeface="华文楷体"/>
              </a:rPr>
              <a:t>出来的</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又要归到神那里去</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就离席站起</a:t>
            </a:r>
            <a:r>
              <a:rPr lang="zh-TW" altLang="en-US" sz="3400" b="1" dirty="0">
                <a:latin typeface="华文楷体"/>
                <a:ea typeface="华文楷体"/>
                <a:cs typeface="华文楷体"/>
              </a:rPr>
              <a:t>来，脱了</a:t>
            </a:r>
            <a:r>
              <a:rPr lang="zh-TW" altLang="en-US" sz="3400" b="1" dirty="0" smtClean="0">
                <a:latin typeface="华文楷体"/>
                <a:ea typeface="华文楷体"/>
                <a:cs typeface="华文楷体"/>
              </a:rPr>
              <a:t>衣服</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拿</a:t>
            </a:r>
            <a:r>
              <a:rPr lang="zh-TW" altLang="en-US" sz="3400" b="1" dirty="0">
                <a:latin typeface="华文楷体"/>
                <a:ea typeface="华文楷体"/>
                <a:cs typeface="华文楷体"/>
              </a:rPr>
              <a:t>一条手巾束</a:t>
            </a:r>
            <a:r>
              <a:rPr lang="zh-TW" altLang="en-US" sz="3400" b="1" dirty="0" smtClean="0">
                <a:latin typeface="华文楷体"/>
                <a:ea typeface="华文楷体"/>
                <a:cs typeface="华文楷体"/>
              </a:rPr>
              <a:t>腰</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随后把水倒在盆</a:t>
            </a:r>
            <a:r>
              <a:rPr lang="zh-TW" altLang="en-US" sz="3400" b="1" dirty="0">
                <a:latin typeface="华文楷体"/>
                <a:ea typeface="华文楷体"/>
                <a:cs typeface="华文楷体"/>
              </a:rPr>
              <a:t>里</a:t>
            </a:r>
            <a:r>
              <a:rPr lang="en-US" altLang="zh-TW" sz="3400" b="1" dirty="0">
                <a:latin typeface="华文楷体"/>
                <a:ea typeface="华文楷体"/>
                <a:cs typeface="华文楷体"/>
              </a:rPr>
              <a:t>, </a:t>
            </a:r>
            <a:r>
              <a:rPr lang="zh-TW" altLang="en-US" sz="3400" b="1" dirty="0">
                <a:latin typeface="华文楷体"/>
                <a:ea typeface="华文楷体"/>
                <a:cs typeface="华文楷体"/>
              </a:rPr>
              <a:t>就洗门徒的脚</a:t>
            </a:r>
            <a:r>
              <a:rPr lang="en-US" altLang="zh-TW" sz="3400" b="1" dirty="0">
                <a:latin typeface="华文楷体"/>
                <a:ea typeface="华文楷体"/>
                <a:cs typeface="华文楷体"/>
              </a:rPr>
              <a:t>, </a:t>
            </a:r>
            <a:r>
              <a:rPr lang="zh-TW" altLang="en-US" sz="3400" b="1" dirty="0">
                <a:latin typeface="华文楷体"/>
                <a:ea typeface="华文楷体"/>
                <a:cs typeface="华文楷体"/>
              </a:rPr>
              <a:t>并用自己所束的手巾擦干</a:t>
            </a:r>
            <a:r>
              <a:rPr lang="en-US" altLang="zh-TW" sz="3400" b="1" dirty="0">
                <a:latin typeface="华文楷体"/>
                <a:ea typeface="华文楷体"/>
                <a:cs typeface="华文楷体"/>
              </a:rPr>
              <a:t>.  </a:t>
            </a:r>
            <a:r>
              <a:rPr lang="zh-TW" altLang="en-US" sz="3400" b="1" dirty="0">
                <a:latin typeface="华文楷体"/>
                <a:ea typeface="华文楷体"/>
                <a:cs typeface="华文楷体"/>
              </a:rPr>
              <a:t>挨到西门</a:t>
            </a:r>
            <a:r>
              <a:rPr lang="zh-TW" altLang="en-US" sz="3400" b="1" dirty="0" smtClean="0">
                <a:latin typeface="华文楷体"/>
                <a:ea typeface="华文楷体"/>
                <a:cs typeface="华文楷体"/>
              </a:rPr>
              <a:t>彼</a:t>
            </a:r>
            <a:r>
              <a:rPr lang="zh-TW" altLang="en-US" sz="3400" b="1" dirty="0">
                <a:latin typeface="华文楷体"/>
                <a:ea typeface="华文楷体"/>
                <a:cs typeface="华文楷体"/>
              </a:rPr>
              <a:t>得</a:t>
            </a:r>
            <a:r>
              <a:rPr lang="en-US" altLang="zh-TW" sz="3400" b="1" dirty="0">
                <a:latin typeface="华文楷体"/>
                <a:ea typeface="华文楷体"/>
                <a:cs typeface="华文楷体"/>
              </a:rPr>
              <a:t>, </a:t>
            </a:r>
            <a:endParaRPr lang="en-US" sz="3400" b="1" dirty="0">
              <a:solidFill>
                <a:srgbClr val="800000"/>
              </a:solidFill>
              <a:latin typeface="华文楷体"/>
              <a:ea typeface="华文楷体"/>
              <a:cs typeface="华文楷体"/>
            </a:endParaRPr>
          </a:p>
        </p:txBody>
      </p:sp>
    </p:spTree>
    <p:extLst>
      <p:ext uri="{BB962C8B-B14F-4D97-AF65-F5344CB8AC3E}">
        <p14:creationId xmlns:p14="http://schemas.microsoft.com/office/powerpoint/2010/main" val="426563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sz="3400" b="1" dirty="0" smtClean="0">
                <a:solidFill>
                  <a:srgbClr val="800000"/>
                </a:solidFill>
                <a:latin typeface="Cambria"/>
                <a:cs typeface="Cambria"/>
              </a:rPr>
              <a:t>1. Jesus</a:t>
            </a:r>
            <a:r>
              <a:rPr lang="en-US" sz="3400" b="1" dirty="0">
                <a:solidFill>
                  <a:srgbClr val="800000"/>
                </a:solidFill>
                <a:latin typeface="Cambria"/>
                <a:cs typeface="Cambria"/>
              </a:rPr>
              <a:t>- A life lived in secured love</a:t>
            </a:r>
          </a:p>
          <a:p>
            <a:pPr marL="0" indent="0">
              <a:spcBef>
                <a:spcPts val="0"/>
              </a:spcBef>
              <a:buNone/>
            </a:pPr>
            <a:r>
              <a:rPr lang="en-US" altLang="zh-CN" sz="3400" b="1" dirty="0" smtClean="0">
                <a:solidFill>
                  <a:srgbClr val="800000"/>
                </a:solidFill>
                <a:latin typeface="Cambria"/>
                <a:cs typeface="Cambria"/>
              </a:rPr>
              <a:t>	</a:t>
            </a:r>
            <a:r>
              <a:rPr lang="zh-CN" altLang="en-US" sz="3400" b="1" dirty="0">
                <a:solidFill>
                  <a:srgbClr val="800000"/>
                </a:solidFill>
                <a:latin typeface="华文楷体"/>
                <a:ea typeface="华文楷体"/>
                <a:cs typeface="华文楷体"/>
              </a:rPr>
              <a:t>耶稣</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在安全的爱中的生命</a:t>
            </a:r>
            <a:endParaRPr lang="en-US" sz="3400" b="1" dirty="0">
              <a:solidFill>
                <a:srgbClr val="800000"/>
              </a:solidFill>
              <a:latin typeface="华文楷体"/>
              <a:ea typeface="华文楷体"/>
              <a:cs typeface="华文楷体"/>
            </a:endParaRPr>
          </a:p>
          <a:p>
            <a:pPr marL="0" indent="0">
              <a:spcBef>
                <a:spcPts val="0"/>
              </a:spcBef>
              <a:buNone/>
            </a:pPr>
            <a:r>
              <a:rPr lang="zh-TW" altLang="en-US" sz="3400" b="1" dirty="0" smtClean="0">
                <a:latin typeface="华文楷体"/>
                <a:ea typeface="华文楷体"/>
                <a:cs typeface="华文楷体"/>
              </a:rPr>
              <a:t>约翰福音</a:t>
            </a:r>
            <a:r>
              <a:rPr lang="en-US" altLang="zh-TW" sz="3400" b="1" dirty="0" smtClean="0">
                <a:latin typeface="华文楷体"/>
                <a:ea typeface="华文楷体"/>
                <a:cs typeface="华文楷体"/>
              </a:rPr>
              <a:t> 13:1-7</a:t>
            </a:r>
          </a:p>
          <a:p>
            <a:pPr marL="0" indent="0">
              <a:spcBef>
                <a:spcPts val="0"/>
              </a:spcBef>
              <a:buNone/>
            </a:pPr>
            <a:r>
              <a:rPr lang="zh-TW" altLang="en-US" sz="3400" b="1" dirty="0" smtClean="0">
                <a:latin typeface="华文楷体"/>
                <a:ea typeface="华文楷体"/>
                <a:cs typeface="华文楷体"/>
              </a:rPr>
              <a:t>彼得对他说</a:t>
            </a:r>
            <a:r>
              <a:rPr lang="en-US" altLang="zh-TW" sz="3400" b="1" dirty="0" smtClean="0">
                <a:latin typeface="华文楷体"/>
                <a:ea typeface="华文楷体"/>
                <a:cs typeface="华文楷体"/>
              </a:rPr>
              <a:t>:“</a:t>
            </a:r>
            <a:r>
              <a:rPr lang="zh-TW" altLang="en-US" sz="3400" b="1" dirty="0" smtClean="0">
                <a:latin typeface="华文楷体"/>
                <a:ea typeface="华文楷体"/>
                <a:cs typeface="华文楷体"/>
              </a:rPr>
              <a:t>主啊</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你洗我的脚吗</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耶稣回答说</a:t>
            </a:r>
            <a:r>
              <a:rPr lang="en-US" altLang="zh-TW" sz="3400" b="1" dirty="0" smtClean="0">
                <a:latin typeface="华文楷体"/>
                <a:ea typeface="华文楷体"/>
                <a:cs typeface="华文楷体"/>
              </a:rPr>
              <a:t>:“</a:t>
            </a:r>
            <a:r>
              <a:rPr lang="zh-TW" altLang="en-US" sz="3400" b="1" dirty="0" smtClean="0">
                <a:latin typeface="华文楷体"/>
                <a:ea typeface="华文楷体"/>
                <a:cs typeface="华文楷体"/>
              </a:rPr>
              <a:t>我所做的</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你如</a:t>
            </a:r>
            <a:r>
              <a:rPr lang="zh-TW" altLang="en-US" sz="3400" b="1" dirty="0">
                <a:latin typeface="华文楷体"/>
                <a:ea typeface="华文楷体"/>
                <a:cs typeface="华文楷体"/>
              </a:rPr>
              <a:t>今</a:t>
            </a:r>
            <a:r>
              <a:rPr lang="zh-TW" altLang="en-US" sz="3400" b="1" dirty="0" smtClean="0">
                <a:latin typeface="华文楷体"/>
                <a:ea typeface="华文楷体"/>
                <a:cs typeface="华文楷体"/>
              </a:rPr>
              <a:t>不知道</a:t>
            </a:r>
            <a:r>
              <a:rPr lang="en-US" altLang="zh-TW" sz="3400" b="1" dirty="0" smtClean="0">
                <a:latin typeface="华文楷体"/>
                <a:ea typeface="华文楷体"/>
                <a:cs typeface="华文楷体"/>
              </a:rPr>
              <a:t>, </a:t>
            </a:r>
            <a:r>
              <a:rPr lang="zh-TW" altLang="en-US" sz="3400" b="1" dirty="0" smtClean="0">
                <a:latin typeface="华文楷体"/>
                <a:ea typeface="华文楷体"/>
                <a:cs typeface="华文楷体"/>
              </a:rPr>
              <a:t>后来必明白</a:t>
            </a:r>
            <a:r>
              <a:rPr lang="en-US" altLang="zh-TW" sz="3400" b="1" dirty="0" smtClean="0">
                <a:latin typeface="华文楷体"/>
                <a:ea typeface="华文楷体"/>
                <a:cs typeface="华文楷体"/>
              </a:rPr>
              <a:t>.”</a:t>
            </a:r>
            <a:endParaRPr lang="en-US" sz="3400" b="1" dirty="0">
              <a:solidFill>
                <a:srgbClr val="800000"/>
              </a:solidFill>
              <a:latin typeface="华文楷体"/>
              <a:ea typeface="华文楷体"/>
              <a:cs typeface="华文楷体"/>
            </a:endParaRPr>
          </a:p>
        </p:txBody>
      </p:sp>
    </p:spTree>
    <p:extLst>
      <p:ext uri="{BB962C8B-B14F-4D97-AF65-F5344CB8AC3E}">
        <p14:creationId xmlns:p14="http://schemas.microsoft.com/office/powerpoint/2010/main" val="145725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sz="3400" b="1" dirty="0" smtClean="0">
                <a:solidFill>
                  <a:srgbClr val="800000"/>
                </a:solidFill>
                <a:latin typeface="Cambria"/>
                <a:cs typeface="Cambria"/>
              </a:rPr>
              <a:t>1. Jesus</a:t>
            </a:r>
            <a:r>
              <a:rPr lang="en-US" sz="3400" b="1" dirty="0">
                <a:solidFill>
                  <a:srgbClr val="800000"/>
                </a:solidFill>
                <a:latin typeface="Cambria"/>
                <a:cs typeface="Cambria"/>
              </a:rPr>
              <a:t>- A life lived in secured </a:t>
            </a:r>
            <a:r>
              <a:rPr lang="en-US" sz="3400" b="1" dirty="0" smtClean="0">
                <a:solidFill>
                  <a:srgbClr val="800000"/>
                </a:solidFill>
                <a:latin typeface="Cambria"/>
                <a:cs typeface="Cambria"/>
              </a:rPr>
              <a:t>love</a:t>
            </a:r>
          </a:p>
          <a:p>
            <a:pPr marL="0" indent="0">
              <a:spcBef>
                <a:spcPts val="0"/>
              </a:spcBef>
              <a:buNone/>
            </a:pPr>
            <a:r>
              <a:rPr lang="en-US" altLang="zh-CN" sz="3400" b="1" dirty="0" smtClean="0">
                <a:solidFill>
                  <a:srgbClr val="800000"/>
                </a:solidFill>
                <a:latin typeface="Cambria"/>
                <a:cs typeface="Cambria"/>
              </a:rPr>
              <a:t>	</a:t>
            </a:r>
            <a:r>
              <a:rPr lang="zh-CN" altLang="en-US" sz="3400" b="1" dirty="0" smtClean="0">
                <a:solidFill>
                  <a:srgbClr val="800000"/>
                </a:solidFill>
                <a:latin typeface="华文楷体"/>
                <a:ea typeface="华文楷体"/>
                <a:cs typeface="华文楷体"/>
              </a:rPr>
              <a:t>耶稣</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在安全的爱中的生命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13:1-7</a:t>
            </a:r>
          </a:p>
          <a:p>
            <a:pPr marL="0" indent="0">
              <a:spcBef>
                <a:spcPts val="0"/>
              </a:spcBef>
              <a:buNone/>
            </a:pPr>
            <a:r>
              <a:rPr lang="en-US" sz="3400" dirty="0" smtClean="0">
                <a:latin typeface="Cambria"/>
                <a:cs typeface="Cambria"/>
              </a:rPr>
              <a:t>Now </a:t>
            </a:r>
            <a:r>
              <a:rPr lang="en-US" sz="3400" dirty="0">
                <a:latin typeface="Cambria"/>
                <a:cs typeface="Cambria"/>
              </a:rPr>
              <a:t>before the Feast of the Passover, when </a:t>
            </a:r>
            <a:r>
              <a:rPr lang="en-US" sz="3400" u="sng" dirty="0">
                <a:solidFill>
                  <a:srgbClr val="FF0000"/>
                </a:solidFill>
                <a:latin typeface="Cambria"/>
                <a:cs typeface="Cambria"/>
              </a:rPr>
              <a:t>Jesus knew that his hour had come to depart out of this world to the Father</a:t>
            </a:r>
            <a:r>
              <a:rPr lang="en-US" sz="3400" dirty="0">
                <a:latin typeface="Cambria"/>
                <a:cs typeface="Cambria"/>
              </a:rPr>
              <a:t>, having loved his own who were in the world, he loved them to the </a:t>
            </a:r>
            <a:r>
              <a:rPr lang="en-US" sz="3400" dirty="0" smtClean="0">
                <a:latin typeface="Cambria"/>
                <a:cs typeface="Cambria"/>
              </a:rPr>
              <a:t>end</a:t>
            </a:r>
            <a:r>
              <a:rPr lang="is-IS" sz="3400" dirty="0" smtClean="0">
                <a:latin typeface="Cambria"/>
                <a:cs typeface="Cambria"/>
              </a:rPr>
              <a:t>… </a:t>
            </a:r>
            <a:r>
              <a:rPr lang="en-US" sz="3400" u="sng" dirty="0">
                <a:solidFill>
                  <a:srgbClr val="FF0000"/>
                </a:solidFill>
                <a:latin typeface="Cambria"/>
                <a:cs typeface="Cambria"/>
              </a:rPr>
              <a:t>Jesus, knowing that the Father had given all things into his hands, and that he had come from God and was going back to God</a:t>
            </a:r>
            <a:r>
              <a:rPr lang="en-US" sz="3400" dirty="0">
                <a:latin typeface="Cambria"/>
                <a:cs typeface="Cambria"/>
              </a:rPr>
              <a:t>, rose from supper. He laid aside his </a:t>
            </a:r>
            <a:r>
              <a:rPr lang="en-US" sz="3400" dirty="0" smtClean="0">
                <a:latin typeface="Cambria"/>
                <a:cs typeface="Cambria"/>
              </a:rPr>
              <a:t>outer</a:t>
            </a:r>
          </a:p>
        </p:txBody>
      </p:sp>
    </p:spTree>
    <p:extLst>
      <p:ext uri="{BB962C8B-B14F-4D97-AF65-F5344CB8AC3E}">
        <p14:creationId xmlns:p14="http://schemas.microsoft.com/office/powerpoint/2010/main" val="339484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45" y="994477"/>
            <a:ext cx="8853476" cy="5703267"/>
          </a:xfrm>
        </p:spPr>
        <p:txBody>
          <a:bodyPr>
            <a:noAutofit/>
          </a:bodyPr>
          <a:lstStyle/>
          <a:p>
            <a:pPr marL="0" indent="0">
              <a:spcBef>
                <a:spcPts val="0"/>
              </a:spcBef>
              <a:buNone/>
            </a:pPr>
            <a:r>
              <a:rPr lang="en-US" sz="3400" b="1" dirty="0" smtClean="0">
                <a:solidFill>
                  <a:srgbClr val="800000"/>
                </a:solidFill>
                <a:latin typeface="Cambria"/>
                <a:cs typeface="Cambria"/>
              </a:rPr>
              <a:t>1. Jesus</a:t>
            </a:r>
            <a:r>
              <a:rPr lang="en-US" sz="3400" b="1" dirty="0">
                <a:solidFill>
                  <a:srgbClr val="800000"/>
                </a:solidFill>
                <a:latin typeface="Cambria"/>
                <a:cs typeface="Cambria"/>
              </a:rPr>
              <a:t>- A life lived in secured love</a:t>
            </a:r>
          </a:p>
          <a:p>
            <a:pPr marL="0" indent="0">
              <a:spcBef>
                <a:spcPts val="0"/>
              </a:spcBef>
              <a:buNone/>
            </a:pPr>
            <a:r>
              <a:rPr lang="en-US" altLang="zh-CN" sz="3400" b="1" dirty="0" smtClean="0">
                <a:solidFill>
                  <a:srgbClr val="800000"/>
                </a:solidFill>
                <a:latin typeface="Cambria"/>
                <a:cs typeface="Cambria"/>
              </a:rPr>
              <a:t>	</a:t>
            </a:r>
            <a:r>
              <a:rPr lang="zh-CN" altLang="en-US" sz="3400" b="1" dirty="0">
                <a:solidFill>
                  <a:srgbClr val="800000"/>
                </a:solidFill>
                <a:latin typeface="华文楷体"/>
                <a:ea typeface="华文楷体"/>
                <a:cs typeface="华文楷体"/>
              </a:rPr>
              <a:t>耶稣</a:t>
            </a:r>
            <a:r>
              <a:rPr lang="en-US" altLang="zh-CN" sz="3400" b="1" dirty="0">
                <a:solidFill>
                  <a:srgbClr val="800000"/>
                </a:solidFill>
                <a:latin typeface="华文楷体"/>
                <a:ea typeface="华文楷体"/>
                <a:cs typeface="华文楷体"/>
              </a:rPr>
              <a:t>: </a:t>
            </a:r>
            <a:r>
              <a:rPr lang="zh-CN" altLang="en-US" sz="3400" b="1" dirty="0">
                <a:solidFill>
                  <a:srgbClr val="800000"/>
                </a:solidFill>
                <a:latin typeface="华文楷体"/>
                <a:ea typeface="华文楷体"/>
                <a:cs typeface="华文楷体"/>
              </a:rPr>
              <a:t>在安全的爱中的生命</a:t>
            </a:r>
            <a:endParaRPr lang="en-US" sz="3400" b="1" dirty="0">
              <a:solidFill>
                <a:srgbClr val="800000"/>
              </a:solidFill>
              <a:latin typeface="华文楷体"/>
              <a:ea typeface="华文楷体"/>
              <a:cs typeface="华文楷体"/>
            </a:endParaRPr>
          </a:p>
          <a:p>
            <a:pPr marL="0" indent="0">
              <a:spcBef>
                <a:spcPts val="0"/>
              </a:spcBef>
              <a:buNone/>
            </a:pPr>
            <a:r>
              <a:rPr lang="en-US" sz="3400" b="1" dirty="0" smtClean="0">
                <a:latin typeface="Cambria"/>
                <a:cs typeface="Cambria"/>
              </a:rPr>
              <a:t>John 13:1-7</a:t>
            </a:r>
          </a:p>
          <a:p>
            <a:pPr marL="0" indent="0">
              <a:spcBef>
                <a:spcPts val="0"/>
              </a:spcBef>
              <a:buNone/>
            </a:pPr>
            <a:r>
              <a:rPr lang="en-US" sz="3400" dirty="0">
                <a:latin typeface="Cambria"/>
                <a:cs typeface="Cambria"/>
              </a:rPr>
              <a:t>garments, and taking a towel, tied it around his waist. Then he poured water into a basin and began to wash the disciples' feet</a:t>
            </a:r>
            <a:r>
              <a:rPr lang="is-IS" sz="3400" dirty="0">
                <a:latin typeface="Cambria"/>
                <a:cs typeface="Cambria"/>
              </a:rPr>
              <a:t>…</a:t>
            </a:r>
            <a:endParaRPr lang="en-US" sz="3400" dirty="0">
              <a:latin typeface="Cambria"/>
              <a:cs typeface="Cambria"/>
            </a:endParaRPr>
          </a:p>
        </p:txBody>
      </p:sp>
    </p:spTree>
    <p:extLst>
      <p:ext uri="{BB962C8B-B14F-4D97-AF65-F5344CB8AC3E}">
        <p14:creationId xmlns:p14="http://schemas.microsoft.com/office/powerpoint/2010/main" val="1638411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429</TotalTime>
  <Words>1584</Words>
  <Application>Microsoft Macintosh PowerPoint</Application>
  <PresentationFormat>On-screen Show (4:3)</PresentationFormat>
  <Paragraphs>320</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Hugo Cheng</dc:creator>
  <cp:lastModifiedBy>Hugo Cheng</cp:lastModifiedBy>
  <cp:revision>20</cp:revision>
  <dcterms:created xsi:type="dcterms:W3CDTF">2015-11-07T02:24:00Z</dcterms:created>
  <dcterms:modified xsi:type="dcterms:W3CDTF">2015-11-08T05:45:38Z</dcterms:modified>
</cp:coreProperties>
</file>