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E3D8C0-53B7-4777-96A8-46B71419A047}">
  <a:tblStyle styleId="{B2E3D8C0-53B7-4777-96A8-46B71419A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16eab2f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16eab2f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41aa17d56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41aa17d56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41aa17d56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41aa17d56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295622be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295622be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16eab2f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16eab2f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2934cdc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2934cdc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16eab2f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16eab2f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16eab2f3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16eab2f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2934cdc7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2934cdc7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2934cdc79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2934cdc79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16eab2f3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16eab2f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16eab2f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16eab2f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17257ea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17257e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41aa17d56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41aa17d56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41aa17d5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41aa17d5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41aa17d56_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41aa17d56_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6eab2f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16eab2f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16eab2f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16eab2f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419798a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419798a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41aa17d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41aa17d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41aa17d5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41aa17d5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41aa17d56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41aa17d56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295622be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295622be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4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8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1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0" y="3638550"/>
            <a:ext cx="9144000" cy="15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958725" y="740650"/>
            <a:ext cx="57000" cy="7539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1264150" y="662525"/>
            <a:ext cx="6279600" cy="267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1264150" y="4117950"/>
            <a:ext cx="6279600" cy="54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b="1" sz="20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b="1" sz="20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b="1" sz="20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b="1" sz="20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b="1" sz="20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b="1" sz="20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b="1" sz="20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b="1" sz="20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b="1" sz="20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1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14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15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16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17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21"/>
          <p:cNvCxnSpPr/>
          <p:nvPr/>
        </p:nvCxnSpPr>
        <p:spPr>
          <a:xfrm>
            <a:off x="466325" y="353995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1"/>
          <p:cNvSpPr txBox="1"/>
          <p:nvPr>
            <p:ph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18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2705800" y="0"/>
            <a:ext cx="64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1">
  <p:cSld name="AUTOLAYOUT_19"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owardsdatascience.com/hyperparameter-tuning-the-random-forest-in-python-using-scikit-learn-28d2aa77dd74" TargetMode="External"/><Relationship Id="rId4" Type="http://schemas.openxmlformats.org/officeDocument/2006/relationships/hyperlink" Target="https://www.analyticsvidhya.com/blog/2022/01/image-classification-using-machine-learning/#h2_3" TargetMode="External"/><Relationship Id="rId5" Type="http://schemas.openxmlformats.org/officeDocument/2006/relationships/hyperlink" Target="https://www.tensorflow.org/guide" TargetMode="External"/><Relationship Id="rId6" Type="http://schemas.openxmlformats.org/officeDocument/2006/relationships/hyperlink" Target="http://arxiv.org/abs/1512.03385" TargetMode="External"/><Relationship Id="rId7" Type="http://schemas.openxmlformats.org/officeDocument/2006/relationships/hyperlink" Target="https://towardsdatascience.com/the-most-intuitive-and-easiest-guide-for-convolutional-neural-network-3607be47480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ctrTitle"/>
          </p:nvPr>
        </p:nvSpPr>
        <p:spPr>
          <a:xfrm>
            <a:off x="970225" y="687025"/>
            <a:ext cx="74922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/>
              <a:t>COS80027 Machine Learning Final Project Presentation</a:t>
            </a:r>
            <a:endParaRPr sz="4466"/>
          </a:p>
        </p:txBody>
      </p:sp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1264150" y="4117950"/>
            <a:ext cx="6279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49300" y="450125"/>
            <a:ext cx="66270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DL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3"/>
          <p:cNvGraphicFramePr/>
          <p:nvPr/>
        </p:nvGraphicFramePr>
        <p:xfrm>
          <a:off x="851000" y="1275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{B2E3D8C0-53B7-4777-96A8-46B71419A047}</a:tableStyleId>
              </a:tblPr>
              <a:tblGrid>
                <a:gridCol w="1964200"/>
                <a:gridCol w="1756800"/>
                <a:gridCol w="1860500"/>
                <a:gridCol w="1860500"/>
              </a:tblGrid>
              <a:tr h="76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T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raining speed on large datasets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Complexity to improve performance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Accuracy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Vision Transformer (ViT)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Slow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K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nowledge gap, time limits, GPU costs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verfitting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Non pre-trained CNN + hyperparameter tuning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Average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Computational complexity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Train acc: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85%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Val acc: 85%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935"/>
                        <a:buFont typeface="Arial"/>
                        <a:buNone/>
                      </a:pPr>
                      <a:r>
                        <a:rPr b="1" lang="en" sz="1375">
                          <a:solidFill>
                            <a:schemeClr val="accent4"/>
                          </a:solidFill>
                        </a:rPr>
                        <a:t>Fin-tuning Pre-trained ResNet50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Faster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Easier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Minimized overfitting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E.g. Dropout layer in fully connected layers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49300" y="450125"/>
            <a:ext cx="30132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est case 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467850" y="2341175"/>
            <a:ext cx="2162100" cy="21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ResNet50 model has 95% accuracy on test data.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Only 5% difference from training accuracy.</a:t>
            </a:r>
            <a:endParaRPr sz="1400"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500" y="-25337"/>
            <a:ext cx="5811575" cy="51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49300" y="450125"/>
            <a:ext cx="30753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Test case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425500" y="2447523"/>
            <a:ext cx="20952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Most classes are predicted correct.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Ambiguity on small amount of features e.g. Cat, Dog, Bird &amp; Airplane</a:t>
            </a:r>
            <a:endParaRPr sz="1400"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25" y="0"/>
            <a:ext cx="5776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Approach and Processes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047350" y="1011875"/>
            <a:ext cx="4919400" cy="3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Data loading, preprocessing and splitting</a:t>
            </a:r>
            <a:endParaRPr sz="1900"/>
          </a:p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Four learning algorithms implemented</a:t>
            </a:r>
            <a:endParaRPr sz="1900"/>
          </a:p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Accuracy</a:t>
            </a:r>
            <a:r>
              <a:rPr lang="en" sz="1900"/>
              <a:t> </a:t>
            </a:r>
            <a:r>
              <a:rPr lang="en" sz="1900"/>
              <a:t>comparison</a:t>
            </a:r>
            <a:r>
              <a:rPr lang="en" sz="1900"/>
              <a:t> and model selection</a:t>
            </a:r>
            <a:endParaRPr sz="1900"/>
          </a:p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Hyperparameter tuning</a:t>
            </a:r>
            <a:endParaRPr sz="1900"/>
          </a:p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Model evaluation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Splitting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2069750"/>
            <a:ext cx="34452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90"/>
              <a:t>Dimension reduction:</a:t>
            </a:r>
            <a:endParaRPr b="1" sz="139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Reshape X data from 4D array to a 2D array.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Reshape y data from 2D array to 1D array.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605"/>
              <a:buNone/>
            </a:pPr>
            <a:r>
              <a:rPr b="1" lang="en" sz="1390"/>
              <a:t>Normalisation: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605"/>
              <a:buNone/>
            </a:pPr>
            <a:r>
              <a:rPr lang="en" sz="1390"/>
              <a:t>Divide by 255</a:t>
            </a:r>
            <a:endParaRPr sz="1390"/>
          </a:p>
        </p:txBody>
      </p:sp>
      <p:sp>
        <p:nvSpPr>
          <p:cNvPr id="229" name="Google Shape;229;p37"/>
          <p:cNvSpPr txBox="1"/>
          <p:nvPr/>
        </p:nvSpPr>
        <p:spPr>
          <a:xfrm>
            <a:off x="4641850" y="2080300"/>
            <a:ext cx="4036500" cy="2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90">
                <a:solidFill>
                  <a:schemeClr val="dk2"/>
                </a:solidFill>
              </a:rPr>
              <a:t>Data Spitting:</a:t>
            </a:r>
            <a:endParaRPr b="1"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">
                <a:solidFill>
                  <a:schemeClr val="dk2"/>
                </a:solidFill>
              </a:rPr>
              <a:t>Same partition as DL</a:t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">
                <a:solidFill>
                  <a:schemeClr val="dk2"/>
                </a:solidFill>
              </a:rPr>
              <a:t>Training dataset: (40000, 3072) (40000,)</a:t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">
                <a:solidFill>
                  <a:schemeClr val="dk2"/>
                </a:solidFill>
              </a:rPr>
              <a:t>Validation dataset: (10000, 3072) (10000,)</a:t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">
                <a:solidFill>
                  <a:schemeClr val="dk2"/>
                </a:solidFill>
              </a:rPr>
              <a:t>Test dataset: (10000, 3072) (10000,)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Algorithms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24475" y="1920450"/>
            <a:ext cx="37797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Forest Classifier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KNN Classifier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Decision Tree Classifier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Naive Bayes Classifier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21825" y="694100"/>
            <a:ext cx="32529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Four Models</a:t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000" y="1335125"/>
            <a:ext cx="5253524" cy="30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 txBox="1"/>
          <p:nvPr/>
        </p:nvSpPr>
        <p:spPr>
          <a:xfrm>
            <a:off x="139725" y="2090825"/>
            <a:ext cx="361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Accuracy Scores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classifier: 0.48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KNN classifier: 0.33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 Tree classifier: 0.27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Naive Bayes classifier: 0.30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21825" y="694100"/>
            <a:ext cx="28260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 Hyperparameter Tuning</a:t>
            </a:r>
            <a:endParaRPr/>
          </a:p>
        </p:txBody>
      </p:sp>
      <p:sp>
        <p:nvSpPr>
          <p:cNvPr id="248" name="Google Shape;248;p40"/>
          <p:cNvSpPr txBox="1"/>
          <p:nvPr>
            <p:ph idx="4294967295" type="body"/>
          </p:nvPr>
        </p:nvSpPr>
        <p:spPr>
          <a:xfrm>
            <a:off x="321825" y="3124250"/>
            <a:ext cx="30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n_estimators estimation with Grid search cross validation.</a:t>
            </a:r>
            <a:endParaRPr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825" y="1152475"/>
            <a:ext cx="5640600" cy="35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1"/>
          <p:cNvPicPr preferRelativeResize="0"/>
          <p:nvPr/>
        </p:nvPicPr>
        <p:blipFill rotWithShape="1">
          <a:blip r:embed="rId3">
            <a:alphaModFix/>
          </a:blip>
          <a:srcRect b="2189" l="0" r="0" t="2180"/>
          <a:stretch/>
        </p:blipFill>
        <p:spPr>
          <a:xfrm>
            <a:off x="2954200" y="169450"/>
            <a:ext cx="6035350" cy="48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1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 Evaluation</a:t>
            </a:r>
            <a:endParaRPr/>
          </a:p>
        </p:txBody>
      </p:sp>
      <p:sp>
        <p:nvSpPr>
          <p:cNvPr id="256" name="Google Shape;256;p41"/>
          <p:cNvSpPr txBox="1"/>
          <p:nvPr>
            <p:ph idx="4294967295" type="body"/>
          </p:nvPr>
        </p:nvSpPr>
        <p:spPr>
          <a:xfrm>
            <a:off x="348825" y="2787950"/>
            <a:ext cx="20898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 default parameters, Random Forest has a 46.81 (47%) accuracy.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With tuned parameter, Random Forest has a 48.03 (48%) accuracy.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2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3465200" y="122825"/>
            <a:ext cx="5532225" cy="494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 txBox="1"/>
          <p:nvPr>
            <p:ph type="title"/>
          </p:nvPr>
        </p:nvSpPr>
        <p:spPr>
          <a:xfrm>
            <a:off x="321825" y="694100"/>
            <a:ext cx="21438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</a:t>
            </a:r>
            <a:r>
              <a:rPr lang="en"/>
              <a:t>Case</a:t>
            </a:r>
            <a:endParaRPr/>
          </a:p>
        </p:txBody>
      </p:sp>
      <p:sp>
        <p:nvSpPr>
          <p:cNvPr id="263" name="Google Shape;263;p42"/>
          <p:cNvSpPr txBox="1"/>
          <p:nvPr/>
        </p:nvSpPr>
        <p:spPr>
          <a:xfrm>
            <a:off x="182125" y="1617450"/>
            <a:ext cx="3067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Sample data of test results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Better accuracy predicting some ships and trucks according to confusion matrix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069425" y="92577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Aditi Puri 103139868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Christopher Choong 103573738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Cindy Tao 101579598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Jiangli Shi 103456826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Justin Fang 103552313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Mingyang Hou 103471845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Thee Woon Xuen 10158524</a:t>
            </a:r>
            <a:r>
              <a:rPr lang="en" sz="2000"/>
              <a:t>9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Findings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24600" y="2060175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Deep learning achieves higher accuracy on unseen data (95% accuracy to 48% accuracy). 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The deep learning model CNN has better performance on image processing and classification over the machine learning model.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458" y="850875"/>
            <a:ext cx="4176417" cy="36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4"/>
          <p:cNvPicPr preferRelativeResize="0"/>
          <p:nvPr/>
        </p:nvPicPr>
        <p:blipFill rotWithShape="1">
          <a:blip r:embed="rId4">
            <a:alphaModFix/>
          </a:blip>
          <a:srcRect b="2189" l="0" r="0" t="2180"/>
          <a:stretch/>
        </p:blipFill>
        <p:spPr>
          <a:xfrm>
            <a:off x="52550" y="850875"/>
            <a:ext cx="4384674" cy="350293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4"/>
          <p:cNvSpPr txBox="1"/>
          <p:nvPr/>
        </p:nvSpPr>
        <p:spPr>
          <a:xfrm>
            <a:off x="5386138" y="4626800"/>
            <a:ext cx="29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CNN ResNet50 95% accuracy</a:t>
            </a:r>
            <a:endParaRPr/>
          </a:p>
        </p:txBody>
      </p:sp>
      <p:sp>
        <p:nvSpPr>
          <p:cNvPr id="277" name="Google Shape;277;p44"/>
          <p:cNvSpPr txBox="1"/>
          <p:nvPr/>
        </p:nvSpPr>
        <p:spPr>
          <a:xfrm>
            <a:off x="790488" y="4626800"/>
            <a:ext cx="29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</a:t>
            </a:r>
            <a:r>
              <a:rPr lang="en"/>
              <a:t> Random Forest 48% accuracy</a:t>
            </a:r>
            <a:endParaRPr/>
          </a:p>
        </p:txBody>
      </p:sp>
      <p:sp>
        <p:nvSpPr>
          <p:cNvPr id="278" name="Google Shape;278;p44"/>
          <p:cNvSpPr txBox="1"/>
          <p:nvPr>
            <p:ph idx="4294967295" type="title"/>
          </p:nvPr>
        </p:nvSpPr>
        <p:spPr>
          <a:xfrm>
            <a:off x="229700" y="95300"/>
            <a:ext cx="21438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Koehrsen, W 2018, 'Hyperparameter Tuning the Random Forest in Python', Medium, 10 Jan, viewed 03 May 2022, &lt;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https://towardsdatascience.com/hyperparameter-tuning-the-random-forest-in-python-using-scikit-learn-28d2aa77dd74</a:t>
            </a:r>
            <a:r>
              <a:rPr lang="en" sz="1200"/>
              <a:t>&gt;.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Nithyashree, V 2022, Image Classification using Machine Learning, Analytic Vidhya, viewed 01 June 2022 &lt;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https://www.analyticsvidhya.com/blog/2022/01/image-classification-using-machine-learning/#h2_3</a:t>
            </a:r>
            <a:r>
              <a:rPr lang="en" sz="1200"/>
              <a:t>&gt;.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‘Guide | TensorFlow Core’ n.d., </a:t>
            </a:r>
            <a:r>
              <a:rPr i="1" lang="en" sz="1100">
                <a:solidFill>
                  <a:schemeClr val="dk1"/>
                </a:solidFill>
              </a:rPr>
              <a:t>TensorFlow</a:t>
            </a:r>
            <a:r>
              <a:rPr lang="en" sz="1100">
                <a:solidFill>
                  <a:schemeClr val="dk1"/>
                </a:solidFill>
              </a:rPr>
              <a:t>, viewed 27 May 2022, &lt;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https://www.tensorflow.org/guide</a:t>
            </a:r>
            <a:r>
              <a:rPr lang="en" sz="1100">
                <a:solidFill>
                  <a:schemeClr val="dk1"/>
                </a:solidFill>
              </a:rPr>
              <a:t>&gt;.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He, K, Zhang, X, Ren, S &amp; Sun, J 2015, ‘Deep Residual Learning for Image Recognition’, </a:t>
            </a:r>
            <a:r>
              <a:rPr i="1" lang="en" sz="1100">
                <a:solidFill>
                  <a:schemeClr val="dk1"/>
                </a:solidFill>
              </a:rPr>
              <a:t>arXiv:1512.03385 [cs]</a:t>
            </a:r>
            <a:r>
              <a:rPr lang="en" sz="1100">
                <a:solidFill>
                  <a:schemeClr val="dk1"/>
                </a:solidFill>
              </a:rPr>
              <a:t>, viewed 30 June 2022, &lt;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http://arxiv.org/abs/1512.03385</a:t>
            </a:r>
            <a:r>
              <a:rPr lang="en" sz="1100">
                <a:solidFill>
                  <a:schemeClr val="dk1"/>
                </a:solidFill>
              </a:rPr>
              <a:t>&gt;.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Jeong, J 2019, ‘The Most Intuitive and Easiest Guide for CNN’, </a:t>
            </a:r>
            <a:r>
              <a:rPr i="1" lang="en" sz="1100">
                <a:solidFill>
                  <a:schemeClr val="dk1"/>
                </a:solidFill>
              </a:rPr>
              <a:t>Medium</a:t>
            </a:r>
            <a:r>
              <a:rPr lang="en" sz="1100">
                <a:solidFill>
                  <a:schemeClr val="dk1"/>
                </a:solidFill>
              </a:rPr>
              <a:t>, viewed 2 June 2022, &lt;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https://towardsdatascience.com/the-most-intuitive-and-easiest-guide-for-convolutional-neural-network-3607be47480</a:t>
            </a:r>
            <a:r>
              <a:rPr lang="en" sz="1100">
                <a:solidFill>
                  <a:schemeClr val="dk1"/>
                </a:solidFill>
              </a:rPr>
              <a:t>&gt;.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2737150"/>
            <a:ext cx="47373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Thank you!</a:t>
            </a:r>
            <a:endParaRPr b="1"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Explanation &amp; Problem Formation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CIFAR-10 dataset contains 60,000 32x32 color images in 10 different classes: airplanes, cars, birds, cats, deer, dogs, frogs, horses, ships, and trucks. There are 6,000 images of each class.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Multiclass image classification using deep learning and machine learning.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Approach and Processes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Data loading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Data split into training and test sets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Normalisation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Importing a pre-trained model (ResNet50)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Fine tuning the model by using pre-trained model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Model training on CIFAR-10 datasets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Model evaluation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splitting</a:t>
            </a:r>
            <a:r>
              <a:rPr lang="en"/>
              <a:t> </a:t>
            </a:r>
            <a:r>
              <a:rPr lang="en"/>
              <a:t>&amp; preprocessing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4641850" y="2080300"/>
            <a:ext cx="4036500" cy="2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90">
                <a:solidFill>
                  <a:schemeClr val="dk2"/>
                </a:solidFill>
              </a:rPr>
              <a:t>Data Spitting:</a:t>
            </a:r>
            <a:endParaRPr b="1"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">
                <a:solidFill>
                  <a:schemeClr val="dk2"/>
                </a:solidFill>
              </a:rPr>
              <a:t>80% for </a:t>
            </a:r>
            <a:r>
              <a:rPr lang="en" sz="1390">
                <a:solidFill>
                  <a:schemeClr val="dk2"/>
                </a:solidFill>
              </a:rPr>
              <a:t>training</a:t>
            </a:r>
            <a:r>
              <a:rPr lang="en" sz="1390">
                <a:solidFill>
                  <a:schemeClr val="dk2"/>
                </a:solidFill>
              </a:rPr>
              <a:t> 20% for validation </a:t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">
                <a:solidFill>
                  <a:schemeClr val="dk2"/>
                </a:solidFill>
              </a:rPr>
              <a:t>Training dataset: (40000, 32, 32, 3) (40000,)</a:t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">
                <a:solidFill>
                  <a:schemeClr val="dk2"/>
                </a:solidFill>
              </a:rPr>
              <a:t>Validation dataset: (10000, 32, 32, 3) (10000,)</a:t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">
                <a:solidFill>
                  <a:schemeClr val="dk2"/>
                </a:solidFill>
              </a:rPr>
              <a:t>Test dataset: (10000, </a:t>
            </a:r>
            <a:r>
              <a:rPr lang="en" sz="1390">
                <a:solidFill>
                  <a:schemeClr val="dk2"/>
                </a:solidFill>
              </a:rPr>
              <a:t>32, 32, 3</a:t>
            </a:r>
            <a:r>
              <a:rPr lang="en" sz="1390">
                <a:solidFill>
                  <a:schemeClr val="dk2"/>
                </a:solidFill>
              </a:rPr>
              <a:t>) (10000,)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2069750"/>
            <a:ext cx="34452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90"/>
              <a:t>Normalisation: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Normalize data pixels into a number between 0 and 1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.</a:t>
            </a:r>
            <a:r>
              <a:rPr i="1" lang="en" sz="1390"/>
              <a:t>preprocess_input()</a:t>
            </a:r>
            <a:r>
              <a:rPr lang="en" sz="1390"/>
              <a:t> function in ResNet50 model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Normalize data into floating values 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60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49300" y="450125"/>
            <a:ext cx="87327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Model - ResNet50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49300" y="1636025"/>
            <a:ext cx="82362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</a:t>
            </a:r>
            <a:r>
              <a:rPr lang="en" sz="1800"/>
              <a:t>onvolutional neural network that is 50 layers deep.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Powered by an Artificial Neural Network - Residual Neural Network (ResNet).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Improves the efficiency of deep neural networks.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Pre-trained on ImageNet.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Fully-connected layer removed.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49300" y="450125"/>
            <a:ext cx="87327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process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49300" y="1507750"/>
            <a:ext cx="82362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Remove the fully-connected layers at the top of the network.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Replace the </a:t>
            </a:r>
            <a:r>
              <a:rPr lang="en" sz="1800"/>
              <a:t>removed</a:t>
            </a:r>
            <a:r>
              <a:rPr lang="en" sz="1800"/>
              <a:t> fully connected layer with a new set of fully connected layers.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Train the new model with training dataset.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Evaluate the new model with validation dataset.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Perform prediction on test dataset.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49300" y="450125"/>
            <a:ext cx="87327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Fully Connected Layer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722625" y="4618425"/>
            <a:ext cx="208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Global average pooling 2D</a:t>
            </a:r>
            <a:endParaRPr sz="110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00" y="2823200"/>
            <a:ext cx="2890224" cy="14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850" y="2744143"/>
            <a:ext cx="3247999" cy="17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4162200" y="4618425"/>
            <a:ext cx="125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Flattening layer</a:t>
            </a:r>
            <a:endParaRPr sz="1100"/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5">
            <a:alphaModFix/>
          </a:blip>
          <a:srcRect b="13224" l="0" r="0" t="0"/>
          <a:stretch/>
        </p:blipFill>
        <p:spPr>
          <a:xfrm>
            <a:off x="6497000" y="2733400"/>
            <a:ext cx="2239749" cy="15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7142775" y="4618425"/>
            <a:ext cx="125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Dropout</a:t>
            </a:r>
            <a:r>
              <a:rPr lang="en" sz="1100"/>
              <a:t> layer</a:t>
            </a:r>
            <a:endParaRPr sz="110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300" y="1269950"/>
            <a:ext cx="5312171" cy="12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49300" y="450125"/>
            <a:ext cx="81258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Val performance 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49300" y="2034900"/>
            <a:ext cx="23118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Fine-tuned ResNet50 improved v</a:t>
            </a:r>
            <a:r>
              <a:rPr lang="en" sz="1400"/>
              <a:t>alidation </a:t>
            </a:r>
            <a:r>
              <a:rPr lang="en" sz="1400"/>
              <a:t>lose</a:t>
            </a:r>
            <a:r>
              <a:rPr lang="en" sz="1400"/>
              <a:t> to 0.18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Train lose decreased towards 0 since epoch 3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Train and validation acc are both over 94%</a:t>
            </a:r>
            <a:endParaRPr sz="1400"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300" y="2102300"/>
            <a:ext cx="6155399" cy="23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