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85" r:id="rId9"/>
    <p:sldId id="286" r:id="rId10"/>
    <p:sldId id="287" r:id="rId11"/>
    <p:sldId id="293" r:id="rId12"/>
    <p:sldId id="266" r:id="rId13"/>
    <p:sldId id="289" r:id="rId14"/>
    <p:sldId id="288" r:id="rId15"/>
    <p:sldId id="284" r:id="rId16"/>
    <p:sldId id="263" r:id="rId17"/>
    <p:sldId id="280" r:id="rId18"/>
    <p:sldId id="264" r:id="rId19"/>
    <p:sldId id="270" r:id="rId20"/>
    <p:sldId id="271" r:id="rId21"/>
    <p:sldId id="272" r:id="rId22"/>
    <p:sldId id="273" r:id="rId23"/>
    <p:sldId id="282" r:id="rId24"/>
    <p:sldId id="274" r:id="rId25"/>
    <p:sldId id="281" r:id="rId26"/>
    <p:sldId id="275" r:id="rId27"/>
    <p:sldId id="276" r:id="rId28"/>
    <p:sldId id="277" r:id="rId29"/>
    <p:sldId id="283" r:id="rId30"/>
    <p:sldId id="278" r:id="rId31"/>
    <p:sldId id="290" r:id="rId32"/>
    <p:sldId id="291" r:id="rId33"/>
    <p:sldId id="292"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9" d="100"/>
          <a:sy n="79" d="100"/>
        </p:scale>
        <p:origin x="-98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E7EB4F-1B0C-0942-B28C-4A19DBF11728}" type="datetimeFigureOut">
              <a:rPr lang="en-US" smtClean="0"/>
              <a:t>11/12/17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C2628-D4EB-7347-945C-9C947846ACE5}" type="slidenum">
              <a:rPr lang="en-US" smtClean="0"/>
              <a:t>‹#›</a:t>
            </a:fld>
            <a:endParaRPr lang="en-US"/>
          </a:p>
        </p:txBody>
      </p:sp>
    </p:spTree>
    <p:extLst>
      <p:ext uri="{BB962C8B-B14F-4D97-AF65-F5344CB8AC3E}">
        <p14:creationId xmlns:p14="http://schemas.microsoft.com/office/powerpoint/2010/main" val="491446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E7EB4F-1B0C-0942-B28C-4A19DBF11728}" type="datetimeFigureOut">
              <a:rPr lang="en-US" smtClean="0"/>
              <a:t>11/12/17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C2628-D4EB-7347-945C-9C947846ACE5}" type="slidenum">
              <a:rPr lang="en-US" smtClean="0"/>
              <a:t>‹#›</a:t>
            </a:fld>
            <a:endParaRPr lang="en-US"/>
          </a:p>
        </p:txBody>
      </p:sp>
    </p:spTree>
    <p:extLst>
      <p:ext uri="{BB962C8B-B14F-4D97-AF65-F5344CB8AC3E}">
        <p14:creationId xmlns:p14="http://schemas.microsoft.com/office/powerpoint/2010/main" val="3796170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E7EB4F-1B0C-0942-B28C-4A19DBF11728}" type="datetimeFigureOut">
              <a:rPr lang="en-US" smtClean="0"/>
              <a:t>11/12/17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C2628-D4EB-7347-945C-9C947846ACE5}" type="slidenum">
              <a:rPr lang="en-US" smtClean="0"/>
              <a:t>‹#›</a:t>
            </a:fld>
            <a:endParaRPr lang="en-US"/>
          </a:p>
        </p:txBody>
      </p:sp>
    </p:spTree>
    <p:extLst>
      <p:ext uri="{BB962C8B-B14F-4D97-AF65-F5344CB8AC3E}">
        <p14:creationId xmlns:p14="http://schemas.microsoft.com/office/powerpoint/2010/main" val="2457676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E7EB4F-1B0C-0942-B28C-4A19DBF11728}" type="datetimeFigureOut">
              <a:rPr lang="en-US" smtClean="0"/>
              <a:t>11/12/17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C2628-D4EB-7347-945C-9C947846ACE5}" type="slidenum">
              <a:rPr lang="en-US" smtClean="0"/>
              <a:t>‹#›</a:t>
            </a:fld>
            <a:endParaRPr lang="en-US"/>
          </a:p>
        </p:txBody>
      </p:sp>
    </p:spTree>
    <p:extLst>
      <p:ext uri="{BB962C8B-B14F-4D97-AF65-F5344CB8AC3E}">
        <p14:creationId xmlns:p14="http://schemas.microsoft.com/office/powerpoint/2010/main" val="3538674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E7EB4F-1B0C-0942-B28C-4A19DBF11728}" type="datetimeFigureOut">
              <a:rPr lang="en-US" smtClean="0"/>
              <a:t>11/12/17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C2628-D4EB-7347-945C-9C947846ACE5}" type="slidenum">
              <a:rPr lang="en-US" smtClean="0"/>
              <a:t>‹#›</a:t>
            </a:fld>
            <a:endParaRPr lang="en-US"/>
          </a:p>
        </p:txBody>
      </p:sp>
    </p:spTree>
    <p:extLst>
      <p:ext uri="{BB962C8B-B14F-4D97-AF65-F5344CB8AC3E}">
        <p14:creationId xmlns:p14="http://schemas.microsoft.com/office/powerpoint/2010/main" val="2409972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E7EB4F-1B0C-0942-B28C-4A19DBF11728}" type="datetimeFigureOut">
              <a:rPr lang="en-US" smtClean="0"/>
              <a:t>11/12/17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C2628-D4EB-7347-945C-9C947846ACE5}" type="slidenum">
              <a:rPr lang="en-US" smtClean="0"/>
              <a:t>‹#›</a:t>
            </a:fld>
            <a:endParaRPr lang="en-US"/>
          </a:p>
        </p:txBody>
      </p:sp>
    </p:spTree>
    <p:extLst>
      <p:ext uri="{BB962C8B-B14F-4D97-AF65-F5344CB8AC3E}">
        <p14:creationId xmlns:p14="http://schemas.microsoft.com/office/powerpoint/2010/main" val="3377802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E7EB4F-1B0C-0942-B28C-4A19DBF11728}" type="datetimeFigureOut">
              <a:rPr lang="en-US" smtClean="0"/>
              <a:t>11/12/17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1C2628-D4EB-7347-945C-9C947846ACE5}" type="slidenum">
              <a:rPr lang="en-US" smtClean="0"/>
              <a:t>‹#›</a:t>
            </a:fld>
            <a:endParaRPr lang="en-US"/>
          </a:p>
        </p:txBody>
      </p:sp>
    </p:spTree>
    <p:extLst>
      <p:ext uri="{BB962C8B-B14F-4D97-AF65-F5344CB8AC3E}">
        <p14:creationId xmlns:p14="http://schemas.microsoft.com/office/powerpoint/2010/main" val="3965358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E7EB4F-1B0C-0942-B28C-4A19DBF11728}" type="datetimeFigureOut">
              <a:rPr lang="en-US" smtClean="0"/>
              <a:t>11/12/17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1C2628-D4EB-7347-945C-9C947846ACE5}" type="slidenum">
              <a:rPr lang="en-US" smtClean="0"/>
              <a:t>‹#›</a:t>
            </a:fld>
            <a:endParaRPr lang="en-US"/>
          </a:p>
        </p:txBody>
      </p:sp>
    </p:spTree>
    <p:extLst>
      <p:ext uri="{BB962C8B-B14F-4D97-AF65-F5344CB8AC3E}">
        <p14:creationId xmlns:p14="http://schemas.microsoft.com/office/powerpoint/2010/main" val="2171238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E7EB4F-1B0C-0942-B28C-4A19DBF11728}" type="datetimeFigureOut">
              <a:rPr lang="en-US" smtClean="0"/>
              <a:t>11/12/17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1C2628-D4EB-7347-945C-9C947846ACE5}" type="slidenum">
              <a:rPr lang="en-US" smtClean="0"/>
              <a:t>‹#›</a:t>
            </a:fld>
            <a:endParaRPr lang="en-US"/>
          </a:p>
        </p:txBody>
      </p:sp>
    </p:spTree>
    <p:extLst>
      <p:ext uri="{BB962C8B-B14F-4D97-AF65-F5344CB8AC3E}">
        <p14:creationId xmlns:p14="http://schemas.microsoft.com/office/powerpoint/2010/main" val="1948817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E7EB4F-1B0C-0942-B28C-4A19DBF11728}" type="datetimeFigureOut">
              <a:rPr lang="en-US" smtClean="0"/>
              <a:t>11/12/17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C2628-D4EB-7347-945C-9C947846ACE5}" type="slidenum">
              <a:rPr lang="en-US" smtClean="0"/>
              <a:t>‹#›</a:t>
            </a:fld>
            <a:endParaRPr lang="en-US"/>
          </a:p>
        </p:txBody>
      </p:sp>
    </p:spTree>
    <p:extLst>
      <p:ext uri="{BB962C8B-B14F-4D97-AF65-F5344CB8AC3E}">
        <p14:creationId xmlns:p14="http://schemas.microsoft.com/office/powerpoint/2010/main" val="3958428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E7EB4F-1B0C-0942-B28C-4A19DBF11728}" type="datetimeFigureOut">
              <a:rPr lang="en-US" smtClean="0"/>
              <a:t>11/12/17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C2628-D4EB-7347-945C-9C947846ACE5}" type="slidenum">
              <a:rPr lang="en-US" smtClean="0"/>
              <a:t>‹#›</a:t>
            </a:fld>
            <a:endParaRPr lang="en-US"/>
          </a:p>
        </p:txBody>
      </p:sp>
    </p:spTree>
    <p:extLst>
      <p:ext uri="{BB962C8B-B14F-4D97-AF65-F5344CB8AC3E}">
        <p14:creationId xmlns:p14="http://schemas.microsoft.com/office/powerpoint/2010/main" val="14733933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E7EB4F-1B0C-0942-B28C-4A19DBF11728}" type="datetimeFigureOut">
              <a:rPr lang="en-US" smtClean="0"/>
              <a:t>11/12/17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C2628-D4EB-7347-945C-9C947846ACE5}" type="slidenum">
              <a:rPr lang="en-US" smtClean="0"/>
              <a:t>‹#›</a:t>
            </a:fld>
            <a:endParaRPr lang="en-US"/>
          </a:p>
        </p:txBody>
      </p:sp>
    </p:spTree>
    <p:extLst>
      <p:ext uri="{BB962C8B-B14F-4D97-AF65-F5344CB8AC3E}">
        <p14:creationId xmlns:p14="http://schemas.microsoft.com/office/powerpoint/2010/main" val="877559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Machine Learning</a:t>
            </a:r>
            <a:endParaRPr lang="en-US" dirty="0"/>
          </a:p>
        </p:txBody>
      </p:sp>
      <p:sp>
        <p:nvSpPr>
          <p:cNvPr id="3" name="Subtitle 2"/>
          <p:cNvSpPr>
            <a:spLocks noGrp="1"/>
          </p:cNvSpPr>
          <p:nvPr>
            <p:ph type="subTitle" idx="1"/>
          </p:nvPr>
        </p:nvSpPr>
        <p:spPr/>
        <p:txBody>
          <a:bodyPr/>
          <a:lstStyle/>
          <a:p>
            <a:r>
              <a:rPr lang="en-US" dirty="0" smtClean="0"/>
              <a:t>Week 10</a:t>
            </a:r>
            <a:endParaRPr lang="en-US" dirty="0"/>
          </a:p>
        </p:txBody>
      </p:sp>
    </p:spTree>
    <p:extLst>
      <p:ext uri="{BB962C8B-B14F-4D97-AF65-F5344CB8AC3E}">
        <p14:creationId xmlns:p14="http://schemas.microsoft.com/office/powerpoint/2010/main" val="43077554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What </a:t>
            </a:r>
            <a:r>
              <a:rPr lang="en-US" dirty="0"/>
              <a:t>I came up with is a personal framework for understanding the macro level process with the analysis of humanistic research I already do. This was a combination of Brew's quote: "just as logic is a method for reasoning about the truth or falsity of propositions, so the probability calculus is a method for reasoning about uncertainty" (599) and, </a:t>
            </a:r>
            <a:r>
              <a:rPr lang="en-US" dirty="0" err="1"/>
              <a:t>Berendt's</a:t>
            </a:r>
            <a:r>
              <a:rPr lang="en-US" dirty="0"/>
              <a:t> and </a:t>
            </a:r>
            <a:r>
              <a:rPr lang="en-US" dirty="0" err="1"/>
              <a:t>Preibusch's</a:t>
            </a:r>
            <a:r>
              <a:rPr lang="en-US" dirty="0"/>
              <a:t> findings that "the participants who did make comments scored better than those who did not (average numbers of correctly solved tasks were 4.4 vs. 3.9, p &lt; 0.05 on a two-tailed t-test). This indicates that reflection per se may have a beneficial effect on making less discriminatory decisions, although we cannot be sure of the causal structure" (144)</a:t>
            </a:r>
            <a:r>
              <a:rPr lang="en-US" dirty="0" smtClean="0"/>
              <a:t>.</a:t>
            </a:r>
          </a:p>
          <a:p>
            <a:pPr marL="0" indent="0">
              <a:buNone/>
            </a:pPr>
            <a:r>
              <a:rPr lang="en-US" dirty="0" smtClean="0"/>
              <a:t>Joshua O.</a:t>
            </a:r>
            <a:endParaRPr lang="en-US" dirty="0"/>
          </a:p>
        </p:txBody>
      </p:sp>
    </p:spTree>
    <p:extLst>
      <p:ext uri="{BB962C8B-B14F-4D97-AF65-F5344CB8AC3E}">
        <p14:creationId xmlns:p14="http://schemas.microsoft.com/office/powerpoint/2010/main" val="61443695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need to do CA?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Declare an Interpretive landscape – </a:t>
            </a:r>
          </a:p>
          <a:p>
            <a:pPr lvl="1"/>
            <a:r>
              <a:rPr lang="en-US" dirty="0" smtClean="0"/>
              <a:t>what is a good question? </a:t>
            </a:r>
          </a:p>
          <a:p>
            <a:pPr lvl="1"/>
            <a:r>
              <a:rPr lang="en-US" dirty="0" smtClean="0"/>
              <a:t>Who cares? </a:t>
            </a:r>
          </a:p>
          <a:p>
            <a:pPr lvl="1"/>
            <a:r>
              <a:rPr lang="en-US" dirty="0" smtClean="0"/>
              <a:t>What is a valid conclusion? </a:t>
            </a:r>
          </a:p>
          <a:p>
            <a:pPr lvl="1"/>
            <a:r>
              <a:rPr lang="en-US" dirty="0" smtClean="0"/>
              <a:t>What is the best way to relay the argument? </a:t>
            </a:r>
          </a:p>
          <a:p>
            <a:r>
              <a:rPr lang="en-US" dirty="0" smtClean="0"/>
              <a:t>Declare a Method</a:t>
            </a:r>
          </a:p>
          <a:p>
            <a:pPr lvl="1"/>
            <a:r>
              <a:rPr lang="en-US" dirty="0" smtClean="0"/>
              <a:t>Something to count or measure (words, phrases, pixels, frequencies)</a:t>
            </a:r>
          </a:p>
          <a:p>
            <a:pPr lvl="1"/>
            <a:r>
              <a:rPr lang="en-US" dirty="0" smtClean="0"/>
              <a:t>Something to count or measure with (algorithms)</a:t>
            </a:r>
          </a:p>
          <a:p>
            <a:pPr lvl="1"/>
            <a:r>
              <a:rPr lang="en-US" dirty="0" smtClean="0"/>
              <a:t>A scope: a triangulation, a comparison</a:t>
            </a:r>
            <a:endParaRPr lang="en-US" dirty="0"/>
          </a:p>
        </p:txBody>
      </p:sp>
    </p:spTree>
    <p:extLst>
      <p:ext uri="{BB962C8B-B14F-4D97-AF65-F5344CB8AC3E}">
        <p14:creationId xmlns:p14="http://schemas.microsoft.com/office/powerpoint/2010/main" val="55386852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 and Smoothing</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Put </a:t>
            </a:r>
            <a:r>
              <a:rPr lang="en-US" dirty="0"/>
              <a:t>simply: digital humanists do not need to understand algorithms at all. They do need, however, to understand the transformations that algorithms attempt to bring about. If we do so, our practice will be more effective and more likely to be truly original.</a:t>
            </a:r>
          </a:p>
        </p:txBody>
      </p:sp>
      <p:sp>
        <p:nvSpPr>
          <p:cNvPr id="4" name="TextBox 3"/>
          <p:cNvSpPr txBox="1"/>
          <p:nvPr/>
        </p:nvSpPr>
        <p:spPr>
          <a:xfrm>
            <a:off x="958470" y="5802997"/>
            <a:ext cx="6486797" cy="646331"/>
          </a:xfrm>
          <a:prstGeom prst="rect">
            <a:avLst/>
          </a:prstGeom>
          <a:noFill/>
        </p:spPr>
        <p:txBody>
          <a:bodyPr wrap="none" rtlCol="0">
            <a:spAutoFit/>
          </a:bodyPr>
          <a:lstStyle/>
          <a:p>
            <a:r>
              <a:rPr lang="en-US" dirty="0" smtClean="0"/>
              <a:t>Schmidt, B. "Do Digital Humanists Need to Understand Algorithms? </a:t>
            </a:r>
          </a:p>
          <a:p>
            <a:r>
              <a:rPr lang="en-US" dirty="0" smtClean="0"/>
              <a:t>&lt;http://</a:t>
            </a:r>
            <a:r>
              <a:rPr lang="en-US" dirty="0" err="1" smtClean="0"/>
              <a:t>dhdebates.gc.cuny.edu</a:t>
            </a:r>
            <a:r>
              <a:rPr lang="en-US" dirty="0" smtClean="0"/>
              <a:t>/debates/text/99&gt;</a:t>
            </a:r>
            <a:endParaRPr lang="en-US" dirty="0"/>
          </a:p>
        </p:txBody>
      </p:sp>
    </p:spTree>
    <p:extLst>
      <p:ext uri="{BB962C8B-B14F-4D97-AF65-F5344CB8AC3E}">
        <p14:creationId xmlns:p14="http://schemas.microsoft.com/office/powerpoint/2010/main" val="15952606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a:t>
            </a:r>
            <a:endParaRPr lang="en-US" dirty="0"/>
          </a:p>
        </p:txBody>
      </p:sp>
      <p:sp>
        <p:nvSpPr>
          <p:cNvPr id="3" name="Content Placeholder 2"/>
          <p:cNvSpPr>
            <a:spLocks noGrp="1"/>
          </p:cNvSpPr>
          <p:nvPr>
            <p:ph idx="1"/>
          </p:nvPr>
        </p:nvSpPr>
        <p:spPr>
          <a:xfrm>
            <a:off x="457200" y="1230475"/>
            <a:ext cx="8229600" cy="4525963"/>
          </a:xfrm>
        </p:spPr>
        <p:txBody>
          <a:bodyPr>
            <a:normAutofit fontScale="85000" lnSpcReduction="10000"/>
          </a:bodyPr>
          <a:lstStyle/>
          <a:p>
            <a:pPr marL="0" indent="0">
              <a:buNone/>
            </a:pPr>
            <a:r>
              <a:rPr lang="en-US" dirty="0"/>
              <a:t>i</a:t>
            </a:r>
            <a:r>
              <a:rPr lang="en-US" dirty="0" smtClean="0"/>
              <a:t>s the standard means for rational reasoning about uncertainty. In probability theory a key concept is the ‘event’. Examples: </a:t>
            </a:r>
          </a:p>
          <a:p>
            <a:r>
              <a:rPr lang="en-US" dirty="0" smtClean="0"/>
              <a:t>A coin is tossed and comes down as heads</a:t>
            </a:r>
          </a:p>
          <a:p>
            <a:r>
              <a:rPr lang="en-US" dirty="0" smtClean="0"/>
              <a:t>The result of the spin of a roulette wheel is 19.</a:t>
            </a:r>
          </a:p>
          <a:p>
            <a:r>
              <a:rPr lang="en-US" dirty="0" smtClean="0"/>
              <a:t>Two dice are rolled, sum = 7</a:t>
            </a:r>
          </a:p>
          <a:p>
            <a:r>
              <a:rPr lang="en-US" dirty="0" smtClean="0"/>
              <a:t>Two contiguous words from Conan Doyle: “Sherlock” and “Holmes”</a:t>
            </a:r>
          </a:p>
          <a:p>
            <a:pPr marL="0" indent="0">
              <a:buNone/>
            </a:pPr>
            <a:r>
              <a:rPr lang="en-US" dirty="0" smtClean="0"/>
              <a:t>Probabilities are obtained either by counting possibilities . . .or by counting occurrences of events</a:t>
            </a:r>
            <a:endParaRPr lang="en-US" dirty="0"/>
          </a:p>
        </p:txBody>
      </p:sp>
    </p:spTree>
    <p:extLst>
      <p:ext uri="{BB962C8B-B14F-4D97-AF65-F5344CB8AC3E}">
        <p14:creationId xmlns:p14="http://schemas.microsoft.com/office/powerpoint/2010/main" val="15317493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9673"/>
            <a:ext cx="8229600" cy="5006490"/>
          </a:xfrm>
        </p:spPr>
        <p:txBody>
          <a:bodyPr>
            <a:normAutofit fontScale="85000" lnSpcReduction="10000"/>
          </a:bodyPr>
          <a:lstStyle/>
          <a:p>
            <a:pPr marL="0" indent="0">
              <a:buNone/>
            </a:pPr>
            <a:r>
              <a:rPr lang="en-US" dirty="0" smtClean="0"/>
              <a:t>Mary </a:t>
            </a:r>
            <a:r>
              <a:rPr lang="en-US" dirty="0" err="1" smtClean="0"/>
              <a:t>Hawkesworth</a:t>
            </a:r>
            <a:r>
              <a:rPr lang="en-US" dirty="0" smtClean="0"/>
              <a:t> describes this notion of plausibility in science as the result of disbanding "'the myth of the given'":</a:t>
            </a:r>
            <a:br>
              <a:rPr lang="en-US" dirty="0" smtClean="0"/>
            </a:br>
            <a:r>
              <a:rPr lang="en-US" dirty="0" smtClean="0"/>
              <a:t>Once </a:t>
            </a:r>
            <a:r>
              <a:rPr lang="en-US" dirty="0"/>
              <a:t>the "myth of the given"  [</a:t>
            </a:r>
            <a:r>
              <a:rPr lang="en-US" dirty="0" err="1"/>
              <a:t>Sellars</a:t>
            </a:r>
            <a:r>
              <a:rPr lang="en-US" dirty="0"/>
              <a:t> 1963, 164] has been abandoned and once the belief that the absence of one invariant empirical test for the truth of a theory implies the absence of all criteria for evaluative judgment has been repudiated, then it is possible to recognize the rational grounds for assessing the merits of alternative theoretical interpretations . . . the stimuli that trigger interpretation limit the class of plausible characterizations without dictating one absolute description.  [</a:t>
            </a:r>
            <a:r>
              <a:rPr lang="en-US" dirty="0" err="1"/>
              <a:t>Hawkesworth</a:t>
            </a:r>
            <a:r>
              <a:rPr lang="en-US" dirty="0"/>
              <a:t> 2006, 48–49]</a:t>
            </a:r>
          </a:p>
        </p:txBody>
      </p:sp>
      <p:sp>
        <p:nvSpPr>
          <p:cNvPr id="4" name="TextBox 3"/>
          <p:cNvSpPr txBox="1"/>
          <p:nvPr/>
        </p:nvSpPr>
        <p:spPr>
          <a:xfrm>
            <a:off x="494796" y="5664498"/>
            <a:ext cx="7849587" cy="923330"/>
          </a:xfrm>
          <a:prstGeom prst="rect">
            <a:avLst/>
          </a:prstGeom>
          <a:noFill/>
        </p:spPr>
        <p:txBody>
          <a:bodyPr wrap="none" rtlCol="0">
            <a:spAutoFit/>
          </a:bodyPr>
          <a:lstStyle/>
          <a:p>
            <a:r>
              <a:rPr lang="en-US" dirty="0"/>
              <a:t/>
            </a:r>
            <a:br>
              <a:rPr lang="en-US" dirty="0"/>
            </a:br>
            <a:r>
              <a:rPr lang="en-US" dirty="0" err="1" smtClean="0"/>
              <a:t>Hawkesworth</a:t>
            </a:r>
            <a:r>
              <a:rPr lang="en-US" dirty="0"/>
              <a:t>, M. E. Feminist Inquiry: From Political Conviction </a:t>
            </a:r>
            <a:r>
              <a:rPr lang="en-US" dirty="0" smtClean="0"/>
              <a:t>to</a:t>
            </a:r>
            <a:r>
              <a:rPr lang="en-US" dirty="0"/>
              <a:t> </a:t>
            </a:r>
            <a:r>
              <a:rPr lang="en-US" dirty="0" smtClean="0"/>
              <a:t>Methodological</a:t>
            </a:r>
            <a:br>
              <a:rPr lang="en-US" dirty="0" smtClean="0"/>
            </a:br>
            <a:r>
              <a:rPr lang="en-US" dirty="0" smtClean="0"/>
              <a:t> </a:t>
            </a:r>
            <a:r>
              <a:rPr lang="en-US" dirty="0"/>
              <a:t>Innovation. Rutgers University Press, New Brunswick (2006).</a:t>
            </a:r>
          </a:p>
        </p:txBody>
      </p:sp>
      <p:sp>
        <p:nvSpPr>
          <p:cNvPr id="5" name="TextBox 4"/>
          <p:cNvSpPr txBox="1"/>
          <p:nvPr/>
        </p:nvSpPr>
        <p:spPr>
          <a:xfrm>
            <a:off x="2129395" y="362007"/>
            <a:ext cx="5121915" cy="646331"/>
          </a:xfrm>
          <a:prstGeom prst="rect">
            <a:avLst/>
          </a:prstGeom>
          <a:noFill/>
        </p:spPr>
        <p:txBody>
          <a:bodyPr wrap="none" rtlCol="0">
            <a:spAutoFit/>
          </a:bodyPr>
          <a:lstStyle/>
          <a:p>
            <a:pPr algn="ctr"/>
            <a:r>
              <a:rPr lang="en-US" sz="3600" b="1" dirty="0" smtClean="0"/>
              <a:t>Plausibility vs. Probability</a:t>
            </a:r>
            <a:endParaRPr lang="en-US" sz="3600" b="1" dirty="0"/>
          </a:p>
        </p:txBody>
      </p:sp>
    </p:spTree>
    <p:extLst>
      <p:ext uri="{BB962C8B-B14F-4D97-AF65-F5344CB8AC3E}">
        <p14:creationId xmlns:p14="http://schemas.microsoft.com/office/powerpoint/2010/main" val="332840841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r>
              <a:rPr lang="en-US" sz="4000" dirty="0" smtClean="0"/>
              <a:t>“At Scale”</a:t>
            </a:r>
          </a:p>
          <a:p>
            <a:pPr marL="0" indent="0" algn="ctr">
              <a:buNone/>
            </a:pPr>
            <a:r>
              <a:rPr lang="en-US" sz="4000" dirty="0" smtClean="0"/>
              <a:t>November 10, 2017</a:t>
            </a:r>
            <a:endParaRPr lang="en-US" sz="4000" dirty="0"/>
          </a:p>
        </p:txBody>
      </p:sp>
    </p:spTree>
    <p:extLst>
      <p:ext uri="{BB962C8B-B14F-4D97-AF65-F5344CB8AC3E}">
        <p14:creationId xmlns:p14="http://schemas.microsoft.com/office/powerpoint/2010/main" val="3809449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97927"/>
            <a:ext cx="8229600" cy="5209889"/>
          </a:xfrm>
        </p:spPr>
        <p:txBody>
          <a:bodyPr>
            <a:normAutofit fontScale="62500" lnSpcReduction="20000"/>
          </a:bodyPr>
          <a:lstStyle/>
          <a:p>
            <a:pPr marL="0" indent="0">
              <a:buNone/>
            </a:pPr>
            <a:r>
              <a:rPr lang="en-US" b="1" dirty="0"/>
              <a:t>Tanya E. Clement </a:t>
            </a:r>
            <a:r>
              <a:rPr lang="en-US" dirty="0"/>
              <a:t>&lt;</a:t>
            </a:r>
            <a:r>
              <a:rPr lang="en-US" dirty="0" err="1"/>
              <a:t>tclement@utexas.edu</a:t>
            </a:r>
            <a:r>
              <a:rPr lang="en-US" dirty="0"/>
              <a:t>&gt;</a:t>
            </a:r>
            <a:br>
              <a:rPr lang="en-US" dirty="0"/>
            </a:br>
            <a:r>
              <a:rPr lang="en-US" dirty="0"/>
              <a:t>To: Ted Underwood &lt;</a:t>
            </a:r>
            <a:r>
              <a:rPr lang="en-US" dirty="0" err="1"/>
              <a:t>tunder@illinois.edu</a:t>
            </a:r>
            <a:r>
              <a:rPr lang="en-US" dirty="0"/>
              <a:t>&gt;</a:t>
            </a:r>
            <a:br>
              <a:rPr lang="en-US" dirty="0"/>
            </a:br>
            <a:r>
              <a:rPr lang="en-US" dirty="0"/>
              <a:t>Cc: Matthew </a:t>
            </a:r>
            <a:r>
              <a:rPr lang="en-US" dirty="0" err="1"/>
              <a:t>Jockers</a:t>
            </a:r>
            <a:r>
              <a:rPr lang="en-US" dirty="0"/>
              <a:t> &lt;</a:t>
            </a:r>
            <a:r>
              <a:rPr lang="en-US" dirty="0" err="1"/>
              <a:t>mjockers@unl.edu</a:t>
            </a:r>
            <a:r>
              <a:rPr lang="en-US" dirty="0"/>
              <a:t>&gt;, Alan Liu &lt;</a:t>
            </a:r>
            <a:r>
              <a:rPr lang="en-US" dirty="0" err="1"/>
              <a:t>ayliu@english.ucsb.edu</a:t>
            </a:r>
            <a:r>
              <a:rPr lang="en-US" dirty="0"/>
              <a:t>&gt;, "Andrew Piper, Prof." &lt;</a:t>
            </a:r>
            <a:r>
              <a:rPr lang="en-US" dirty="0" err="1"/>
              <a:t>andrew.piper@mcgill.ca</a:t>
            </a:r>
            <a:r>
              <a:rPr lang="en-US" dirty="0"/>
              <a:t>&gt;, Lev </a:t>
            </a:r>
            <a:r>
              <a:rPr lang="en-US" dirty="0" err="1"/>
              <a:t>Manovich</a:t>
            </a:r>
            <a:r>
              <a:rPr lang="en-US" dirty="0"/>
              <a:t> &lt;</a:t>
            </a:r>
            <a:r>
              <a:rPr lang="en-US" dirty="0" err="1"/>
              <a:t>manovich.lev@gmail.com</a:t>
            </a:r>
            <a:r>
              <a:rPr lang="en-US" dirty="0"/>
              <a:t>&gt;, Benjamin Schmidt &lt;</a:t>
            </a:r>
            <a:r>
              <a:rPr lang="en-US" dirty="0" err="1"/>
              <a:t>b.schmidt@neu.edu</a:t>
            </a:r>
            <a:r>
              <a:rPr lang="en-US" dirty="0"/>
              <a:t>&gt;, Matthew </a:t>
            </a:r>
            <a:r>
              <a:rPr lang="en-US" dirty="0" err="1"/>
              <a:t>Wilkens</a:t>
            </a:r>
            <a:r>
              <a:rPr lang="en-US" dirty="0"/>
              <a:t> &lt;</a:t>
            </a:r>
            <a:r>
              <a:rPr lang="en-US" dirty="0" err="1"/>
              <a:t>mwilkens@nd.edu</a:t>
            </a:r>
            <a:r>
              <a:rPr lang="en-US" dirty="0"/>
              <a:t>&gt;, Amy Hungerford &lt;</a:t>
            </a:r>
            <a:r>
              <a:rPr lang="en-US" dirty="0" err="1"/>
              <a:t>amy.hungerford@yale.edu</a:t>
            </a:r>
            <a:r>
              <a:rPr lang="en-US" dirty="0"/>
              <a:t>&gt;, Mark </a:t>
            </a:r>
            <a:r>
              <a:rPr lang="en-US" dirty="0" err="1"/>
              <a:t>Algee­Hewitt</a:t>
            </a:r>
            <a:r>
              <a:rPr lang="en-US" dirty="0"/>
              <a:t> &lt;</a:t>
            </a:r>
            <a:r>
              <a:rPr lang="en-US" dirty="0" err="1"/>
              <a:t>malgeehe@stanford.edu</a:t>
            </a:r>
            <a:r>
              <a:rPr lang="en-US" dirty="0"/>
              <a:t>&gt;, Natalie Houston &lt;</a:t>
            </a:r>
            <a:r>
              <a:rPr lang="en-US" dirty="0" err="1"/>
              <a:t>nmhouston@gmail.com</a:t>
            </a:r>
            <a:r>
              <a:rPr lang="en-US" dirty="0"/>
              <a:t>&gt;, Rachel </a:t>
            </a:r>
            <a:r>
              <a:rPr lang="en-US" dirty="0" err="1"/>
              <a:t>Buurma</a:t>
            </a:r>
            <a:r>
              <a:rPr lang="en-US" dirty="0"/>
              <a:t> &lt;rbuurma1@swarthmore.edu&gt;, Richard Jean So &lt;</a:t>
            </a:r>
            <a:r>
              <a:rPr lang="en-US" dirty="0" err="1"/>
              <a:t>richardjeanso@gmail.com</a:t>
            </a:r>
            <a:r>
              <a:rPr lang="en-US" dirty="0"/>
              <a:t>&gt;, Timothy </a:t>
            </a:r>
            <a:r>
              <a:rPr lang="en-US" dirty="0" err="1"/>
              <a:t>Tangherlini</a:t>
            </a:r>
            <a:r>
              <a:rPr lang="en-US" dirty="0"/>
              <a:t> &lt;</a:t>
            </a:r>
            <a:r>
              <a:rPr lang="en-US" dirty="0" err="1"/>
              <a:t>tango@humnet.ucla.edu</a:t>
            </a:r>
            <a:r>
              <a:rPr lang="en-US" dirty="0"/>
              <a:t>&gt;, Tanya Clement &lt;</a:t>
            </a:r>
            <a:r>
              <a:rPr lang="en-US" dirty="0" err="1"/>
              <a:t>tclement@ischool.utexas.edu</a:t>
            </a:r>
            <a:r>
              <a:rPr lang="en-US" dirty="0"/>
              <a:t>&gt;, Tom </a:t>
            </a:r>
            <a:r>
              <a:rPr lang="en-US" dirty="0" err="1"/>
              <a:t>McEnaney</a:t>
            </a:r>
            <a:r>
              <a:rPr lang="en-US" dirty="0"/>
              <a:t> &lt;</a:t>
            </a:r>
            <a:r>
              <a:rPr lang="en-US" dirty="0" err="1"/>
              <a:t>mcenaney@cornell.edu</a:t>
            </a:r>
            <a:r>
              <a:rPr lang="en-US" dirty="0"/>
              <a:t>&gt;, Annie Swafford &lt;</a:t>
            </a:r>
            <a:r>
              <a:rPr lang="en-US" dirty="0" err="1"/>
              <a:t>swafforj@newpaltz.edu</a:t>
            </a:r>
            <a:r>
              <a:rPr lang="en-US" dirty="0"/>
              <a:t>&gt;, Elizabeth Dillon &lt;</a:t>
            </a:r>
            <a:r>
              <a:rPr lang="en-US" dirty="0" err="1"/>
              <a:t>E.Dillon@neu.edu</a:t>
            </a:r>
            <a:r>
              <a:rPr lang="en-US" dirty="0"/>
              <a:t>&gt;, Matthew </a:t>
            </a:r>
            <a:r>
              <a:rPr lang="en-US" dirty="0" err="1"/>
              <a:t>Erlin</a:t>
            </a:r>
            <a:r>
              <a:rPr lang="en-US" dirty="0"/>
              <a:t> &lt;</a:t>
            </a:r>
            <a:r>
              <a:rPr lang="en-US" dirty="0" err="1"/>
              <a:t>merlin@wustl.edu</a:t>
            </a:r>
            <a:r>
              <a:rPr lang="en-US" dirty="0"/>
              <a:t>&gt;, Hoyt Long &lt;</a:t>
            </a:r>
            <a:r>
              <a:rPr lang="en-US" dirty="0" err="1"/>
              <a:t>hoytlong@gmail.com</a:t>
            </a:r>
            <a:r>
              <a:rPr lang="en-US" dirty="0"/>
              <a:t>&gt;, Ian Milligan &lt;i2millig@uwaterloo.ca&gt;, James English &lt;</a:t>
            </a:r>
            <a:r>
              <a:rPr lang="en-US" dirty="0" err="1"/>
              <a:t>jenglish@sas.upenn.edu</a:t>
            </a:r>
            <a:r>
              <a:rPr lang="en-US" dirty="0"/>
              <a:t>&gt;, Katherine Bode &lt;</a:t>
            </a:r>
            <a:r>
              <a:rPr lang="en-US" dirty="0" err="1"/>
              <a:t>katherine.bode@anu.edu.au</a:t>
            </a:r>
            <a:r>
              <a:rPr lang="en-US" dirty="0"/>
              <a:t>&gt;, Laura </a:t>
            </a:r>
            <a:r>
              <a:rPr lang="en-US" dirty="0" err="1"/>
              <a:t>Mandell</a:t>
            </a:r>
            <a:r>
              <a:rPr lang="en-US" dirty="0"/>
              <a:t> &lt;</a:t>
            </a:r>
            <a:r>
              <a:rPr lang="en-US" dirty="0" err="1"/>
              <a:t>mandell@tamu.edu</a:t>
            </a:r>
            <a:r>
              <a:rPr lang="en-US" dirty="0"/>
              <a:t>&gt;, Mark </a:t>
            </a:r>
            <a:r>
              <a:rPr lang="en-US" dirty="0" err="1"/>
              <a:t>Algee­Hewitt</a:t>
            </a:r>
            <a:r>
              <a:rPr lang="en-US" dirty="0"/>
              <a:t> &lt;</a:t>
            </a:r>
            <a:r>
              <a:rPr lang="en-US" dirty="0" err="1"/>
              <a:t>mark.algee­hewitt@stanford.edu</a:t>
            </a:r>
            <a:r>
              <a:rPr lang="en-US" dirty="0"/>
              <a:t>&gt; </a:t>
            </a:r>
            <a:endParaRPr lang="en-US" dirty="0" smtClean="0">
              <a:effectLst/>
            </a:endParaRPr>
          </a:p>
          <a:p>
            <a:pPr marL="0" indent="0">
              <a:buNone/>
            </a:pPr>
            <a:endParaRPr lang="en-US" dirty="0"/>
          </a:p>
        </p:txBody>
      </p:sp>
      <p:pic>
        <p:nvPicPr>
          <p:cNvPr id="6" name="Picture 5" descr="Screen Shot 2017-11-13 at 1.20.4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836897"/>
          </a:xfrm>
          <a:prstGeom prst="rect">
            <a:avLst/>
          </a:prstGeom>
        </p:spPr>
      </p:pic>
    </p:spTree>
    <p:extLst>
      <p:ext uri="{BB962C8B-B14F-4D97-AF65-F5344CB8AC3E}">
        <p14:creationId xmlns:p14="http://schemas.microsoft.com/office/powerpoint/2010/main" val="180035435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Currently the “About Us” page for CA indicates the mission of the journal:</a:t>
            </a:r>
            <a:endParaRPr lang="en-US" dirty="0"/>
          </a:p>
        </p:txBody>
      </p:sp>
      <p:sp>
        <p:nvSpPr>
          <p:cNvPr id="3" name="Content Placeholder 2"/>
          <p:cNvSpPr>
            <a:spLocks noGrp="1"/>
          </p:cNvSpPr>
          <p:nvPr>
            <p:ph idx="1"/>
          </p:nvPr>
        </p:nvSpPr>
        <p:spPr>
          <a:xfrm>
            <a:off x="457200" y="1205626"/>
            <a:ext cx="8229600" cy="4920537"/>
          </a:xfrm>
        </p:spPr>
        <p:txBody>
          <a:bodyPr>
            <a:normAutofit lnSpcReduction="10000"/>
          </a:bodyPr>
          <a:lstStyle/>
          <a:p>
            <a:pPr marL="0" indent="0">
              <a:buNone/>
            </a:pPr>
            <a:r>
              <a:rPr lang="en-US" dirty="0"/>
              <a:t/>
            </a:r>
            <a:br>
              <a:rPr lang="en-US" dirty="0"/>
            </a:br>
            <a:r>
              <a:rPr lang="en-US" dirty="0"/>
              <a:t/>
            </a:r>
            <a:br>
              <a:rPr lang="en-US" dirty="0"/>
            </a:br>
            <a:r>
              <a:rPr lang="en-US" dirty="0"/>
              <a:t>"Cultural Analytics is a new open-access journal dedicated to the computational study of culture. Its aim is to promote high quality scholarship that intervenes in contemporary debates about the study of culture using computational and quantitative methods.”</a:t>
            </a:r>
            <a:br>
              <a:rPr lang="en-US" dirty="0"/>
            </a:br>
            <a:r>
              <a:rPr lang="en-US" dirty="0"/>
              <a:t/>
            </a:r>
            <a:br>
              <a:rPr lang="en-US" dirty="0"/>
            </a:br>
            <a:endParaRPr lang="en-US" dirty="0"/>
          </a:p>
        </p:txBody>
      </p:sp>
    </p:spTree>
    <p:extLst>
      <p:ext uri="{BB962C8B-B14F-4D97-AF65-F5344CB8AC3E}">
        <p14:creationId xmlns:p14="http://schemas.microsoft.com/office/powerpoint/2010/main" val="92961401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#1</a:t>
            </a:r>
            <a:endParaRPr lang="en-US" dirty="0"/>
          </a:p>
        </p:txBody>
      </p:sp>
      <p:sp>
        <p:nvSpPr>
          <p:cNvPr id="3" name="Content Placeholder 2"/>
          <p:cNvSpPr>
            <a:spLocks noGrp="1"/>
          </p:cNvSpPr>
          <p:nvPr>
            <p:ph idx="1"/>
          </p:nvPr>
        </p:nvSpPr>
        <p:spPr>
          <a:xfrm>
            <a:off x="457200" y="1600200"/>
            <a:ext cx="8229600" cy="4476153"/>
          </a:xfrm>
        </p:spPr>
        <p:txBody>
          <a:bodyPr>
            <a:normAutofit fontScale="70000" lnSpcReduction="20000"/>
          </a:bodyPr>
          <a:lstStyle/>
          <a:p>
            <a:pPr marL="0" indent="0">
              <a:buNone/>
            </a:pPr>
            <a:r>
              <a:rPr lang="en-US" dirty="0" smtClean="0"/>
              <a:t>. . . I </a:t>
            </a:r>
            <a:r>
              <a:rPr lang="en-US" dirty="0"/>
              <a:t>don’t think we can expect that potential contributors will have read Andrew’s essay or, if they have, that they will necessarily understand that essay to be an outline for what is appropriate to the journal.</a:t>
            </a:r>
            <a:br>
              <a:rPr lang="en-US" dirty="0"/>
            </a:br>
            <a:r>
              <a:rPr lang="en-US" dirty="0"/>
              <a:t/>
            </a:r>
            <a:br>
              <a:rPr lang="en-US" dirty="0"/>
            </a:br>
            <a:r>
              <a:rPr lang="en-US" dirty="0"/>
              <a:t>Currently there is nothing on the “About CA” page, or in the submission guidelines, to advise potential authors about the journal's preference for papers exploring culture at scale. I think we have a responsibility to make that criteria clear, especially so given that papers are having to be returned.  I suggest, therefore, that at the very least we modify the statement on the About page to include the words “at scale” i.e. “. . . computational study of culture at scale."  Obviously this business of “scale” is a slippery slope, but surely some clarification is needed.</a:t>
            </a:r>
            <a:br>
              <a:rPr lang="en-US" dirty="0"/>
            </a:br>
            <a:r>
              <a:rPr lang="en-US" dirty="0"/>
              <a:t/>
            </a:r>
            <a:br>
              <a:rPr lang="en-US" dirty="0"/>
            </a:br>
            <a:r>
              <a:rPr lang="en-US" dirty="0"/>
              <a:t>Thoughts?</a:t>
            </a:r>
          </a:p>
        </p:txBody>
      </p:sp>
    </p:spTree>
    <p:extLst>
      <p:ext uri="{BB962C8B-B14F-4D97-AF65-F5344CB8AC3E}">
        <p14:creationId xmlns:p14="http://schemas.microsoft.com/office/powerpoint/2010/main" val="115725689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#2</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I would support that change.</a:t>
            </a:r>
            <a:br>
              <a:rPr lang="en-US" dirty="0"/>
            </a:br>
            <a:r>
              <a:rPr lang="en-US" dirty="0"/>
              <a:t/>
            </a:r>
            <a:br>
              <a:rPr lang="en-US" dirty="0"/>
            </a:br>
            <a:r>
              <a:rPr lang="en-US" dirty="0"/>
              <a:t>To consider a counter-argument: Perhaps we don't want to rule out the possibility that someone will do something innovative, computationally, with a single book?</a:t>
            </a:r>
            <a:br>
              <a:rPr lang="en-US" dirty="0"/>
            </a:br>
            <a:r>
              <a:rPr lang="en-US" dirty="0"/>
              <a:t/>
            </a:r>
            <a:br>
              <a:rPr lang="en-US" dirty="0"/>
            </a:br>
            <a:r>
              <a:rPr lang="en-US" dirty="0"/>
              <a:t>Is that possible? Yes, it's possible, and I could point to a few examples. But it's a rare kind of success, and I don't think changing the mission statement would actually prevent us from accepting those rare successes. A reference to scale would just give us a clear, quick way to turn down the frequent cases where computation doesn't turn out to add much (yet) to our understanding of a single text.</a:t>
            </a:r>
            <a:br>
              <a:rPr lang="en-US" dirty="0"/>
            </a:br>
            <a:endParaRPr lang="en-US" dirty="0"/>
          </a:p>
        </p:txBody>
      </p:sp>
    </p:spTree>
    <p:extLst>
      <p:ext uri="{BB962C8B-B14F-4D97-AF65-F5344CB8AC3E}">
        <p14:creationId xmlns:p14="http://schemas.microsoft.com/office/powerpoint/2010/main" val="348624558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3276"/>
            <a:ext cx="8229600" cy="5852888"/>
          </a:xfrm>
        </p:spPr>
        <p:txBody>
          <a:bodyPr>
            <a:normAutofit/>
          </a:bodyPr>
          <a:lstStyle/>
          <a:p>
            <a:r>
              <a:rPr lang="en-US" i="1" dirty="0" smtClean="0"/>
              <a:t>Machine </a:t>
            </a:r>
            <a:r>
              <a:rPr lang="en-US" i="1" dirty="0"/>
              <a:t>learning </a:t>
            </a:r>
            <a:r>
              <a:rPr lang="en-US" dirty="0"/>
              <a:t>is the idea that there are generic algorithms that can tell you something interesting about a set of data without you having to write any custom code specific to the problem. Instead of writing code, you feed data to the generic algorithm and it builds its own logic based on the data</a:t>
            </a:r>
            <a:r>
              <a:rPr lang="en-US" dirty="0" smtClean="0"/>
              <a:t>.</a:t>
            </a:r>
          </a:p>
          <a:p>
            <a:r>
              <a:rPr lang="en-US" dirty="0"/>
              <a:t>Maybe a better definition for “learning” in this case is “figuring out an equation to solve a specific problem based on some example data”.</a:t>
            </a:r>
          </a:p>
        </p:txBody>
      </p:sp>
      <p:sp>
        <p:nvSpPr>
          <p:cNvPr id="4" name="TextBox 3"/>
          <p:cNvSpPr txBox="1"/>
          <p:nvPr/>
        </p:nvSpPr>
        <p:spPr>
          <a:xfrm>
            <a:off x="1607736" y="6253569"/>
            <a:ext cx="5530612" cy="369332"/>
          </a:xfrm>
          <a:prstGeom prst="rect">
            <a:avLst/>
          </a:prstGeom>
          <a:noFill/>
        </p:spPr>
        <p:txBody>
          <a:bodyPr wrap="square" rtlCol="0">
            <a:spAutoFit/>
          </a:bodyPr>
          <a:lstStyle/>
          <a:p>
            <a:r>
              <a:rPr lang="en-US" dirty="0" err="1"/>
              <a:t>Geitgey</a:t>
            </a:r>
            <a:r>
              <a:rPr lang="en-US" dirty="0"/>
              <a:t>, Adam. “Machine Learning is Fun!” Medium. </a:t>
            </a:r>
          </a:p>
        </p:txBody>
      </p:sp>
    </p:spTree>
    <p:extLst>
      <p:ext uri="{BB962C8B-B14F-4D97-AF65-F5344CB8AC3E}">
        <p14:creationId xmlns:p14="http://schemas.microsoft.com/office/powerpoint/2010/main" val="33778389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#3</a:t>
            </a:r>
            <a:endParaRPr lang="en-US" dirty="0"/>
          </a:p>
        </p:txBody>
      </p:sp>
      <p:sp>
        <p:nvSpPr>
          <p:cNvPr id="3" name="Content Placeholder 2"/>
          <p:cNvSpPr>
            <a:spLocks noGrp="1"/>
          </p:cNvSpPr>
          <p:nvPr>
            <p:ph idx="1"/>
          </p:nvPr>
        </p:nvSpPr>
        <p:spPr>
          <a:xfrm>
            <a:off x="457200" y="1353047"/>
            <a:ext cx="8229600" cy="5504953"/>
          </a:xfrm>
        </p:spPr>
        <p:txBody>
          <a:bodyPr>
            <a:normAutofit fontScale="77500" lnSpcReduction="20000"/>
          </a:bodyPr>
          <a:lstStyle/>
          <a:p>
            <a:pPr marL="0" indent="0">
              <a:buNone/>
            </a:pPr>
            <a:r>
              <a:rPr lang="en-US" dirty="0"/>
              <a:t>my own early research was on a single book. Yet, even if the data out of that book was fairly significant in size, my arguments were more about that single book than about a cultural phenomenon, per se. Is that perhaps the sticking point here? The point isn't that you can't write about a single book or a few texts. The point is, rather, that more often than not, a single book does not get us to a generalization about what Andrew calls "representativeness" or the </a:t>
            </a:r>
            <a:r>
              <a:rPr lang="en-US" dirty="0" err="1"/>
              <a:t>constructedness</a:t>
            </a:r>
            <a:r>
              <a:rPr lang="en-US" dirty="0"/>
              <a:t> of culture on a more general level than a single book:</a:t>
            </a:r>
            <a:br>
              <a:rPr lang="en-US" dirty="0"/>
            </a:br>
            <a:endParaRPr lang="en-US" dirty="0" smtClean="0"/>
          </a:p>
          <a:p>
            <a:pPr marL="0" indent="0">
              <a:buNone/>
            </a:pPr>
            <a:r>
              <a:rPr lang="en-US" dirty="0" smtClean="0"/>
              <a:t>What </a:t>
            </a:r>
            <a:r>
              <a:rPr lang="en-US" dirty="0"/>
              <a:t>makes cultural criticism unique is its attention to the </a:t>
            </a:r>
            <a:r>
              <a:rPr lang="en-US" dirty="0" err="1"/>
              <a:t>constructedness</a:t>
            </a:r>
            <a:r>
              <a:rPr lang="en-US" dirty="0"/>
              <a:t> of culture, to the making, creativity, and communication that surround human cultures, rather than their laws or essences. Second, it captures the constructed nature of knowledge itself, the necessary incompletion that surrounds any part in relationship to a larger whole.</a:t>
            </a:r>
            <a:r>
              <a:rPr lang="en-US" dirty="0" smtClean="0"/>
              <a:t>.</a:t>
            </a:r>
            <a:endParaRPr lang="en-US" dirty="0"/>
          </a:p>
        </p:txBody>
      </p:sp>
    </p:spTree>
    <p:extLst>
      <p:ext uri="{BB962C8B-B14F-4D97-AF65-F5344CB8AC3E}">
        <p14:creationId xmlns:p14="http://schemas.microsoft.com/office/powerpoint/2010/main" val="348624558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#4</a:t>
            </a:r>
            <a:endParaRPr lang="en-US" dirty="0"/>
          </a:p>
        </p:txBody>
      </p:sp>
      <p:sp>
        <p:nvSpPr>
          <p:cNvPr id="3" name="Content Placeholder 2"/>
          <p:cNvSpPr>
            <a:spLocks noGrp="1"/>
          </p:cNvSpPr>
          <p:nvPr>
            <p:ph idx="1"/>
          </p:nvPr>
        </p:nvSpPr>
        <p:spPr/>
        <p:txBody>
          <a:bodyPr/>
          <a:lstStyle/>
          <a:p>
            <a:pPr marL="0" indent="0">
              <a:buNone/>
            </a:pPr>
            <a:r>
              <a:rPr lang="en-US" dirty="0"/>
              <a:t>Agreed; I think guidance to authors is good and that adding a reference to scale conveys more of what we (generally) mean, while remaining usefully flexible. Scale, after all, can take a lot of different values.</a:t>
            </a:r>
          </a:p>
        </p:txBody>
      </p:sp>
    </p:spTree>
    <p:extLst>
      <p:ext uri="{BB962C8B-B14F-4D97-AF65-F5344CB8AC3E}">
        <p14:creationId xmlns:p14="http://schemas.microsoft.com/office/powerpoint/2010/main" val="317096541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#5</a:t>
            </a:r>
            <a:endParaRPr lang="en-US" dirty="0"/>
          </a:p>
        </p:txBody>
      </p:sp>
      <p:sp>
        <p:nvSpPr>
          <p:cNvPr id="3" name="Content Placeholder 2"/>
          <p:cNvSpPr>
            <a:spLocks noGrp="1"/>
          </p:cNvSpPr>
          <p:nvPr>
            <p:ph idx="1"/>
          </p:nvPr>
        </p:nvSpPr>
        <p:spPr/>
        <p:txBody>
          <a:bodyPr/>
          <a:lstStyle/>
          <a:p>
            <a:pPr marL="0" indent="0">
              <a:buNone/>
            </a:pPr>
            <a:r>
              <a:rPr lang="en-US" dirty="0"/>
              <a:t>I also think that adding reference to scale will be useful</a:t>
            </a:r>
            <a:r>
              <a:rPr lang="en-US" dirty="0" smtClean="0"/>
              <a:t>. </a:t>
            </a:r>
            <a:endParaRPr lang="en-US" dirty="0"/>
          </a:p>
        </p:txBody>
      </p:sp>
    </p:spTree>
    <p:extLst>
      <p:ext uri="{BB962C8B-B14F-4D97-AF65-F5344CB8AC3E}">
        <p14:creationId xmlns:p14="http://schemas.microsoft.com/office/powerpoint/2010/main" val="317096541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#6</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Just to sign off a bit reluctantly on adding the reference "at scale."</a:t>
            </a:r>
            <a:br>
              <a:rPr lang="en-US" dirty="0"/>
            </a:br>
            <a:r>
              <a:rPr lang="en-US" dirty="0"/>
              <a:t/>
            </a:r>
            <a:br>
              <a:rPr lang="en-US" dirty="0"/>
            </a:br>
            <a:r>
              <a:rPr lang="en-US" dirty="0"/>
              <a:t>It took me a while to swallow that because in its minimalism the phrase has some risks. One is that it appears to foreclose without transparency or flexibility the computational analysis of materials that are extremely limited in number due to </a:t>
            </a:r>
            <a:r>
              <a:rPr lang="en-US" dirty="0" err="1"/>
              <a:t>socioculturally</a:t>
            </a:r>
            <a:r>
              <a:rPr lang="en-US" dirty="0"/>
              <a:t> determined asymmetries, biases, </a:t>
            </a:r>
            <a:r>
              <a:rPr lang="en-US" dirty="0" err="1"/>
              <a:t>filterings</a:t>
            </a:r>
            <a:r>
              <a:rPr lang="en-US" dirty="0"/>
              <a:t>, and omissions from the cultural record. It'd be nice to bounce this issue of a historian. Some of the </a:t>
            </a:r>
            <a:r>
              <a:rPr lang="en-US" dirty="0" err="1"/>
              <a:t>microhistory</a:t>
            </a:r>
            <a:r>
              <a:rPr lang="en-US" dirty="0"/>
              <a:t> of the 80s and 90s, for instance, spun out of highly culturally significant records left by severely underrepresented classes of people or individuals. Or, again, consider what a medievalist scholar is supposed to make of a requirement for a corpus "at scale." (I wonder if "scale" might be qualified by "significant" or "appropriate" or something, but that may must muddy the waters.)</a:t>
            </a:r>
            <a:br>
              <a:rPr lang="en-US" dirty="0"/>
            </a:br>
            <a:r>
              <a:rPr lang="en-US" dirty="0"/>
              <a:t/>
            </a:r>
            <a:br>
              <a:rPr lang="en-US" dirty="0"/>
            </a:br>
            <a:endParaRPr lang="en-US" dirty="0"/>
          </a:p>
        </p:txBody>
      </p:sp>
    </p:spTree>
    <p:extLst>
      <p:ext uri="{BB962C8B-B14F-4D97-AF65-F5344CB8AC3E}">
        <p14:creationId xmlns:p14="http://schemas.microsoft.com/office/powerpoint/2010/main" val="114112591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#6</a:t>
            </a:r>
            <a:endParaRPr lang="en-US" dirty="0"/>
          </a:p>
        </p:txBody>
      </p:sp>
      <p:sp>
        <p:nvSpPr>
          <p:cNvPr id="3" name="Content Placeholder 2"/>
          <p:cNvSpPr>
            <a:spLocks noGrp="1"/>
          </p:cNvSpPr>
          <p:nvPr>
            <p:ph idx="1"/>
          </p:nvPr>
        </p:nvSpPr>
        <p:spPr>
          <a:xfrm>
            <a:off x="457200" y="1600200"/>
            <a:ext cx="8229600" cy="5713928"/>
          </a:xfrm>
        </p:spPr>
        <p:txBody>
          <a:bodyPr>
            <a:normAutofit fontScale="77500" lnSpcReduction="20000"/>
          </a:bodyPr>
          <a:lstStyle/>
          <a:p>
            <a:pPr marL="0" indent="0">
              <a:buNone/>
            </a:pPr>
            <a:r>
              <a:rPr lang="en-US" dirty="0" smtClean="0"/>
              <a:t>The </a:t>
            </a:r>
            <a:r>
              <a:rPr lang="en-US" dirty="0"/>
              <a:t>other risk is that we are silently foreclosing the possibility that certain kinds of computational stylistics (including but not limited to </a:t>
            </a:r>
            <a:r>
              <a:rPr lang="en-US" dirty="0" err="1"/>
              <a:t>stylometry</a:t>
            </a:r>
            <a:r>
              <a:rPr lang="en-US" dirty="0"/>
              <a:t>) focused on single or small numbers of works are relevant to cultural analytics. In an older frame of reference, stylistics is related to a philological tradition that used mixed scales of materials to frame large scale arguments about "culture." Andrew in his inaugural essay critiques </a:t>
            </a:r>
            <a:r>
              <a:rPr lang="en-US" dirty="0" err="1"/>
              <a:t>Auerbach's</a:t>
            </a:r>
            <a:r>
              <a:rPr lang="en-US" dirty="0"/>
              <a:t> Mimesis, which is a modern inheritor of parts of that tradition. I'd go back even earlier. E.g., think of the kind of assertions about the style and culture of various nations underlying Taine's history of English literature and other works of that era. In a newer frame of reference, I'm aware of at least one (submitted) monograph by someone who uses computational </a:t>
            </a:r>
            <a:r>
              <a:rPr lang="en-US" dirty="0" err="1"/>
              <a:t>stylometrics</a:t>
            </a:r>
            <a:r>
              <a:rPr lang="en-US" dirty="0"/>
              <a:t> and related approaches to study a single novel, with implications at the cultural scale because of the findings about publishing and authoring systems.</a:t>
            </a:r>
            <a:br>
              <a:rPr lang="en-US" dirty="0"/>
            </a:br>
            <a:r>
              <a:rPr lang="en-US" dirty="0"/>
              <a:t/>
            </a:r>
            <a:br>
              <a:rPr lang="en-US" dirty="0"/>
            </a:br>
            <a:endParaRPr lang="en-US" dirty="0"/>
          </a:p>
        </p:txBody>
      </p:sp>
    </p:spTree>
    <p:extLst>
      <p:ext uri="{BB962C8B-B14F-4D97-AF65-F5344CB8AC3E}">
        <p14:creationId xmlns:p14="http://schemas.microsoft.com/office/powerpoint/2010/main" val="317096541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#6</a:t>
            </a:r>
            <a:endParaRPr lang="en-US" dirty="0"/>
          </a:p>
        </p:txBody>
      </p:sp>
      <p:sp>
        <p:nvSpPr>
          <p:cNvPr id="3" name="Content Placeholder 2"/>
          <p:cNvSpPr>
            <a:spLocks noGrp="1"/>
          </p:cNvSpPr>
          <p:nvPr>
            <p:ph idx="1"/>
          </p:nvPr>
        </p:nvSpPr>
        <p:spPr>
          <a:xfrm>
            <a:off x="457200" y="1616275"/>
            <a:ext cx="8229600" cy="5119153"/>
          </a:xfrm>
        </p:spPr>
        <p:txBody>
          <a:bodyPr>
            <a:normAutofit fontScale="70000" lnSpcReduction="20000"/>
          </a:bodyPr>
          <a:lstStyle/>
          <a:p>
            <a:pPr marL="0" indent="0">
              <a:buNone/>
            </a:pPr>
            <a:r>
              <a:rPr lang="en-US" dirty="0" smtClean="0"/>
              <a:t>By </a:t>
            </a:r>
            <a:r>
              <a:rPr lang="en-US" dirty="0"/>
              <a:t>the way, just for fun, I looked up the etymologies of "scale." The Latin one underlying the term as we are using it comes from "ladder, stairs," etc. But the Germanic and Northern/Old English etymologies are for the word in the other sense: "scale" as in those of a fish; and the related "</a:t>
            </a:r>
            <a:r>
              <a:rPr lang="en-US" dirty="0" err="1"/>
              <a:t>skal</a:t>
            </a:r>
            <a:r>
              <a:rPr lang="en-US" dirty="0"/>
              <a:t> / </a:t>
            </a:r>
            <a:r>
              <a:rPr lang="en-US" dirty="0" err="1"/>
              <a:t>scealu</a:t>
            </a:r>
            <a:r>
              <a:rPr lang="en-US" dirty="0"/>
              <a:t>" for "bowl" or "shell." (And, ta-</a:t>
            </a:r>
            <a:r>
              <a:rPr lang="en-US" dirty="0" err="1"/>
              <a:t>dum</a:t>
            </a:r>
            <a:r>
              <a:rPr lang="en-US" dirty="0"/>
              <a:t>: we're back to Taine in the famous metaphor from the intro to his history of English lit: "On turning over the large stiff pages of a folio volume, or the yellow leaves of a manuscript, in short, a poem, a code of laws, a confession of faith, what is your first comment? You say to yourself that the work before you is not of its own creation. It is simply a mold like a fossil shell, an imprint similar to one of those forms embedded in a stone by an animal which once lived and perished. Beneath the shell was an animal and behind the document there was a man. Why do you study the shell unless to form some idea of the animal? In the same way do you study the document in order to comprehend the man; both shell and document are dead fragments and of value only as indications of the complete living being.")</a:t>
            </a:r>
            <a:br>
              <a:rPr lang="en-US" dirty="0"/>
            </a:br>
            <a:endParaRPr lang="en-US" dirty="0"/>
          </a:p>
        </p:txBody>
      </p:sp>
    </p:spTree>
    <p:extLst>
      <p:ext uri="{BB962C8B-B14F-4D97-AF65-F5344CB8AC3E}">
        <p14:creationId xmlns:p14="http://schemas.microsoft.com/office/powerpoint/2010/main" val="114112591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#6</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I bring this divergent etymology/meaning of the word to attention because there's actually a nice connection to be made to the "surface reading" debates and the stylistics issue I raised earlier. The anti-"depth" reading folks want us to stop looking like Taine "into" or "under" the shell, and to stay instead on the surface. That's a scaly surface, one might say, full of texture and style; and it is in principle possible to study that computationally at micro-levels that are culturally significant even if (as when a paleontologist finds a single fossil dinosaur with scales or feathers intact) there are few samples.</a:t>
            </a:r>
          </a:p>
          <a:p>
            <a:endParaRPr lang="en-US" dirty="0"/>
          </a:p>
        </p:txBody>
      </p:sp>
    </p:spTree>
    <p:extLst>
      <p:ext uri="{BB962C8B-B14F-4D97-AF65-F5344CB8AC3E}">
        <p14:creationId xmlns:p14="http://schemas.microsoft.com/office/powerpoint/2010/main" val="317096541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#7</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I always learn something from reading Alan’s emails to this group!  I share his hesitations about invoking “scale” as though it established a clear and practicable criterion of selection.  I don’t know what the submissions were that had to be rejected, but I wonder whether their chief shortcoming or inappropriateness for CA was really just a matter of scale, or whether they suffered from poorly defined or non-representative corpora, inadequate sample sizes, or problems of that sort (which crop up in plenty of large-corpus projects).  Andrew is in the best position to understand what exactly needs to be made clearer to which set of prospective CA contributors, and I certainly trust him to insert suitable language.  But we should maybe not place too much of a burden on the naked phrase “at scale.” </a:t>
            </a:r>
          </a:p>
        </p:txBody>
      </p:sp>
    </p:spTree>
    <p:extLst>
      <p:ext uri="{BB962C8B-B14F-4D97-AF65-F5344CB8AC3E}">
        <p14:creationId xmlns:p14="http://schemas.microsoft.com/office/powerpoint/2010/main" val="317096541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#8</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I suspect none of us are very happy about the phrase "at scale" itself; it's empty, since as </a:t>
            </a:r>
            <a:r>
              <a:rPr lang="en-US" dirty="0" smtClean="0"/>
              <a:t>?? </a:t>
            </a:r>
            <a:r>
              <a:rPr lang="en-US" dirty="0"/>
              <a:t>pointed out ... it doesn't actually specify a scale! (It's also sort of engineering jargon, which bothers my aesthetic heart more than the ambiguity does.)</a:t>
            </a:r>
            <a:br>
              <a:rPr lang="en-US" dirty="0"/>
            </a:br>
            <a:r>
              <a:rPr lang="en-US" dirty="0"/>
              <a:t/>
            </a:r>
            <a:br>
              <a:rPr lang="en-US" dirty="0"/>
            </a:br>
            <a:r>
              <a:rPr lang="en-US" dirty="0"/>
              <a:t>I can envision various ways to finesse it. "At a social scale ... at a scale beyond an individual interpreter's memory ... at a scale that casts light on ..."</a:t>
            </a:r>
            <a:br>
              <a:rPr lang="en-US" dirty="0"/>
            </a:br>
            <a:r>
              <a:rPr lang="en-US" dirty="0"/>
              <a:t/>
            </a:r>
            <a:br>
              <a:rPr lang="en-US" dirty="0"/>
            </a:br>
            <a:endParaRPr lang="en-US" dirty="0"/>
          </a:p>
        </p:txBody>
      </p:sp>
    </p:spTree>
    <p:extLst>
      <p:ext uri="{BB962C8B-B14F-4D97-AF65-F5344CB8AC3E}">
        <p14:creationId xmlns:p14="http://schemas.microsoft.com/office/powerpoint/2010/main" val="317096541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#8</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 . . . But </a:t>
            </a:r>
            <a:r>
              <a:rPr lang="en-US" dirty="0"/>
              <a:t>my guess is that in trying to finesse the phrase, we'd be trying to resolve a theoretical debate about the purpose of this enterprise that will actually take 10-20 years to play out. So I'm inclined to let Andrew be gracefully vague.</a:t>
            </a:r>
            <a:br>
              <a:rPr lang="en-US" dirty="0"/>
            </a:br>
            <a:r>
              <a:rPr lang="en-US" dirty="0"/>
              <a:t/>
            </a:r>
            <a:br>
              <a:rPr lang="en-US" dirty="0"/>
            </a:br>
            <a:r>
              <a:rPr lang="en-US" dirty="0"/>
              <a:t>I do feel that the typical sophomore error in this field is an assumption that computational tools are equally good for everything, so why I don't I just start by applying them to this familiar author-sized question? I see dozens of blog posts and would-be papers that founder on those rocks. Other kinds of problems tend to be questions we're still debating amongst ourselves.</a:t>
            </a:r>
            <a:br>
              <a:rPr lang="en-US" dirty="0"/>
            </a:br>
            <a:endParaRPr lang="en-US" dirty="0"/>
          </a:p>
        </p:txBody>
      </p:sp>
    </p:spTree>
    <p:extLst>
      <p:ext uri="{BB962C8B-B14F-4D97-AF65-F5344CB8AC3E}">
        <p14:creationId xmlns:p14="http://schemas.microsoft.com/office/powerpoint/2010/main" val="426209168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algorithm</a:t>
            </a:r>
            <a:endParaRPr lang="en-US" dirty="0"/>
          </a:p>
        </p:txBody>
      </p:sp>
      <p:sp>
        <p:nvSpPr>
          <p:cNvPr id="3" name="Content Placeholder 2"/>
          <p:cNvSpPr>
            <a:spLocks noGrp="1"/>
          </p:cNvSpPr>
          <p:nvPr>
            <p:ph idx="1"/>
          </p:nvPr>
        </p:nvSpPr>
        <p:spPr/>
        <p:txBody>
          <a:bodyPr/>
          <a:lstStyle/>
          <a:p>
            <a:pPr marL="0" indent="0">
              <a:buNone/>
            </a:pPr>
            <a:r>
              <a:rPr lang="en-US" dirty="0"/>
              <a:t>It can put data into different groups. The same classification algorithm used to recognize handwritten numbers could also be used to classify emails into spam and not-spam without changing a line of code. It’s the same algorithm but it’s fed different training data so it comes up with different classification logic.</a:t>
            </a:r>
          </a:p>
        </p:txBody>
      </p:sp>
      <p:sp>
        <p:nvSpPr>
          <p:cNvPr id="4" name="TextBox 3"/>
          <p:cNvSpPr txBox="1"/>
          <p:nvPr/>
        </p:nvSpPr>
        <p:spPr>
          <a:xfrm>
            <a:off x="1607736" y="6253569"/>
            <a:ext cx="5530612" cy="369332"/>
          </a:xfrm>
          <a:prstGeom prst="rect">
            <a:avLst/>
          </a:prstGeom>
          <a:noFill/>
        </p:spPr>
        <p:txBody>
          <a:bodyPr wrap="square" rtlCol="0">
            <a:spAutoFit/>
          </a:bodyPr>
          <a:lstStyle/>
          <a:p>
            <a:r>
              <a:rPr lang="en-US" dirty="0" err="1"/>
              <a:t>Geitgey</a:t>
            </a:r>
            <a:r>
              <a:rPr lang="en-US" dirty="0"/>
              <a:t>, Adam. “Machine Learning is Fun!” Medium. </a:t>
            </a:r>
          </a:p>
        </p:txBody>
      </p:sp>
    </p:spTree>
    <p:extLst>
      <p:ext uri="{BB962C8B-B14F-4D97-AF65-F5344CB8AC3E}">
        <p14:creationId xmlns:p14="http://schemas.microsoft.com/office/powerpoint/2010/main" val="46235495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#9</a:t>
            </a:r>
            <a:endParaRPr lang="en-US" dirty="0"/>
          </a:p>
        </p:txBody>
      </p:sp>
      <p:sp>
        <p:nvSpPr>
          <p:cNvPr id="3" name="Content Placeholder 2"/>
          <p:cNvSpPr>
            <a:spLocks noGrp="1"/>
          </p:cNvSpPr>
          <p:nvPr>
            <p:ph idx="1"/>
          </p:nvPr>
        </p:nvSpPr>
        <p:spPr/>
        <p:txBody>
          <a:bodyPr/>
          <a:lstStyle/>
          <a:p>
            <a:pPr marL="0" indent="0">
              <a:buNone/>
            </a:pPr>
            <a:r>
              <a:rPr lang="en-US" dirty="0"/>
              <a:t>I agree that there is a much more extensive discussion to be had on this topic, but for now, I am willing to sign off on some variant of "at scale" as long as we do not think it will scare off potentially innovative contributions that do not engage with massive corpora.</a:t>
            </a:r>
          </a:p>
        </p:txBody>
      </p:sp>
    </p:spTree>
    <p:extLst>
      <p:ext uri="{BB962C8B-B14F-4D97-AF65-F5344CB8AC3E}">
        <p14:creationId xmlns:p14="http://schemas.microsoft.com/office/powerpoint/2010/main" val="317096541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0438"/>
            <a:ext cx="8229600" cy="6703278"/>
          </a:xfrm>
        </p:spPr>
        <p:txBody>
          <a:bodyPr>
            <a:normAutofit fontScale="92500" lnSpcReduction="20000"/>
          </a:bodyPr>
          <a:lstStyle/>
          <a:p>
            <a:pPr marL="0" indent="0">
              <a:buNone/>
            </a:pPr>
            <a:r>
              <a:rPr lang="en-US" dirty="0" smtClean="0"/>
              <a:t>*</a:t>
            </a:r>
            <a:r>
              <a:rPr lang="en-US" dirty="0"/>
              <a:t>The presentation should be professional and limited to 10 minutes with 2 minutes for questions/answers for a total of 12 minutes per student. </a:t>
            </a:r>
            <a:endParaRPr lang="en-US" dirty="0" smtClean="0"/>
          </a:p>
          <a:p>
            <a:pPr marL="0" indent="0">
              <a:buNone/>
            </a:pPr>
            <a:r>
              <a:rPr lang="en-US" dirty="0" smtClean="0"/>
              <a:t>*</a:t>
            </a:r>
            <a:r>
              <a:rPr lang="en-US" dirty="0"/>
              <a:t>Your final presentation should be on some sort of presentation software that you can share and will include: </a:t>
            </a:r>
            <a:endParaRPr lang="en-US" dirty="0" smtClean="0"/>
          </a:p>
          <a:p>
            <a:pPr marL="0" indent="0">
              <a:buNone/>
            </a:pPr>
            <a:r>
              <a:rPr lang="en-US" b="1" dirty="0" smtClean="0"/>
              <a:t>1</a:t>
            </a:r>
            <a:r>
              <a:rPr lang="en-US" b="1" dirty="0"/>
              <a:t>. A description of your dataset </a:t>
            </a:r>
            <a:r>
              <a:rPr lang="en-US" dirty="0"/>
              <a:t>from a cultural heritage institution (think gallery, library, archive or museum -- Where did it come from? What does it include? What structure was it in when you discovered it and what have you had to do to restructure it for this project?  You may have chosen to extend or limit the dataset in some way. This might mean curating material from multiple sources, mashing up two or more datasets, etc. </a:t>
            </a:r>
            <a:br>
              <a:rPr lang="en-US" dirty="0"/>
            </a:br>
            <a:r>
              <a:rPr lang="en-US" dirty="0"/>
              <a:t/>
            </a:r>
            <a:br>
              <a:rPr lang="en-US" dirty="0"/>
            </a:br>
            <a:endParaRPr lang="en-US" dirty="0"/>
          </a:p>
        </p:txBody>
      </p:sp>
      <p:sp>
        <p:nvSpPr>
          <p:cNvPr id="4" name="Title 1"/>
          <p:cNvSpPr>
            <a:spLocks noGrp="1"/>
          </p:cNvSpPr>
          <p:nvPr>
            <p:ph type="title"/>
          </p:nvPr>
        </p:nvSpPr>
        <p:spPr>
          <a:xfrm>
            <a:off x="457200" y="17438"/>
            <a:ext cx="8229600" cy="1143000"/>
          </a:xfrm>
        </p:spPr>
        <p:txBody>
          <a:bodyPr/>
          <a:lstStyle/>
          <a:p>
            <a:r>
              <a:rPr lang="en-US" dirty="0" smtClean="0"/>
              <a:t>Final Presentation</a:t>
            </a:r>
            <a:endParaRPr lang="en-US" dirty="0"/>
          </a:p>
        </p:txBody>
      </p:sp>
    </p:spTree>
    <p:extLst>
      <p:ext uri="{BB962C8B-B14F-4D97-AF65-F5344CB8AC3E}">
        <p14:creationId xmlns:p14="http://schemas.microsoft.com/office/powerpoint/2010/main" val="22024945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3276"/>
            <a:ext cx="8229600" cy="6719352"/>
          </a:xfrm>
        </p:spPr>
        <p:txBody>
          <a:bodyPr>
            <a:normAutofit fontScale="85000" lnSpcReduction="10000"/>
          </a:bodyPr>
          <a:lstStyle/>
          <a:p>
            <a:pPr marL="0" indent="0">
              <a:buNone/>
            </a:pPr>
            <a:r>
              <a:rPr lang="en-US" dirty="0"/>
              <a:t/>
            </a:r>
            <a:br>
              <a:rPr lang="en-US" dirty="0"/>
            </a:br>
            <a:r>
              <a:rPr lang="en-US" dirty="0"/>
              <a:t/>
            </a:r>
            <a:br>
              <a:rPr lang="en-US" dirty="0"/>
            </a:br>
            <a:r>
              <a:rPr lang="en-US" b="1" dirty="0"/>
              <a:t>2. A description of your interpretive/discourse community</a:t>
            </a:r>
            <a:r>
              <a:rPr lang="en-US" dirty="0"/>
              <a:t> in mind, such as literary scholars interested in feminist inquiry, historians interested in </a:t>
            </a:r>
            <a:r>
              <a:rPr lang="en-US" dirty="0" err="1"/>
              <a:t>postcolonialism</a:t>
            </a:r>
            <a:r>
              <a:rPr lang="en-US" dirty="0"/>
              <a:t>, or information studies researchers interested in critical metadata</a:t>
            </a:r>
            <a:r>
              <a:rPr lang="en-US" dirty="0" smtClean="0"/>
              <a:t>.</a:t>
            </a:r>
          </a:p>
          <a:p>
            <a:pPr marL="0" indent="0">
              <a:buNone/>
            </a:pPr>
            <a:r>
              <a:rPr lang="en-US" b="1" dirty="0" smtClean="0"/>
              <a:t>3</a:t>
            </a:r>
            <a:r>
              <a:rPr lang="en-US" b="1" dirty="0"/>
              <a:t>. A description of your method</a:t>
            </a:r>
            <a:r>
              <a:rPr lang="en-US" dirty="0"/>
              <a:t>. What "features" of the data are you using to learn more about your argument? Why? What kinds of algorithms? Why? This will be a reflection on the strengths and weaknesses of your method, including a  walk-through of a </a:t>
            </a:r>
            <a:r>
              <a:rPr lang="en-US" dirty="0" err="1"/>
              <a:t>Jupyter</a:t>
            </a:r>
            <a:r>
              <a:rPr lang="en-US" dirty="0"/>
              <a:t> notebook containing code used for data analysis and visualization</a:t>
            </a:r>
            <a:r>
              <a:rPr lang="en-US" dirty="0" smtClean="0"/>
              <a:t>.</a:t>
            </a:r>
          </a:p>
          <a:p>
            <a:pPr marL="0" indent="0">
              <a:buNone/>
            </a:pPr>
            <a:r>
              <a:rPr lang="en-US" b="1" dirty="0" smtClean="0"/>
              <a:t>4</a:t>
            </a:r>
            <a:r>
              <a:rPr lang="en-US" b="1" dirty="0"/>
              <a:t>. Your working argument about the data </a:t>
            </a:r>
            <a:r>
              <a:rPr lang="en-US" dirty="0"/>
              <a:t>based on what the  interpretive/discourse community values</a:t>
            </a:r>
            <a:r>
              <a:rPr lang="en-US" dirty="0" smtClean="0"/>
              <a:t>.</a:t>
            </a:r>
          </a:p>
          <a:p>
            <a:pPr marL="0" indent="0">
              <a:buNone/>
            </a:pPr>
            <a:r>
              <a:rPr lang="en-US" b="1" dirty="0" smtClean="0"/>
              <a:t>5</a:t>
            </a:r>
            <a:r>
              <a:rPr lang="en-US" b="1" dirty="0"/>
              <a:t>. 3-4 visualizations </a:t>
            </a:r>
            <a:r>
              <a:rPr lang="en-US" dirty="0"/>
              <a:t>of initial observations</a:t>
            </a:r>
            <a:r>
              <a:rPr lang="en-US" dirty="0" smtClean="0"/>
              <a:t>.</a:t>
            </a:r>
          </a:p>
          <a:p>
            <a:pPr marL="0" indent="0">
              <a:buNone/>
            </a:pPr>
            <a:r>
              <a:rPr lang="en-US" b="1" dirty="0" smtClean="0"/>
              <a:t>6</a:t>
            </a:r>
            <a:r>
              <a:rPr lang="en-US" b="1" dirty="0"/>
              <a:t>. Citations</a:t>
            </a:r>
            <a:r>
              <a:rPr lang="en-US" dirty="0"/>
              <a:t>.</a:t>
            </a:r>
          </a:p>
        </p:txBody>
      </p:sp>
      <p:sp>
        <p:nvSpPr>
          <p:cNvPr id="5" name="Title 1"/>
          <p:cNvSpPr>
            <a:spLocks noGrp="1"/>
          </p:cNvSpPr>
          <p:nvPr>
            <p:ph type="title"/>
          </p:nvPr>
        </p:nvSpPr>
        <p:spPr>
          <a:xfrm>
            <a:off x="457200" y="17438"/>
            <a:ext cx="8229600" cy="1143000"/>
          </a:xfrm>
        </p:spPr>
        <p:txBody>
          <a:bodyPr/>
          <a:lstStyle/>
          <a:p>
            <a:r>
              <a:rPr lang="en-US" dirty="0" smtClean="0"/>
              <a:t>Final Presentation</a:t>
            </a:r>
            <a:endParaRPr lang="en-US" dirty="0"/>
          </a:p>
        </p:txBody>
      </p:sp>
    </p:spTree>
    <p:extLst>
      <p:ext uri="{BB962C8B-B14F-4D97-AF65-F5344CB8AC3E}">
        <p14:creationId xmlns:p14="http://schemas.microsoft.com/office/powerpoint/2010/main" val="3289538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675"/>
            <a:ext cx="8229600" cy="6960478"/>
          </a:xfrm>
        </p:spPr>
        <p:txBody>
          <a:bodyPr>
            <a:normAutofit fontScale="77500" lnSpcReduction="20000"/>
          </a:bodyPr>
          <a:lstStyle/>
          <a:p>
            <a:r>
              <a:rPr lang="en-US" b="1" dirty="0" smtClean="0"/>
              <a:t> A description of your dataset </a:t>
            </a:r>
            <a:r>
              <a:rPr lang="en-US" dirty="0" smtClean="0"/>
              <a:t>from a cultural heritage institution (think gallery, library, archive or museum -- Where did it come from? What does it include? What structure was it in when you discovered it and what have you had to do to restructure it for this project?  You may have chosen to extend or limit the dataset in some way. This might mean curating material from multiple sources, mashing up two or more datasets, etc. </a:t>
            </a:r>
            <a:endParaRPr lang="en-US" dirty="0"/>
          </a:p>
          <a:p>
            <a:r>
              <a:rPr lang="en-US" b="1" dirty="0" smtClean="0"/>
              <a:t>A description of your interpretive/discourse community</a:t>
            </a:r>
            <a:r>
              <a:rPr lang="en-US" dirty="0" smtClean="0"/>
              <a:t> in mind, such as literary scholars interested in feminist inquiry, historians interested in </a:t>
            </a:r>
            <a:r>
              <a:rPr lang="en-US" dirty="0" err="1" smtClean="0"/>
              <a:t>postcolonialism</a:t>
            </a:r>
            <a:r>
              <a:rPr lang="en-US" dirty="0" smtClean="0"/>
              <a:t>, or information studies researchers interested in critical metadata.</a:t>
            </a:r>
          </a:p>
          <a:p>
            <a:r>
              <a:rPr lang="en-US" b="1" dirty="0" smtClean="0"/>
              <a:t> A description of your </a:t>
            </a:r>
            <a:r>
              <a:rPr lang="en-US" b="1" dirty="0" smtClean="0"/>
              <a:t>proposed </a:t>
            </a:r>
            <a:r>
              <a:rPr lang="en-US" b="1" dirty="0" smtClean="0"/>
              <a:t>method</a:t>
            </a:r>
            <a:r>
              <a:rPr lang="en-US" dirty="0" smtClean="0"/>
              <a:t>. What "features" of the data are you using to learn more about your argument? Why? What kinds of algorithms? Why? This will be a reflection on the strengths and weaknesses of your method, including a  walk-through of a </a:t>
            </a:r>
            <a:r>
              <a:rPr lang="en-US" dirty="0" err="1" smtClean="0"/>
              <a:t>Jupyter</a:t>
            </a:r>
            <a:r>
              <a:rPr lang="en-US" dirty="0" smtClean="0"/>
              <a:t> notebook containing code used for data analysis and visualization.</a:t>
            </a:r>
          </a:p>
          <a:p>
            <a:r>
              <a:rPr lang="en-US" b="1" dirty="0" smtClean="0"/>
              <a:t>Your working argument about the data </a:t>
            </a:r>
            <a:r>
              <a:rPr lang="en-US" dirty="0" smtClean="0"/>
              <a:t>based on what the  interpretive/discourse community values.</a:t>
            </a:r>
          </a:p>
        </p:txBody>
      </p:sp>
    </p:spTree>
    <p:extLst>
      <p:ext uri="{BB962C8B-B14F-4D97-AF65-F5344CB8AC3E}">
        <p14:creationId xmlns:p14="http://schemas.microsoft.com/office/powerpoint/2010/main" val="310634909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kinds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Supervised</a:t>
            </a:r>
          </a:p>
          <a:p>
            <a:pPr lvl="1"/>
            <a:r>
              <a:rPr lang="en-US" dirty="0" smtClean="0"/>
              <a:t>“you </a:t>
            </a:r>
            <a:r>
              <a:rPr lang="en-US" dirty="0"/>
              <a:t>knew the answer to the problem and could work backwards from there to figure out the </a:t>
            </a:r>
            <a:r>
              <a:rPr lang="en-US" dirty="0" smtClean="0"/>
              <a:t>logic”</a:t>
            </a:r>
          </a:p>
          <a:p>
            <a:pPr lvl="1"/>
            <a:r>
              <a:rPr lang="en-US" dirty="0"/>
              <a:t>In supervised learning, you are letting the computer work out that relationship for you.</a:t>
            </a:r>
            <a:endParaRPr lang="en-US" dirty="0" smtClean="0"/>
          </a:p>
          <a:p>
            <a:r>
              <a:rPr lang="en-US" dirty="0" smtClean="0"/>
              <a:t>Unsupervised </a:t>
            </a:r>
          </a:p>
          <a:p>
            <a:pPr lvl="1"/>
            <a:r>
              <a:rPr lang="en-US" dirty="0" smtClean="0"/>
              <a:t>“This </a:t>
            </a:r>
            <a:r>
              <a:rPr lang="en-US" dirty="0"/>
              <a:t>is kind of like someone giving you a list of numbers on a sheet of paper and saying </a:t>
            </a:r>
            <a:r>
              <a:rPr lang="en-US" dirty="0" smtClean="0"/>
              <a:t>‘I </a:t>
            </a:r>
            <a:r>
              <a:rPr lang="en-US" dirty="0"/>
              <a:t>don’t really know what these numbers mean but maybe you can figure out if there is a pattern or grouping or something — good luck</a:t>
            </a:r>
            <a:r>
              <a:rPr lang="en-US" dirty="0" smtClean="0"/>
              <a:t>!’”</a:t>
            </a:r>
          </a:p>
          <a:p>
            <a:endParaRPr lang="en-US" dirty="0"/>
          </a:p>
        </p:txBody>
      </p:sp>
      <p:sp>
        <p:nvSpPr>
          <p:cNvPr id="4" name="TextBox 3"/>
          <p:cNvSpPr txBox="1"/>
          <p:nvPr/>
        </p:nvSpPr>
        <p:spPr>
          <a:xfrm>
            <a:off x="1607736" y="6253569"/>
            <a:ext cx="5530612" cy="369332"/>
          </a:xfrm>
          <a:prstGeom prst="rect">
            <a:avLst/>
          </a:prstGeom>
          <a:noFill/>
        </p:spPr>
        <p:txBody>
          <a:bodyPr wrap="square" rtlCol="0">
            <a:spAutoFit/>
          </a:bodyPr>
          <a:lstStyle/>
          <a:p>
            <a:r>
              <a:rPr lang="en-US" dirty="0" err="1"/>
              <a:t>Geitgey</a:t>
            </a:r>
            <a:r>
              <a:rPr lang="en-US" dirty="0"/>
              <a:t>, Adam. “Machine Learning is Fun!” Medium. </a:t>
            </a:r>
          </a:p>
        </p:txBody>
      </p:sp>
    </p:spTree>
    <p:extLst>
      <p:ext uri="{BB962C8B-B14F-4D97-AF65-F5344CB8AC3E}">
        <p14:creationId xmlns:p14="http://schemas.microsoft.com/office/powerpoint/2010/main" val="23689597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program </a:t>
            </a:r>
            <a:r>
              <a:rPr lang="en-US" dirty="0" smtClean="0"/>
              <a:t>program to estimate the value of a house</a:t>
            </a:r>
            <a:endParaRPr lang="en-US" dirty="0"/>
          </a:p>
        </p:txBody>
      </p:sp>
      <p:sp>
        <p:nvSpPr>
          <p:cNvPr id="3" name="Content Placeholder 2"/>
          <p:cNvSpPr>
            <a:spLocks noGrp="1"/>
          </p:cNvSpPr>
          <p:nvPr>
            <p:ph idx="1"/>
          </p:nvPr>
        </p:nvSpPr>
        <p:spPr>
          <a:xfrm>
            <a:off x="457200" y="1600200"/>
            <a:ext cx="8229600" cy="4653369"/>
          </a:xfrm>
        </p:spPr>
        <p:txBody>
          <a:bodyPr>
            <a:normAutofit/>
          </a:bodyPr>
          <a:lstStyle/>
          <a:p>
            <a:r>
              <a:rPr lang="en-US" dirty="0" smtClean="0"/>
              <a:t>Features = “price is a delicious stew”</a:t>
            </a:r>
          </a:p>
          <a:p>
            <a:pPr lvl="1"/>
            <a:r>
              <a:rPr lang="en-US" dirty="0" smtClean="0"/>
              <a:t>number </a:t>
            </a:r>
            <a:r>
              <a:rPr lang="en-US" dirty="0"/>
              <a:t>of </a:t>
            </a:r>
            <a:r>
              <a:rPr lang="en-US" dirty="0" smtClean="0"/>
              <a:t>bedrooms</a:t>
            </a:r>
          </a:p>
          <a:p>
            <a:pPr lvl="1"/>
            <a:r>
              <a:rPr lang="en-US" dirty="0" smtClean="0"/>
              <a:t>square footage</a:t>
            </a:r>
          </a:p>
          <a:p>
            <a:pPr lvl="1"/>
            <a:r>
              <a:rPr lang="en-US" dirty="0" smtClean="0"/>
              <a:t>neighborhood.</a:t>
            </a:r>
          </a:p>
          <a:p>
            <a:r>
              <a:rPr lang="en-US" dirty="0" smtClean="0"/>
              <a:t>weight </a:t>
            </a:r>
            <a:r>
              <a:rPr lang="en-US" dirty="0"/>
              <a:t>= </a:t>
            </a:r>
            <a:r>
              <a:rPr lang="en-US" dirty="0" smtClean="0"/>
              <a:t>how </a:t>
            </a:r>
            <a:r>
              <a:rPr lang="en-US" dirty="0"/>
              <a:t>much each ingredient impacts the final </a:t>
            </a:r>
            <a:r>
              <a:rPr lang="en-US" dirty="0" smtClean="0"/>
              <a:t>price</a:t>
            </a:r>
            <a:endParaRPr lang="en-US" dirty="0"/>
          </a:p>
        </p:txBody>
      </p:sp>
      <p:sp>
        <p:nvSpPr>
          <p:cNvPr id="4" name="TextBox 3"/>
          <p:cNvSpPr txBox="1"/>
          <p:nvPr/>
        </p:nvSpPr>
        <p:spPr>
          <a:xfrm>
            <a:off x="1607736" y="6253569"/>
            <a:ext cx="5530612" cy="369332"/>
          </a:xfrm>
          <a:prstGeom prst="rect">
            <a:avLst/>
          </a:prstGeom>
          <a:noFill/>
        </p:spPr>
        <p:txBody>
          <a:bodyPr wrap="square" rtlCol="0">
            <a:spAutoFit/>
          </a:bodyPr>
          <a:lstStyle/>
          <a:p>
            <a:r>
              <a:rPr lang="en-US" dirty="0" err="1"/>
              <a:t>Geitgey</a:t>
            </a:r>
            <a:r>
              <a:rPr lang="en-US" dirty="0"/>
              <a:t>, Adam. “Machine Learning is Fun!” Medium. </a:t>
            </a:r>
          </a:p>
        </p:txBody>
      </p:sp>
    </p:spTree>
    <p:extLst>
      <p:ext uri="{BB962C8B-B14F-4D97-AF65-F5344CB8AC3E}">
        <p14:creationId xmlns:p14="http://schemas.microsoft.com/office/powerpoint/2010/main" val="18003543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Start </a:t>
            </a:r>
            <a:r>
              <a:rPr lang="en-US" dirty="0"/>
              <a:t>with each weight set to 1.0</a:t>
            </a:r>
            <a:r>
              <a:rPr lang="en-US" dirty="0" smtClean="0"/>
              <a:t>:</a:t>
            </a:r>
          </a:p>
          <a:p>
            <a:pPr marL="514350" indent="-514350">
              <a:buFont typeface="+mj-lt"/>
              <a:buAutoNum type="arabicPeriod"/>
            </a:pPr>
            <a:r>
              <a:rPr lang="en-US" dirty="0" smtClean="0"/>
              <a:t>Run </a:t>
            </a:r>
            <a:r>
              <a:rPr lang="en-US" dirty="0"/>
              <a:t>every house </a:t>
            </a:r>
            <a:r>
              <a:rPr lang="en-US" dirty="0" smtClean="0"/>
              <a:t>to see </a:t>
            </a:r>
            <a:r>
              <a:rPr lang="en-US" dirty="0"/>
              <a:t>how far off the function is at guessing the correct price for each </a:t>
            </a:r>
            <a:r>
              <a:rPr lang="en-US" dirty="0" smtClean="0"/>
              <a:t>house</a:t>
            </a:r>
          </a:p>
          <a:p>
            <a:pPr marL="514350" indent="-514350">
              <a:buFont typeface="+mj-lt"/>
              <a:buAutoNum type="arabicPeriod"/>
            </a:pPr>
            <a:r>
              <a:rPr lang="en-US" dirty="0" smtClean="0"/>
              <a:t>add </a:t>
            </a:r>
            <a:r>
              <a:rPr lang="en-US" dirty="0"/>
              <a:t>up the squared amount you are off for each house you have in your data set. </a:t>
            </a:r>
            <a:endParaRPr lang="en-US" dirty="0" smtClean="0"/>
          </a:p>
          <a:p>
            <a:pPr marL="514350" indent="-514350">
              <a:buFont typeface="+mj-lt"/>
              <a:buAutoNum type="arabicPeriod"/>
            </a:pPr>
            <a:r>
              <a:rPr lang="en-US" dirty="0" smtClean="0"/>
              <a:t>sum total/500 </a:t>
            </a:r>
            <a:r>
              <a:rPr lang="en-US" dirty="0"/>
              <a:t>to get an average of how far off you are for each house. </a:t>
            </a:r>
            <a:endParaRPr lang="en-US" dirty="0" smtClean="0"/>
          </a:p>
          <a:p>
            <a:r>
              <a:rPr lang="en-US" dirty="0" smtClean="0"/>
              <a:t>Call </a:t>
            </a:r>
            <a:r>
              <a:rPr lang="en-US" dirty="0"/>
              <a:t>this average error amount the cost of your function</a:t>
            </a:r>
            <a:r>
              <a:rPr lang="en-US" dirty="0" smtClean="0"/>
              <a:t>. </a:t>
            </a:r>
            <a:r>
              <a:rPr lang="en-US" dirty="0"/>
              <a:t>If you could get this cost to be zero by playing with the weights, your function would be perfect</a:t>
            </a:r>
            <a:r>
              <a:rPr lang="en-US" dirty="0" smtClean="0"/>
              <a:t>.</a:t>
            </a:r>
          </a:p>
          <a:p>
            <a:r>
              <a:rPr lang="en-US" dirty="0"/>
              <a:t>Repeat Step 2 over and over with every single possible combination of weights. Whichever combination of weights makes the cost closest to zero is what you use. When you find the weights that work, you’ve solved the problem!</a:t>
            </a:r>
          </a:p>
        </p:txBody>
      </p:sp>
      <p:sp>
        <p:nvSpPr>
          <p:cNvPr id="4" name="TextBox 3"/>
          <p:cNvSpPr txBox="1"/>
          <p:nvPr/>
        </p:nvSpPr>
        <p:spPr>
          <a:xfrm>
            <a:off x="1607736" y="6253569"/>
            <a:ext cx="5530612" cy="369332"/>
          </a:xfrm>
          <a:prstGeom prst="rect">
            <a:avLst/>
          </a:prstGeom>
          <a:noFill/>
        </p:spPr>
        <p:txBody>
          <a:bodyPr wrap="square" rtlCol="0">
            <a:spAutoFit/>
          </a:bodyPr>
          <a:lstStyle/>
          <a:p>
            <a:r>
              <a:rPr lang="en-US" dirty="0" err="1"/>
              <a:t>Geitgey</a:t>
            </a:r>
            <a:r>
              <a:rPr lang="en-US" dirty="0"/>
              <a:t>, Adam. “Machine Learning is Fun!” Medium. </a:t>
            </a:r>
          </a:p>
        </p:txBody>
      </p:sp>
    </p:spTree>
    <p:extLst>
      <p:ext uri="{BB962C8B-B14F-4D97-AF65-F5344CB8AC3E}">
        <p14:creationId xmlns:p14="http://schemas.microsoft.com/office/powerpoint/2010/main" val="11572568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 . . </a:t>
            </a:r>
            <a:endParaRPr lang="en-US" dirty="0"/>
          </a:p>
        </p:txBody>
      </p:sp>
      <p:sp>
        <p:nvSpPr>
          <p:cNvPr id="3" name="Content Placeholder 2"/>
          <p:cNvSpPr>
            <a:spLocks noGrp="1"/>
          </p:cNvSpPr>
          <p:nvPr>
            <p:ph idx="1"/>
          </p:nvPr>
        </p:nvSpPr>
        <p:spPr/>
        <p:txBody>
          <a:bodyPr>
            <a:normAutofit fontScale="92500"/>
          </a:bodyPr>
          <a:lstStyle/>
          <a:p>
            <a:r>
              <a:rPr lang="en-US" dirty="0" smtClean="0"/>
              <a:t>This function </a:t>
            </a:r>
            <a:r>
              <a:rPr lang="en-US" dirty="0" smtClean="0"/>
              <a:t>is </a:t>
            </a:r>
            <a:r>
              <a:rPr lang="en-US" dirty="0" smtClean="0"/>
              <a:t>“dumb”. It doesn’t even know what “square feet” or “bedrooms” are. </a:t>
            </a:r>
          </a:p>
          <a:p>
            <a:r>
              <a:rPr lang="en-US" dirty="0" smtClean="0"/>
              <a:t>Research </a:t>
            </a:r>
            <a:r>
              <a:rPr lang="en-US" dirty="0"/>
              <a:t>in many fields </a:t>
            </a:r>
            <a:r>
              <a:rPr lang="en-US" dirty="0" smtClean="0"/>
              <a:t>shows that generic </a:t>
            </a:r>
            <a:r>
              <a:rPr lang="en-US" dirty="0"/>
              <a:t>learning algorithms that “stir the number stew</a:t>
            </a:r>
            <a:r>
              <a:rPr lang="en-US" dirty="0" smtClean="0"/>
              <a:t>” </a:t>
            </a:r>
            <a:r>
              <a:rPr lang="en-US" dirty="0"/>
              <a:t>out-perform approaches </a:t>
            </a:r>
            <a:r>
              <a:rPr lang="en-US" dirty="0" smtClean="0"/>
              <a:t>with </a:t>
            </a:r>
            <a:r>
              <a:rPr lang="en-US" dirty="0"/>
              <a:t>real people </a:t>
            </a:r>
            <a:endParaRPr lang="en-US" dirty="0" smtClean="0"/>
          </a:p>
          <a:p>
            <a:r>
              <a:rPr lang="en-US" dirty="0" smtClean="0"/>
              <a:t>It’s </a:t>
            </a:r>
            <a:r>
              <a:rPr lang="en-US" dirty="0"/>
              <a:t>very likely you’ll have no idea why a particular set of weights will work. So you’ve just written a function that you don’t really understand but that you can prove will work.</a:t>
            </a:r>
          </a:p>
        </p:txBody>
      </p:sp>
      <p:sp>
        <p:nvSpPr>
          <p:cNvPr id="4" name="TextBox 3"/>
          <p:cNvSpPr txBox="1"/>
          <p:nvPr/>
        </p:nvSpPr>
        <p:spPr>
          <a:xfrm>
            <a:off x="1607736" y="6253569"/>
            <a:ext cx="5530612" cy="369332"/>
          </a:xfrm>
          <a:prstGeom prst="rect">
            <a:avLst/>
          </a:prstGeom>
          <a:noFill/>
        </p:spPr>
        <p:txBody>
          <a:bodyPr wrap="square" rtlCol="0">
            <a:spAutoFit/>
          </a:bodyPr>
          <a:lstStyle/>
          <a:p>
            <a:r>
              <a:rPr lang="en-US" dirty="0" err="1"/>
              <a:t>Geitgey</a:t>
            </a:r>
            <a:r>
              <a:rPr lang="en-US" dirty="0"/>
              <a:t>, Adam. “Machine Learning is Fun!” Medium. </a:t>
            </a:r>
          </a:p>
        </p:txBody>
      </p:sp>
    </p:spTree>
    <p:extLst>
      <p:ext uri="{BB962C8B-B14F-4D97-AF65-F5344CB8AC3E}">
        <p14:creationId xmlns:p14="http://schemas.microsoft.com/office/powerpoint/2010/main" val="8929147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smtClean="0"/>
              <a:t>Brew </a:t>
            </a:r>
            <a:r>
              <a:rPr lang="en-US" dirty="0"/>
              <a:t>says that "taken together, probability and statistics provide recipes for collecting data that one hopes will be representative, reducing that data to informative summaries and reasoning about the results," but that's not how the humanities really wants to use them, right</a:t>
            </a:r>
            <a:r>
              <a:rPr lang="en-US" dirty="0" smtClean="0"/>
              <a:t>? </a:t>
            </a:r>
          </a:p>
          <a:p>
            <a:r>
              <a:rPr lang="en-US" dirty="0" smtClean="0"/>
              <a:t>Emily Higgs</a:t>
            </a:r>
            <a:endParaRPr lang="en-US" dirty="0"/>
          </a:p>
        </p:txBody>
      </p:sp>
    </p:spTree>
    <p:extLst>
      <p:ext uri="{BB962C8B-B14F-4D97-AF65-F5344CB8AC3E}">
        <p14:creationId xmlns:p14="http://schemas.microsoft.com/office/powerpoint/2010/main" val="348258811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smtClean="0"/>
              <a:t>The </a:t>
            </a:r>
            <a:r>
              <a:rPr lang="en-US" dirty="0"/>
              <a:t>processes described in the Brew, Khan and </a:t>
            </a:r>
            <a:r>
              <a:rPr lang="en-US" dirty="0" err="1"/>
              <a:t>Norvig</a:t>
            </a:r>
            <a:r>
              <a:rPr lang="en-US" dirty="0"/>
              <a:t> readings make sense to me in theory, but in practice I find them very difficult to understand. Even though there are many people all over the world who can, and do, code to produce these kinds of processes, the barrier to undertake projects like this are enormous, and their purpose is not always clear to me</a:t>
            </a:r>
            <a:r>
              <a:rPr lang="en-US" dirty="0" smtClean="0"/>
              <a:t>.</a:t>
            </a:r>
          </a:p>
          <a:p>
            <a:pPr marL="0" indent="0">
              <a:buNone/>
            </a:pPr>
            <a:r>
              <a:rPr lang="en-US" dirty="0" smtClean="0"/>
              <a:t>--Josh K.</a:t>
            </a:r>
            <a:endParaRPr lang="en-US" dirty="0"/>
          </a:p>
        </p:txBody>
      </p:sp>
    </p:spTree>
    <p:extLst>
      <p:ext uri="{BB962C8B-B14F-4D97-AF65-F5344CB8AC3E}">
        <p14:creationId xmlns:p14="http://schemas.microsoft.com/office/powerpoint/2010/main" val="198819632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1300</TotalTime>
  <Words>2634</Words>
  <Application>Microsoft Macintosh PowerPoint</Application>
  <PresentationFormat>On-screen Show (4:3)</PresentationFormat>
  <Paragraphs>112</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Machine Learning</vt:lpstr>
      <vt:lpstr>PowerPoint Presentation</vt:lpstr>
      <vt:lpstr>Classification algorithm</vt:lpstr>
      <vt:lpstr>Two kinds</vt:lpstr>
      <vt:lpstr>A program program to estimate the value of a house</vt:lpstr>
      <vt:lpstr>Weights</vt:lpstr>
      <vt:lpstr>So . . . </vt:lpstr>
      <vt:lpstr>PowerPoint Presentation</vt:lpstr>
      <vt:lpstr>PowerPoint Presentation</vt:lpstr>
      <vt:lpstr>PowerPoint Presentation</vt:lpstr>
      <vt:lpstr>What you need to do CA?</vt:lpstr>
      <vt:lpstr>Algorithms and Smoothing</vt:lpstr>
      <vt:lpstr>Probability</vt:lpstr>
      <vt:lpstr>PowerPoint Presentation</vt:lpstr>
      <vt:lpstr>PowerPoint Presentation</vt:lpstr>
      <vt:lpstr>PowerPoint Presentation</vt:lpstr>
      <vt:lpstr>Currently the “About Us” page for CA indicates the mission of the journal:</vt:lpstr>
      <vt:lpstr>Message #1</vt:lpstr>
      <vt:lpstr>Message #2</vt:lpstr>
      <vt:lpstr>Message #3</vt:lpstr>
      <vt:lpstr>Message #4</vt:lpstr>
      <vt:lpstr>Message #5</vt:lpstr>
      <vt:lpstr>Message #6</vt:lpstr>
      <vt:lpstr>Message #6</vt:lpstr>
      <vt:lpstr>Message #6</vt:lpstr>
      <vt:lpstr>Message #6</vt:lpstr>
      <vt:lpstr>Message #7</vt:lpstr>
      <vt:lpstr>Message #8</vt:lpstr>
      <vt:lpstr>Message #8</vt:lpstr>
      <vt:lpstr>Message #9</vt:lpstr>
      <vt:lpstr>Final Presentation</vt:lpstr>
      <vt:lpstr>Final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and Statistical Bias</dc:title>
  <dc:creator>Tanya Clement</dc:creator>
  <cp:lastModifiedBy>Tanya Clement</cp:lastModifiedBy>
  <cp:revision>17</cp:revision>
  <dcterms:created xsi:type="dcterms:W3CDTF">2017-11-12T23:14:30Z</dcterms:created>
  <dcterms:modified xsi:type="dcterms:W3CDTF">2017-11-13T20:55:19Z</dcterms:modified>
</cp:coreProperties>
</file>