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8" r:id="rId5"/>
    <p:sldId id="269" r:id="rId6"/>
    <p:sldId id="270" r:id="rId7"/>
    <p:sldId id="271" r:id="rId8"/>
    <p:sldId id="272" r:id="rId9"/>
    <p:sldId id="258" r:id="rId10"/>
    <p:sldId id="273"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5" d="100"/>
          <a:sy n="55" d="100"/>
        </p:scale>
        <p:origin x="-1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BB22D5-8B9C-4742-BBE1-9C51A7DFB89C}"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271987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B22D5-8B9C-4742-BBE1-9C51A7DFB89C}"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425863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B22D5-8B9C-4742-BBE1-9C51A7DFB89C}"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60781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BB22D5-8B9C-4742-BBE1-9C51A7DFB89C}"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191655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BB22D5-8B9C-4742-BBE1-9C51A7DFB89C}" type="datetimeFigureOut">
              <a:rPr lang="en-US" smtClean="0"/>
              <a:t>11/27/17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19201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BB22D5-8B9C-4742-BBE1-9C51A7DFB89C}"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110462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BB22D5-8B9C-4742-BBE1-9C51A7DFB89C}" type="datetimeFigureOut">
              <a:rPr lang="en-US" smtClean="0"/>
              <a:t>11/27/17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7979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BB22D5-8B9C-4742-BBE1-9C51A7DFB89C}" type="datetimeFigureOut">
              <a:rPr lang="en-US" smtClean="0"/>
              <a:t>11/27/17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18864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22D5-8B9C-4742-BBE1-9C51A7DFB89C}" type="datetimeFigureOut">
              <a:rPr lang="en-US" smtClean="0"/>
              <a:t>11/27/17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374637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B22D5-8B9C-4742-BBE1-9C51A7DFB89C}"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333327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B22D5-8B9C-4742-BBE1-9C51A7DFB89C}" type="datetimeFigureOut">
              <a:rPr lang="en-US" smtClean="0"/>
              <a:t>11/27/17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26BA8-CAAC-A745-8DE5-57E624E2D6BA}" type="slidenum">
              <a:rPr lang="en-US" smtClean="0"/>
              <a:t>‹#›</a:t>
            </a:fld>
            <a:endParaRPr lang="en-US"/>
          </a:p>
        </p:txBody>
      </p:sp>
    </p:spTree>
    <p:extLst>
      <p:ext uri="{BB962C8B-B14F-4D97-AF65-F5344CB8AC3E}">
        <p14:creationId xmlns:p14="http://schemas.microsoft.com/office/powerpoint/2010/main" val="3636528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22D5-8B9C-4742-BBE1-9C51A7DFB89C}" type="datetimeFigureOut">
              <a:rPr lang="en-US" smtClean="0"/>
              <a:t>11/27/17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26BA8-CAAC-A745-8DE5-57E624E2D6BA}" type="slidenum">
              <a:rPr lang="en-US" smtClean="0"/>
              <a:t>‹#›</a:t>
            </a:fld>
            <a:endParaRPr lang="en-US"/>
          </a:p>
        </p:txBody>
      </p:sp>
    </p:spTree>
    <p:extLst>
      <p:ext uri="{BB962C8B-B14F-4D97-AF65-F5344CB8AC3E}">
        <p14:creationId xmlns:p14="http://schemas.microsoft.com/office/powerpoint/2010/main" val="284664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Peer Production &amp; Crowdsourcing</a:t>
            </a:r>
            <a:endParaRPr lang="en-US" dirty="0"/>
          </a:p>
        </p:txBody>
      </p:sp>
      <p:sp>
        <p:nvSpPr>
          <p:cNvPr id="3" name="Subtitle 2"/>
          <p:cNvSpPr>
            <a:spLocks noGrp="1"/>
          </p:cNvSpPr>
          <p:nvPr>
            <p:ph type="subTitle" idx="1"/>
          </p:nvPr>
        </p:nvSpPr>
        <p:spPr/>
        <p:txBody>
          <a:bodyPr/>
          <a:lstStyle/>
          <a:p>
            <a:r>
              <a:rPr lang="en-US" dirty="0" smtClean="0"/>
              <a:t>Week 12 (11/27)</a:t>
            </a:r>
            <a:endParaRPr lang="en-US" dirty="0"/>
          </a:p>
        </p:txBody>
      </p:sp>
    </p:spTree>
    <p:extLst>
      <p:ext uri="{BB962C8B-B14F-4D97-AF65-F5344CB8AC3E}">
        <p14:creationId xmlns:p14="http://schemas.microsoft.com/office/powerpoint/2010/main" val="372680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Who is a peer and who are the members of the crowd? </a:t>
            </a:r>
          </a:p>
          <a:p>
            <a:r>
              <a:rPr lang="en-US" dirty="0" smtClean="0"/>
              <a:t>Andrew </a:t>
            </a:r>
            <a:r>
              <a:rPr lang="en-US" dirty="0" err="1" smtClean="0"/>
              <a:t>Akhlagi</a:t>
            </a:r>
            <a:endParaRPr lang="en-US" dirty="0"/>
          </a:p>
        </p:txBody>
      </p:sp>
    </p:spTree>
    <p:extLst>
      <p:ext uri="{BB962C8B-B14F-4D97-AF65-F5344CB8AC3E}">
        <p14:creationId xmlns:p14="http://schemas.microsoft.com/office/powerpoint/2010/main" val="12460860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Who is a peer and who are the members of the crowd? </a:t>
            </a:r>
          </a:p>
          <a:p>
            <a:pPr marL="0" indent="0">
              <a:buNone/>
            </a:pPr>
            <a:r>
              <a:rPr lang="en-US" dirty="0" smtClean="0"/>
              <a:t>--Andrew </a:t>
            </a:r>
            <a:r>
              <a:rPr lang="en-US" dirty="0" err="1" smtClean="0"/>
              <a:t>Akhlagi</a:t>
            </a:r>
            <a:endParaRPr lang="en-US" dirty="0"/>
          </a:p>
        </p:txBody>
      </p:sp>
    </p:spTree>
    <p:extLst>
      <p:ext uri="{BB962C8B-B14F-4D97-AF65-F5344CB8AC3E}">
        <p14:creationId xmlns:p14="http://schemas.microsoft.com/office/powerpoint/2010/main" val="5556785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vs. Open Networks</a:t>
            </a:r>
            <a:endParaRPr lang="en-US" dirty="0"/>
          </a:p>
        </p:txBody>
      </p:sp>
      <p:sp>
        <p:nvSpPr>
          <p:cNvPr id="3" name="Content Placeholder 2"/>
          <p:cNvSpPr>
            <a:spLocks noGrp="1"/>
          </p:cNvSpPr>
          <p:nvPr>
            <p:ph idx="1"/>
          </p:nvPr>
        </p:nvSpPr>
        <p:spPr/>
        <p:txBody>
          <a:bodyPr/>
          <a:lstStyle/>
          <a:p>
            <a:pPr marL="0" indent="0">
              <a:buNone/>
            </a:pPr>
            <a:r>
              <a:rPr lang="en-US" dirty="0" smtClean="0"/>
              <a:t>Open Networks? Benefits? </a:t>
            </a:r>
          </a:p>
          <a:p>
            <a:pPr marL="0" indent="0">
              <a:buNone/>
            </a:pPr>
            <a:endParaRPr lang="en-US" dirty="0"/>
          </a:p>
        </p:txBody>
      </p:sp>
      <p:sp>
        <p:nvSpPr>
          <p:cNvPr id="4" name="Rectangle 3"/>
          <p:cNvSpPr/>
          <p:nvPr/>
        </p:nvSpPr>
        <p:spPr>
          <a:xfrm>
            <a:off x="457199" y="5664498"/>
            <a:ext cx="8455891" cy="923330"/>
          </a:xfrm>
          <a:prstGeom prst="rect">
            <a:avLst/>
          </a:prstGeom>
        </p:spPr>
        <p:txBody>
          <a:bodyPr wrap="square">
            <a:spAutoFit/>
          </a:bodyPr>
          <a:lstStyle/>
          <a:p>
            <a:r>
              <a:rPr lang="en-US" dirty="0" err="1" smtClean="0"/>
              <a:t>Bodó</a:t>
            </a:r>
            <a:r>
              <a:rPr lang="en-US" dirty="0" smtClean="0"/>
              <a:t>, </a:t>
            </a:r>
            <a:r>
              <a:rPr lang="en-US" dirty="0" err="1" smtClean="0"/>
              <a:t>Balázs</a:t>
            </a:r>
            <a:r>
              <a:rPr lang="en-US" dirty="0" smtClean="0"/>
              <a:t>. “Set the Fox to Watch the Geese: Voluntary IP Regimes in Piratical File-sharing Communities.” In Piracy: Leakages from Modernity, edited by James </a:t>
            </a:r>
            <a:r>
              <a:rPr lang="en-US" dirty="0" err="1" smtClean="0"/>
              <a:t>Arvanitakis</a:t>
            </a:r>
            <a:r>
              <a:rPr lang="en-US" dirty="0" smtClean="0"/>
              <a:t> and Martin </a:t>
            </a:r>
            <a:r>
              <a:rPr lang="en-US" dirty="0" err="1" smtClean="0"/>
              <a:t>Fredriksson</a:t>
            </a:r>
            <a:r>
              <a:rPr lang="en-US" dirty="0" smtClean="0"/>
              <a:t>, 241–63. Sacramento, CA: </a:t>
            </a:r>
            <a:r>
              <a:rPr lang="en-US" dirty="0" err="1" smtClean="0"/>
              <a:t>Litwin</a:t>
            </a:r>
            <a:r>
              <a:rPr lang="en-US" dirty="0" smtClean="0"/>
              <a:t> Books, 2014.</a:t>
            </a:r>
            <a:endParaRPr lang="en-US" dirty="0"/>
          </a:p>
        </p:txBody>
      </p:sp>
    </p:spTree>
    <p:extLst>
      <p:ext uri="{BB962C8B-B14F-4D97-AF65-F5344CB8AC3E}">
        <p14:creationId xmlns:p14="http://schemas.microsoft.com/office/powerpoint/2010/main" val="17670912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vs. Open Networks</a:t>
            </a:r>
            <a:endParaRPr lang="en-US" dirty="0"/>
          </a:p>
        </p:txBody>
      </p:sp>
      <p:sp>
        <p:nvSpPr>
          <p:cNvPr id="3" name="Content Placeholder 2"/>
          <p:cNvSpPr>
            <a:spLocks noGrp="1"/>
          </p:cNvSpPr>
          <p:nvPr>
            <p:ph idx="1"/>
          </p:nvPr>
        </p:nvSpPr>
        <p:spPr/>
        <p:txBody>
          <a:bodyPr/>
          <a:lstStyle/>
          <a:p>
            <a:pPr marL="0" indent="0">
              <a:buNone/>
            </a:pPr>
            <a:r>
              <a:rPr lang="en-US" dirty="0" smtClean="0"/>
              <a:t>Closed Networks? Benefits? </a:t>
            </a:r>
          </a:p>
          <a:p>
            <a:r>
              <a:rPr lang="en-US" dirty="0" smtClean="0"/>
              <a:t>Pricing mechanisms help curate materials</a:t>
            </a:r>
          </a:p>
          <a:p>
            <a:r>
              <a:rPr lang="en-US" dirty="0" smtClean="0"/>
              <a:t>High quality standards for digitization</a:t>
            </a:r>
          </a:p>
          <a:p>
            <a:r>
              <a:rPr lang="en-US" dirty="0" smtClean="0"/>
              <a:t>Community involvement and collective identity: </a:t>
            </a:r>
          </a:p>
          <a:p>
            <a:r>
              <a:rPr lang="en-US" dirty="0" smtClean="0"/>
              <a:t>Online forums are where well-managed and regulated knowledge communities flourish – a place to negotiate conflicting values and ethos</a:t>
            </a:r>
          </a:p>
          <a:p>
            <a:pPr marL="0" indent="0">
              <a:buNone/>
            </a:pPr>
            <a:endParaRPr lang="en-US" dirty="0"/>
          </a:p>
        </p:txBody>
      </p:sp>
      <p:sp>
        <p:nvSpPr>
          <p:cNvPr id="4" name="Rectangle 3"/>
          <p:cNvSpPr/>
          <p:nvPr/>
        </p:nvSpPr>
        <p:spPr>
          <a:xfrm>
            <a:off x="457199" y="5664498"/>
            <a:ext cx="8455891" cy="923330"/>
          </a:xfrm>
          <a:prstGeom prst="rect">
            <a:avLst/>
          </a:prstGeom>
        </p:spPr>
        <p:txBody>
          <a:bodyPr wrap="square">
            <a:spAutoFit/>
          </a:bodyPr>
          <a:lstStyle/>
          <a:p>
            <a:r>
              <a:rPr lang="en-US" dirty="0" err="1" smtClean="0"/>
              <a:t>Bodó</a:t>
            </a:r>
            <a:r>
              <a:rPr lang="en-US" dirty="0" smtClean="0"/>
              <a:t>, </a:t>
            </a:r>
            <a:r>
              <a:rPr lang="en-US" dirty="0" err="1" smtClean="0"/>
              <a:t>Balázs</a:t>
            </a:r>
            <a:r>
              <a:rPr lang="en-US" dirty="0" smtClean="0"/>
              <a:t>. “Set the Fox to Watch the Geese: Voluntary IP Regimes in Piratical File-sharing Communities.” In Piracy: Leakages from Modernity, edited by James </a:t>
            </a:r>
            <a:r>
              <a:rPr lang="en-US" dirty="0" err="1" smtClean="0"/>
              <a:t>Arvanitakis</a:t>
            </a:r>
            <a:r>
              <a:rPr lang="en-US" dirty="0" smtClean="0"/>
              <a:t> and Martin </a:t>
            </a:r>
            <a:r>
              <a:rPr lang="en-US" dirty="0" err="1" smtClean="0"/>
              <a:t>Fredriksson</a:t>
            </a:r>
            <a:r>
              <a:rPr lang="en-US" dirty="0" smtClean="0"/>
              <a:t>, 241–63. Sacramento, CA: </a:t>
            </a:r>
            <a:r>
              <a:rPr lang="en-US" dirty="0" err="1" smtClean="0"/>
              <a:t>Litwin</a:t>
            </a:r>
            <a:r>
              <a:rPr lang="en-US" dirty="0" smtClean="0"/>
              <a:t> Books, 2014.</a:t>
            </a:r>
            <a:endParaRPr lang="en-US" dirty="0"/>
          </a:p>
        </p:txBody>
      </p:sp>
    </p:spTree>
    <p:extLst>
      <p:ext uri="{BB962C8B-B14F-4D97-AF65-F5344CB8AC3E}">
        <p14:creationId xmlns:p14="http://schemas.microsoft.com/office/powerpoint/2010/main" val="3498358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vs. Open Networks</a:t>
            </a:r>
            <a:endParaRPr lang="en-US" dirty="0"/>
          </a:p>
        </p:txBody>
      </p:sp>
      <p:sp>
        <p:nvSpPr>
          <p:cNvPr id="3" name="Content Placeholder 2"/>
          <p:cNvSpPr>
            <a:spLocks noGrp="1"/>
          </p:cNvSpPr>
          <p:nvPr>
            <p:ph idx="1"/>
          </p:nvPr>
        </p:nvSpPr>
        <p:spPr/>
        <p:txBody>
          <a:bodyPr/>
          <a:lstStyle/>
          <a:p>
            <a:pPr marL="0" indent="0">
              <a:buNone/>
            </a:pPr>
            <a:r>
              <a:rPr lang="en-US" dirty="0" smtClean="0"/>
              <a:t>The future: </a:t>
            </a:r>
          </a:p>
          <a:p>
            <a:r>
              <a:rPr lang="en-US" dirty="0" smtClean="0"/>
              <a:t>It takes two to tango: voluntary IP regimes are a coordinated effort among pirates, rights holders, and even some traditional mediators; </a:t>
            </a:r>
          </a:p>
          <a:p>
            <a:r>
              <a:rPr lang="en-US" dirty="0" smtClean="0"/>
              <a:t>Leads to a sustainable cultural ecosystem</a:t>
            </a:r>
          </a:p>
          <a:p>
            <a:pPr marL="0" indent="0">
              <a:buNone/>
            </a:pPr>
            <a:endParaRPr lang="en-US" dirty="0"/>
          </a:p>
        </p:txBody>
      </p:sp>
      <p:sp>
        <p:nvSpPr>
          <p:cNvPr id="4" name="Rectangle 3"/>
          <p:cNvSpPr/>
          <p:nvPr/>
        </p:nvSpPr>
        <p:spPr>
          <a:xfrm>
            <a:off x="457199" y="5664498"/>
            <a:ext cx="8455891" cy="923330"/>
          </a:xfrm>
          <a:prstGeom prst="rect">
            <a:avLst/>
          </a:prstGeom>
        </p:spPr>
        <p:txBody>
          <a:bodyPr wrap="square">
            <a:spAutoFit/>
          </a:bodyPr>
          <a:lstStyle/>
          <a:p>
            <a:r>
              <a:rPr lang="en-US" dirty="0" err="1" smtClean="0"/>
              <a:t>Bodó</a:t>
            </a:r>
            <a:r>
              <a:rPr lang="en-US" dirty="0" smtClean="0"/>
              <a:t>, </a:t>
            </a:r>
            <a:r>
              <a:rPr lang="en-US" dirty="0" err="1" smtClean="0"/>
              <a:t>Balázs</a:t>
            </a:r>
            <a:r>
              <a:rPr lang="en-US" dirty="0" smtClean="0"/>
              <a:t>. “Set the Fox to Watch the Geese: Voluntary IP Regimes in Piratical File-sharing Communities.” In Piracy: Leakages from Modernity, edited by James </a:t>
            </a:r>
            <a:r>
              <a:rPr lang="en-US" dirty="0" err="1" smtClean="0"/>
              <a:t>Arvanitakis</a:t>
            </a:r>
            <a:r>
              <a:rPr lang="en-US" dirty="0" smtClean="0"/>
              <a:t> and Martin </a:t>
            </a:r>
            <a:r>
              <a:rPr lang="en-US" dirty="0" err="1" smtClean="0"/>
              <a:t>Fredriksson</a:t>
            </a:r>
            <a:r>
              <a:rPr lang="en-US" dirty="0" smtClean="0"/>
              <a:t>, 241–63. Sacramento, CA: </a:t>
            </a:r>
            <a:r>
              <a:rPr lang="en-US" dirty="0" err="1" smtClean="0"/>
              <a:t>Litwin</a:t>
            </a:r>
            <a:r>
              <a:rPr lang="en-US" dirty="0" smtClean="0"/>
              <a:t> Books, 2014.</a:t>
            </a:r>
            <a:endParaRPr lang="en-US" dirty="0"/>
          </a:p>
        </p:txBody>
      </p:sp>
    </p:spTree>
    <p:extLst>
      <p:ext uri="{BB962C8B-B14F-4D97-AF65-F5344CB8AC3E}">
        <p14:creationId xmlns:p14="http://schemas.microsoft.com/office/powerpoint/2010/main" val="1827740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peer production</a:t>
            </a:r>
            <a:endParaRPr lang="en-US" dirty="0"/>
          </a:p>
        </p:txBody>
      </p:sp>
      <p:sp>
        <p:nvSpPr>
          <p:cNvPr id="3" name="Content Placeholder 2"/>
          <p:cNvSpPr>
            <a:spLocks noGrp="1"/>
          </p:cNvSpPr>
          <p:nvPr>
            <p:ph idx="1"/>
          </p:nvPr>
        </p:nvSpPr>
        <p:spPr/>
        <p:txBody>
          <a:bodyPr/>
          <a:lstStyle/>
          <a:p>
            <a:r>
              <a:rPr lang="en-US" dirty="0" smtClean="0"/>
              <a:t>Claims by “</a:t>
            </a:r>
            <a:r>
              <a:rPr lang="en-US" dirty="0" err="1" smtClean="0"/>
              <a:t>consenus</a:t>
            </a:r>
            <a:r>
              <a:rPr lang="en-US" dirty="0" smtClean="0"/>
              <a:t> scholars” </a:t>
            </a:r>
            <a:r>
              <a:rPr lang="en-US" dirty="0" err="1" smtClean="0"/>
              <a:t>Yochai</a:t>
            </a:r>
            <a:r>
              <a:rPr lang="en-US" dirty="0" smtClean="0"/>
              <a:t> </a:t>
            </a:r>
            <a:r>
              <a:rPr lang="en-US" dirty="0" err="1" smtClean="0"/>
              <a:t>Benkler</a:t>
            </a:r>
            <a:r>
              <a:rPr lang="en-US" dirty="0" smtClean="0"/>
              <a:t> (conscious sharing) and Henry Jenkins (participatory culture) = contemporary digital utopianism</a:t>
            </a:r>
          </a:p>
          <a:p>
            <a:pPr marL="0" indent="0">
              <a:buNone/>
            </a:pPr>
            <a:r>
              <a:rPr lang="en-US" dirty="0" smtClean="0"/>
              <a:t>Vs. </a:t>
            </a:r>
          </a:p>
          <a:p>
            <a:r>
              <a:rPr lang="en-US" dirty="0" smtClean="0"/>
              <a:t>“bureaucracy and institutional scholars” Max Weber and Paul du Gay </a:t>
            </a:r>
            <a:endParaRPr lang="en-US" dirty="0"/>
          </a:p>
        </p:txBody>
      </p:sp>
      <p:sp>
        <p:nvSpPr>
          <p:cNvPr id="4" name="Rectangle 3"/>
          <p:cNvSpPr/>
          <p:nvPr/>
        </p:nvSpPr>
        <p:spPr>
          <a:xfrm>
            <a:off x="457200" y="5525998"/>
            <a:ext cx="8229600" cy="923330"/>
          </a:xfrm>
          <a:prstGeom prst="rect">
            <a:avLst/>
          </a:prstGeom>
        </p:spPr>
        <p:txBody>
          <a:bodyPr wrap="square">
            <a:spAutoFit/>
          </a:bodyPr>
          <a:lstStyle/>
          <a:p>
            <a:r>
              <a:rPr lang="en-US" dirty="0" err="1" smtClean="0"/>
              <a:t>Kreiss</a:t>
            </a:r>
            <a:r>
              <a:rPr lang="en-US" dirty="0" smtClean="0"/>
              <a:t>, D., M. Finn, and F. Turner. “The Limits of Peer Production: Some Reminders from Max Weber for the Network Society.” New Media &amp; Society 13, no. 2 (March 1, 2011): 243–59.</a:t>
            </a:r>
            <a:endParaRPr lang="en-US" dirty="0"/>
          </a:p>
        </p:txBody>
      </p:sp>
    </p:spTree>
    <p:extLst>
      <p:ext uri="{BB962C8B-B14F-4D97-AF65-F5344CB8AC3E}">
        <p14:creationId xmlns:p14="http://schemas.microsoft.com/office/powerpoint/2010/main" val="23294101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production, prevailing claims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Pursuing psychologically gratifying labor within peer production is an unqualified good</a:t>
            </a:r>
          </a:p>
          <a:p>
            <a:r>
              <a:rPr lang="en-US" dirty="0" smtClean="0"/>
              <a:t>Peer networks are in egalitarian and efficient means of producing information goods; </a:t>
            </a:r>
          </a:p>
          <a:p>
            <a:r>
              <a:rPr lang="en-US" dirty="0" smtClean="0"/>
              <a:t>Peer production necessarily realizes ethical relationships between collaborators; </a:t>
            </a:r>
          </a:p>
          <a:p>
            <a:r>
              <a:rPr lang="en-US" dirty="0" smtClean="0"/>
              <a:t>Peer production is equally suited to all domains of social activity</a:t>
            </a:r>
          </a:p>
          <a:p>
            <a:r>
              <a:rPr lang="en-US" dirty="0" smtClean="0"/>
              <a:t>Peer production is non-market and nonproprietary; </a:t>
            </a:r>
            <a:endParaRPr lang="en-US" dirty="0"/>
          </a:p>
        </p:txBody>
      </p:sp>
      <p:sp>
        <p:nvSpPr>
          <p:cNvPr id="4" name="Rectangle 3"/>
          <p:cNvSpPr/>
          <p:nvPr/>
        </p:nvSpPr>
        <p:spPr>
          <a:xfrm>
            <a:off x="457200" y="5934670"/>
            <a:ext cx="8229600" cy="923330"/>
          </a:xfrm>
          <a:prstGeom prst="rect">
            <a:avLst/>
          </a:prstGeom>
        </p:spPr>
        <p:txBody>
          <a:bodyPr wrap="square">
            <a:spAutoFit/>
          </a:bodyPr>
          <a:lstStyle/>
          <a:p>
            <a:r>
              <a:rPr lang="en-US" dirty="0" err="1" smtClean="0"/>
              <a:t>Kreiss</a:t>
            </a:r>
            <a:r>
              <a:rPr lang="en-US" dirty="0" smtClean="0"/>
              <a:t>, D., M. Finn, and F. Turner. “The Limits of Peer Production: Some Reminders from Max Weber for the Network Society.” New Media &amp; Society 13, no. 2 (March 1, 2011): 243–59.</a:t>
            </a:r>
            <a:endParaRPr lang="en-US" dirty="0"/>
          </a:p>
        </p:txBody>
      </p:sp>
    </p:spTree>
    <p:extLst>
      <p:ext uri="{BB962C8B-B14F-4D97-AF65-F5344CB8AC3E}">
        <p14:creationId xmlns:p14="http://schemas.microsoft.com/office/powerpoint/2010/main" val="204204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peer production</a:t>
            </a:r>
            <a:endParaRPr lang="en-US" dirty="0"/>
          </a:p>
        </p:txBody>
      </p:sp>
      <p:sp>
        <p:nvSpPr>
          <p:cNvPr id="3" name="Content Placeholder 2"/>
          <p:cNvSpPr>
            <a:spLocks noGrp="1"/>
          </p:cNvSpPr>
          <p:nvPr>
            <p:ph idx="1"/>
          </p:nvPr>
        </p:nvSpPr>
        <p:spPr/>
        <p:txBody>
          <a:bodyPr/>
          <a:lstStyle/>
          <a:p>
            <a:r>
              <a:rPr lang="en-US" dirty="0" smtClean="0"/>
              <a:t>Weber’s work reminds us of the complexity of the bureaucratic form, and articulates how it is deeply embedded in and constituted by modern values such as equality under the law, meritocracy, and accountability. </a:t>
            </a:r>
          </a:p>
          <a:p>
            <a:r>
              <a:rPr lang="en-US" dirty="0" smtClean="0"/>
              <a:t>We use Weber’s work to take a fresh look at the consensus view of peer production</a:t>
            </a:r>
            <a:endParaRPr lang="en-US" dirty="0"/>
          </a:p>
        </p:txBody>
      </p:sp>
      <p:sp>
        <p:nvSpPr>
          <p:cNvPr id="4" name="Rectangle 3"/>
          <p:cNvSpPr/>
          <p:nvPr/>
        </p:nvSpPr>
        <p:spPr>
          <a:xfrm>
            <a:off x="457200" y="5525998"/>
            <a:ext cx="8229600" cy="923330"/>
          </a:xfrm>
          <a:prstGeom prst="rect">
            <a:avLst/>
          </a:prstGeom>
        </p:spPr>
        <p:txBody>
          <a:bodyPr wrap="square">
            <a:spAutoFit/>
          </a:bodyPr>
          <a:lstStyle/>
          <a:p>
            <a:r>
              <a:rPr lang="en-US" dirty="0" err="1" smtClean="0"/>
              <a:t>Kreiss</a:t>
            </a:r>
            <a:r>
              <a:rPr lang="en-US" dirty="0" smtClean="0"/>
              <a:t>, D., M. Finn, and F. Turner. “The Limits of Peer Production: Some Reminders from Max Weber for the Network Society.” New Media &amp; Society 13, no. 2 (March 1, 2011): 243–59.</a:t>
            </a:r>
            <a:endParaRPr lang="en-US" dirty="0"/>
          </a:p>
        </p:txBody>
      </p:sp>
    </p:spTree>
    <p:extLst>
      <p:ext uri="{BB962C8B-B14F-4D97-AF65-F5344CB8AC3E}">
        <p14:creationId xmlns:p14="http://schemas.microsoft.com/office/powerpoint/2010/main" val="343774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peer production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Pp</a:t>
            </a:r>
            <a:r>
              <a:rPr lang="en-US" dirty="0" smtClean="0"/>
              <a:t> may undermine private autonomy by extending our professional lives into private arenas</a:t>
            </a:r>
          </a:p>
          <a:p>
            <a:pPr marL="0" indent="0">
              <a:buNone/>
            </a:pPr>
            <a:r>
              <a:rPr lang="en-US" dirty="0" err="1" smtClean="0"/>
              <a:t>Pp</a:t>
            </a:r>
            <a:r>
              <a:rPr lang="en-US" dirty="0" smtClean="0"/>
              <a:t> may not support the institutions upon which its own continued success depends – but thru credentialing institutions vet wisdom and allow it to accrue over time.</a:t>
            </a:r>
          </a:p>
          <a:p>
            <a:pPr marL="0" indent="0">
              <a:buNone/>
            </a:pPr>
            <a:r>
              <a:rPr lang="en-US" dirty="0" smtClean="0"/>
              <a:t>Regulations support fairness, accountability and inclusivity </a:t>
            </a:r>
          </a:p>
          <a:p>
            <a:pPr marL="0" indent="0">
              <a:buNone/>
            </a:pPr>
            <a:r>
              <a:rPr lang="en-US" dirty="0" smtClean="0"/>
              <a:t>‘Precision, speed, unambiguity, knowledge of the files, continuity, discretion, unity, and reduction of cost’ = raised to optimum levels in bureaucracy</a:t>
            </a:r>
            <a:endParaRPr lang="en-US" dirty="0"/>
          </a:p>
        </p:txBody>
      </p:sp>
      <p:sp>
        <p:nvSpPr>
          <p:cNvPr id="4" name="Rectangle 3"/>
          <p:cNvSpPr/>
          <p:nvPr/>
        </p:nvSpPr>
        <p:spPr>
          <a:xfrm>
            <a:off x="457200" y="5934670"/>
            <a:ext cx="8229600" cy="923330"/>
          </a:xfrm>
          <a:prstGeom prst="rect">
            <a:avLst/>
          </a:prstGeom>
        </p:spPr>
        <p:txBody>
          <a:bodyPr wrap="square">
            <a:spAutoFit/>
          </a:bodyPr>
          <a:lstStyle/>
          <a:p>
            <a:r>
              <a:rPr lang="en-US" dirty="0" err="1" smtClean="0"/>
              <a:t>Kreiss</a:t>
            </a:r>
            <a:r>
              <a:rPr lang="en-US" dirty="0" smtClean="0"/>
              <a:t>, D., M. Finn, and F. Turner. “The Limits of Peer Production: Some Reminders from Max Weber for the Network Society.” New Media &amp; Society 13, no. 2 (March 1, 2011): 243–59.</a:t>
            </a:r>
            <a:endParaRPr lang="en-US" dirty="0"/>
          </a:p>
        </p:txBody>
      </p:sp>
    </p:spTree>
    <p:extLst>
      <p:ext uri="{BB962C8B-B14F-4D97-AF65-F5344CB8AC3E}">
        <p14:creationId xmlns:p14="http://schemas.microsoft.com/office/powerpoint/2010/main" val="4038608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smtClean="0"/>
              <a:t>Therefore, contrary to </a:t>
            </a:r>
            <a:r>
              <a:rPr lang="en-US" dirty="0" err="1" smtClean="0"/>
              <a:t>Benkler’s</a:t>
            </a:r>
            <a:r>
              <a:rPr lang="en-US" dirty="0" smtClean="0"/>
              <a:t> and </a:t>
            </a:r>
            <a:r>
              <a:rPr lang="en-US" dirty="0" err="1" smtClean="0"/>
              <a:t>Nissenbaum’s</a:t>
            </a:r>
            <a:r>
              <a:rPr lang="en-US" dirty="0" smtClean="0"/>
              <a:t> description of a single “model of production that avoids traditional price mechanisms or firm managers in organizing production or motivating its participants”, there seems to be a forking into another model that is the opposite of that and at least decentralization is on a case by case basis of ambiguous merits.  </a:t>
            </a:r>
          </a:p>
          <a:p>
            <a:r>
              <a:rPr lang="en-US" dirty="0" smtClean="0"/>
              <a:t>Joshua </a:t>
            </a:r>
            <a:r>
              <a:rPr lang="en-US" dirty="0" err="1" smtClean="0"/>
              <a:t>Baco</a:t>
            </a:r>
            <a:endParaRPr lang="en-US" dirty="0"/>
          </a:p>
        </p:txBody>
      </p:sp>
    </p:spTree>
    <p:extLst>
      <p:ext uri="{BB962C8B-B14F-4D97-AF65-F5344CB8AC3E}">
        <p14:creationId xmlns:p14="http://schemas.microsoft.com/office/powerpoint/2010/main" val="3686897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808</Words>
  <Application>Microsoft Macintosh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Peer Production &amp; Crowdsourcing</vt:lpstr>
      <vt:lpstr>Closed vs. Open Networks</vt:lpstr>
      <vt:lpstr>Closed vs. Open Networks</vt:lpstr>
      <vt:lpstr>Closed vs. Open Networks</vt:lpstr>
      <vt:lpstr>The limits of peer production</vt:lpstr>
      <vt:lpstr>peer production, prevailing claims</vt:lpstr>
      <vt:lpstr>The limits of peer production</vt:lpstr>
      <vt:lpstr>The limits of peer production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Production &amp; Crowdsourcing</dc:title>
  <dc:creator>Tanya Clement</dc:creator>
  <cp:lastModifiedBy>Tanya Clement</cp:lastModifiedBy>
  <cp:revision>11</cp:revision>
  <dcterms:created xsi:type="dcterms:W3CDTF">2017-11-27T18:59:47Z</dcterms:created>
  <dcterms:modified xsi:type="dcterms:W3CDTF">2017-11-27T20:53:51Z</dcterms:modified>
</cp:coreProperties>
</file>