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1" r:id="rId4"/>
    <p:sldId id="258" r:id="rId5"/>
    <p:sldId id="262" r:id="rId6"/>
    <p:sldId id="263" r:id="rId7"/>
    <p:sldId id="264" r:id="rId8"/>
    <p:sldId id="265" r:id="rId9"/>
    <p:sldId id="266" r:id="rId10"/>
    <p:sldId id="267" r:id="rId11"/>
    <p:sldId id="260" r:id="rId12"/>
    <p:sldId id="268" r:id="rId13"/>
    <p:sldId id="271" r:id="rId14"/>
    <p:sldId id="276" r:id="rId15"/>
    <p:sldId id="277" r:id="rId16"/>
    <p:sldId id="270" r:id="rId17"/>
    <p:sldId id="269"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2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A7131-0CF9-2244-8BB0-378A11BCBDB1}" type="datetimeFigureOut">
              <a:rPr lang="en-US" smtClean="0"/>
              <a:t>9/18/17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C882A1-0AAD-5C49-9BB4-1F03B69E99EC}" type="slidenum">
              <a:rPr lang="en-US" smtClean="0"/>
              <a:t>‹#›</a:t>
            </a:fld>
            <a:endParaRPr lang="en-US"/>
          </a:p>
        </p:txBody>
      </p:sp>
    </p:spTree>
    <p:extLst>
      <p:ext uri="{BB962C8B-B14F-4D97-AF65-F5344CB8AC3E}">
        <p14:creationId xmlns:p14="http://schemas.microsoft.com/office/powerpoint/2010/main" val="27056094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 through slide #14.</a:t>
            </a:r>
            <a:endParaRPr lang="en-US" dirty="0"/>
          </a:p>
        </p:txBody>
      </p:sp>
      <p:sp>
        <p:nvSpPr>
          <p:cNvPr id="4" name="Slide Number Placeholder 3"/>
          <p:cNvSpPr>
            <a:spLocks noGrp="1"/>
          </p:cNvSpPr>
          <p:nvPr>
            <p:ph type="sldNum" sz="quarter" idx="10"/>
          </p:nvPr>
        </p:nvSpPr>
        <p:spPr/>
        <p:txBody>
          <a:bodyPr/>
          <a:lstStyle/>
          <a:p>
            <a:fld id="{9EC882A1-0AAD-5C49-9BB4-1F03B69E99EC}" type="slidenum">
              <a:rPr lang="en-US" smtClean="0"/>
              <a:t>13</a:t>
            </a:fld>
            <a:endParaRPr lang="en-US"/>
          </a:p>
        </p:txBody>
      </p:sp>
    </p:spTree>
    <p:extLst>
      <p:ext uri="{BB962C8B-B14F-4D97-AF65-F5344CB8AC3E}">
        <p14:creationId xmlns:p14="http://schemas.microsoft.com/office/powerpoint/2010/main" val="362505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8202DF-DE48-9949-AD25-CC8EC39A71C2}" type="datetimeFigureOut">
              <a:rPr lang="en-US" smtClean="0"/>
              <a:t>9/15/17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368112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202DF-DE48-9949-AD25-CC8EC39A71C2}" type="datetimeFigureOut">
              <a:rPr lang="en-US" smtClean="0"/>
              <a:t>9/15/17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258006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202DF-DE48-9949-AD25-CC8EC39A71C2}" type="datetimeFigureOut">
              <a:rPr lang="en-US" smtClean="0"/>
              <a:t>9/15/17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20340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202DF-DE48-9949-AD25-CC8EC39A71C2}" type="datetimeFigureOut">
              <a:rPr lang="en-US" smtClean="0"/>
              <a:t>9/15/17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77933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8202DF-DE48-9949-AD25-CC8EC39A71C2}" type="datetimeFigureOut">
              <a:rPr lang="en-US" smtClean="0"/>
              <a:t>9/15/17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92496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8202DF-DE48-9949-AD25-CC8EC39A71C2}" type="datetimeFigureOut">
              <a:rPr lang="en-US" smtClean="0"/>
              <a:t>9/15/17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3686843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8202DF-DE48-9949-AD25-CC8EC39A71C2}" type="datetimeFigureOut">
              <a:rPr lang="en-US" smtClean="0"/>
              <a:t>9/15/17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212117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8202DF-DE48-9949-AD25-CC8EC39A71C2}" type="datetimeFigureOut">
              <a:rPr lang="en-US" smtClean="0"/>
              <a:t>9/15/17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178949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02DF-DE48-9949-AD25-CC8EC39A71C2}" type="datetimeFigureOut">
              <a:rPr lang="en-US" smtClean="0"/>
              <a:t>9/15/17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336043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8202DF-DE48-9949-AD25-CC8EC39A71C2}" type="datetimeFigureOut">
              <a:rPr lang="en-US" smtClean="0"/>
              <a:t>9/15/17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420796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8202DF-DE48-9949-AD25-CC8EC39A71C2}" type="datetimeFigureOut">
              <a:rPr lang="en-US" smtClean="0"/>
              <a:t>9/15/17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395EF-A09B-F049-9846-75E3BCE07479}" type="slidenum">
              <a:rPr lang="en-US" smtClean="0"/>
              <a:t>‹#›</a:t>
            </a:fld>
            <a:endParaRPr lang="en-US"/>
          </a:p>
        </p:txBody>
      </p:sp>
    </p:spTree>
    <p:extLst>
      <p:ext uri="{BB962C8B-B14F-4D97-AF65-F5344CB8AC3E}">
        <p14:creationId xmlns:p14="http://schemas.microsoft.com/office/powerpoint/2010/main" val="2675943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02DF-DE48-9949-AD25-CC8EC39A71C2}" type="datetimeFigureOut">
              <a:rPr lang="en-US" smtClean="0"/>
              <a:t>9/15/17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395EF-A09B-F049-9846-75E3BCE07479}" type="slidenum">
              <a:rPr lang="en-US" smtClean="0"/>
              <a:t>‹#›</a:t>
            </a:fld>
            <a:endParaRPr lang="en-US"/>
          </a:p>
        </p:txBody>
      </p:sp>
    </p:spTree>
    <p:extLst>
      <p:ext uri="{BB962C8B-B14F-4D97-AF65-F5344CB8AC3E}">
        <p14:creationId xmlns:p14="http://schemas.microsoft.com/office/powerpoint/2010/main" val="1374198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layer.slideplayer.com/36/10573982/"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zIE-5hg7Fo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PsjMmAqmbl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Operating System (OS) in Context</a:t>
            </a:r>
            <a:endParaRPr lang="en-US" dirty="0"/>
          </a:p>
        </p:txBody>
      </p:sp>
      <p:sp>
        <p:nvSpPr>
          <p:cNvPr id="4" name="Subtitle 3"/>
          <p:cNvSpPr>
            <a:spLocks noGrp="1"/>
          </p:cNvSpPr>
          <p:nvPr>
            <p:ph type="subTitle" idx="1"/>
          </p:nvPr>
        </p:nvSpPr>
        <p:spPr/>
        <p:txBody>
          <a:bodyPr/>
          <a:lstStyle/>
          <a:p>
            <a:r>
              <a:rPr lang="en-US" dirty="0" smtClean="0"/>
              <a:t>Week </a:t>
            </a:r>
            <a:r>
              <a:rPr lang="en-US" dirty="0" smtClean="0"/>
              <a:t>2</a:t>
            </a:r>
            <a:endParaRPr lang="en-US" dirty="0" smtClean="0"/>
          </a:p>
          <a:p>
            <a:r>
              <a:rPr lang="en-US" dirty="0" smtClean="0"/>
              <a:t>September </a:t>
            </a:r>
            <a:r>
              <a:rPr lang="en-US" dirty="0" smtClean="0"/>
              <a:t>18, </a:t>
            </a:r>
            <a:r>
              <a:rPr lang="en-US" dirty="0" smtClean="0"/>
              <a:t>2017</a:t>
            </a:r>
            <a:endParaRPr lang="en-US" dirty="0"/>
          </a:p>
        </p:txBody>
      </p:sp>
    </p:spTree>
    <p:extLst>
      <p:ext uri="{BB962C8B-B14F-4D97-AF65-F5344CB8AC3E}">
        <p14:creationId xmlns:p14="http://schemas.microsoft.com/office/powerpoint/2010/main" val="12449908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Gaps in the study of culture by computation</a:t>
            </a:r>
            <a:endParaRPr lang="en-US" dirty="0"/>
          </a:p>
        </p:txBody>
      </p:sp>
      <p:sp>
        <p:nvSpPr>
          <p:cNvPr id="3" name="Content Placeholder 2"/>
          <p:cNvSpPr>
            <a:spLocks noGrp="1"/>
          </p:cNvSpPr>
          <p:nvPr>
            <p:ph idx="1"/>
          </p:nvPr>
        </p:nvSpPr>
        <p:spPr/>
        <p:txBody>
          <a:bodyPr/>
          <a:lstStyle/>
          <a:p>
            <a:pPr marL="0" indent="0">
              <a:buNone/>
            </a:pPr>
            <a:r>
              <a:rPr lang="en-US" dirty="0" smtClean="0"/>
              <a:t>Relevance -&gt; a New </a:t>
            </a:r>
            <a:r>
              <a:rPr lang="en-US" dirty="0" err="1" smtClean="0"/>
              <a:t>Impactfulness</a:t>
            </a:r>
            <a:endParaRPr lang="en-US" dirty="0" smtClean="0"/>
          </a:p>
          <a:p>
            <a:r>
              <a:rPr lang="en-US" dirty="0" smtClean="0"/>
              <a:t>Critique is not outside but implicated in the institutional ligatures that make research possible</a:t>
            </a:r>
          </a:p>
          <a:p>
            <a:r>
              <a:rPr lang="en-US" dirty="0" smtClean="0"/>
              <a:t>Promotes agency and advocacy for cultural change</a:t>
            </a:r>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5740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Data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Address head on the representativeness of evidence</a:t>
            </a:r>
          </a:p>
          <a:p>
            <a:r>
              <a:rPr lang="en-US" dirty="0" smtClean="0"/>
              <a:t>Make explicit theoretical terms as well as the relationship between theory and implementation</a:t>
            </a:r>
          </a:p>
          <a:p>
            <a:r>
              <a:rPr lang="en-US" dirty="0" smtClean="0"/>
              <a:t>Reflect on the extent to which the process of modeling has helped construct knowledge</a:t>
            </a:r>
          </a:p>
          <a:p>
            <a:r>
              <a:rPr lang="en-US" dirty="0" smtClean="0"/>
              <a:t>Attempt to address and intervene in contemporary debates</a:t>
            </a:r>
            <a:endParaRPr lang="en-US" dirty="0"/>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27608315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Data Analysis</a:t>
            </a:r>
            <a:endParaRPr lang="en-US" dirty="0"/>
          </a:p>
        </p:txBody>
      </p:sp>
      <p:sp>
        <p:nvSpPr>
          <p:cNvPr id="3" name="Content Placeholder 2"/>
          <p:cNvSpPr>
            <a:spLocks noGrp="1"/>
          </p:cNvSpPr>
          <p:nvPr>
            <p:ph idx="1"/>
          </p:nvPr>
        </p:nvSpPr>
        <p:spPr/>
        <p:txBody>
          <a:bodyPr>
            <a:normAutofit/>
          </a:bodyPr>
          <a:lstStyle/>
          <a:p>
            <a:r>
              <a:rPr lang="en-US" dirty="0" smtClean="0"/>
              <a:t>Has an argument that takes into account and engages critically with research embedded within existing paradigms and debates. </a:t>
            </a:r>
          </a:p>
          <a:p>
            <a:r>
              <a:rPr lang="en-US" dirty="0" smtClean="0"/>
              <a:t>Asks, What precisely does computation allow one to claim that has not been seen before? </a:t>
            </a:r>
            <a:endParaRPr lang="en-US" dirty="0"/>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2873962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Hardware/Software Stack</a:t>
            </a:r>
            <a:endParaRPr lang="en-US" dirty="0"/>
          </a:p>
        </p:txBody>
      </p:sp>
      <p:sp>
        <p:nvSpPr>
          <p:cNvPr id="4" name="TextBox 3"/>
          <p:cNvSpPr txBox="1"/>
          <p:nvPr/>
        </p:nvSpPr>
        <p:spPr>
          <a:xfrm>
            <a:off x="1647210" y="6286500"/>
            <a:ext cx="7039590" cy="830997"/>
          </a:xfrm>
          <a:prstGeom prst="rect">
            <a:avLst/>
          </a:prstGeom>
          <a:noFill/>
        </p:spPr>
        <p:txBody>
          <a:bodyPr wrap="square" rtlCol="0">
            <a:spAutoFit/>
          </a:bodyPr>
          <a:lstStyle/>
          <a:p>
            <a:pPr algn="ctr"/>
            <a:r>
              <a:rPr lang="en-US" sz="2400" dirty="0" smtClean="0"/>
              <a:t>http://</a:t>
            </a:r>
            <a:r>
              <a:rPr lang="en-US" sz="2400" dirty="0" err="1" smtClean="0"/>
              <a:t>player.slideplayer.com</a:t>
            </a:r>
            <a:r>
              <a:rPr lang="en-US" sz="2400" dirty="0" smtClean="0"/>
              <a:t>/36/10573982/#</a:t>
            </a:r>
          </a:p>
          <a:p>
            <a:pPr algn="ctr"/>
            <a:endParaRPr lang="en-US" sz="2400" dirty="0"/>
          </a:p>
        </p:txBody>
      </p:sp>
      <p:pic>
        <p:nvPicPr>
          <p:cNvPr id="5" name="Picture 4" descr="Screen Shot 2017-09-18 at 6.04.14 AM.png">
            <a:hlinkClick r:id="rId3"/>
          </p:cNvPr>
          <p:cNvPicPr>
            <a:picLocks noChangeAspect="1"/>
          </p:cNvPicPr>
          <p:nvPr/>
        </p:nvPicPr>
        <p:blipFill rotWithShape="1">
          <a:blip r:embed="rId4">
            <a:extLst>
              <a:ext uri="{28A0092B-C50C-407E-A947-70E740481C1C}">
                <a14:useLocalDpi xmlns:a14="http://schemas.microsoft.com/office/drawing/2010/main" val="0"/>
              </a:ext>
            </a:extLst>
          </a:blip>
          <a:srcRect l="9767" t="2022" r="9712" b="-2022"/>
          <a:stretch/>
        </p:blipFill>
        <p:spPr>
          <a:xfrm>
            <a:off x="893066" y="571500"/>
            <a:ext cx="7362830" cy="5715000"/>
          </a:xfrm>
          <a:prstGeom prst="rect">
            <a:avLst/>
          </a:prstGeom>
        </p:spPr>
      </p:pic>
    </p:spTree>
    <p:extLst>
      <p:ext uri="{BB962C8B-B14F-4D97-AF65-F5344CB8AC3E}">
        <p14:creationId xmlns:p14="http://schemas.microsoft.com/office/powerpoint/2010/main" val="14910683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a:t>
            </a:r>
            <a:endParaRPr lang="en-US" dirty="0"/>
          </a:p>
        </p:txBody>
      </p:sp>
      <p:sp>
        <p:nvSpPr>
          <p:cNvPr id="3" name="Content Placeholder 2"/>
          <p:cNvSpPr>
            <a:spLocks noGrp="1"/>
          </p:cNvSpPr>
          <p:nvPr>
            <p:ph idx="1"/>
          </p:nvPr>
        </p:nvSpPr>
        <p:spPr/>
        <p:txBody>
          <a:bodyPr>
            <a:normAutofit/>
          </a:bodyPr>
          <a:lstStyle/>
          <a:p>
            <a:r>
              <a:rPr lang="en-US" dirty="0" smtClean="0"/>
              <a:t>“Linux is worth trying. It is a strange country indeed, but you don’t have to live there; a brief sojourn suffices to give some flavor of the place and – more importantly to lay bare everything that is taken for granted, and all that could have been done differently, under Windows or </a:t>
            </a:r>
            <a:r>
              <a:rPr lang="en-US" dirty="0" err="1" smtClean="0"/>
              <a:t>MacOS</a:t>
            </a:r>
            <a:r>
              <a:rPr lang="en-US" dirty="0" smtClean="0"/>
              <a:t>.” </a:t>
            </a:r>
          </a:p>
        </p:txBody>
      </p:sp>
    </p:spTree>
    <p:extLst>
      <p:ext uri="{BB962C8B-B14F-4D97-AF65-F5344CB8AC3E}">
        <p14:creationId xmlns:p14="http://schemas.microsoft.com/office/powerpoint/2010/main" val="4388772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320"/>
            <a:ext cx="8229600" cy="5788844"/>
          </a:xfrm>
        </p:spPr>
        <p:txBody>
          <a:bodyPr>
            <a:normAutofit fontScale="85000" lnSpcReduction="20000"/>
          </a:bodyPr>
          <a:lstStyle/>
          <a:p>
            <a:r>
              <a:rPr lang="en-US" dirty="0" smtClean="0"/>
              <a:t>“When working with something as powerful as Linux, you can easily devote a full half-hour to engineering a single command line” </a:t>
            </a:r>
          </a:p>
          <a:p>
            <a:r>
              <a:rPr lang="en-US" dirty="0" smtClean="0"/>
              <a:t>GUIs tend to impose a large overhead on every single piece of software, even the smallest, and this overhead completely changes the programming environment. Small utility programs are no longer worth writing.</a:t>
            </a:r>
          </a:p>
          <a:p>
            <a:r>
              <a:rPr lang="en-US" dirty="0" smtClean="0"/>
              <a:t>The only way that Apple and Microsoft can get away with [selling </a:t>
            </a:r>
            <a:r>
              <a:rPr lang="en-US" dirty="0" err="1" smtClean="0"/>
              <a:t>Oses</a:t>
            </a:r>
            <a:r>
              <a:rPr lang="en-US" dirty="0"/>
              <a:t> </a:t>
            </a:r>
            <a:r>
              <a:rPr lang="en-US" dirty="0" smtClean="0"/>
              <a:t>for money] is by pursuing technological advancements as aggressively as they can, and by getting people to believe in and to pay for, a particular image: in the case of Apple, that of the creative </a:t>
            </a:r>
            <a:r>
              <a:rPr lang="en-US" dirty="0" err="1" smtClean="0"/>
              <a:t>thnker</a:t>
            </a:r>
            <a:r>
              <a:rPr lang="en-US" dirty="0" smtClean="0"/>
              <a:t>, and in the case of Microsoft, that of the respectable techno-bourgeois. Just like Disney, they are making money from selling an interface, a magic mirror</a:t>
            </a:r>
            <a:endParaRPr lang="en-US" dirty="0"/>
          </a:p>
        </p:txBody>
      </p:sp>
    </p:spTree>
    <p:extLst>
      <p:ext uri="{BB962C8B-B14F-4D97-AF65-F5344CB8AC3E}">
        <p14:creationId xmlns:p14="http://schemas.microsoft.com/office/powerpoint/2010/main" val="11939093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Macintosh Metaphors, 1984</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https://www.youtube.com/watch?v=zIE-5hg7FoA</a:t>
            </a:r>
            <a:r>
              <a:rPr lang="en-US" dirty="0" smtClean="0"/>
              <a:t> </a:t>
            </a:r>
            <a:endParaRPr lang="en-US" dirty="0"/>
          </a:p>
        </p:txBody>
      </p:sp>
    </p:spTree>
    <p:extLst>
      <p:ext uri="{BB962C8B-B14F-4D97-AF65-F5344CB8AC3E}">
        <p14:creationId xmlns:p14="http://schemas.microsoft.com/office/powerpoint/2010/main" val="10772776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1984 Explained</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https://www.youtube.com/watch?v=PsjMmAqmblQ</a:t>
            </a:r>
            <a:r>
              <a:rPr lang="en-US" dirty="0" smtClean="0"/>
              <a:t> </a:t>
            </a:r>
            <a:endParaRPr lang="en-US" dirty="0"/>
          </a:p>
        </p:txBody>
      </p:sp>
    </p:spTree>
    <p:extLst>
      <p:ext uri="{BB962C8B-B14F-4D97-AF65-F5344CB8AC3E}">
        <p14:creationId xmlns:p14="http://schemas.microsoft.com/office/powerpoint/2010/main" val="19186205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6774"/>
            <a:ext cx="8229600" cy="5899390"/>
          </a:xfrm>
        </p:spPr>
        <p:txBody>
          <a:bodyPr>
            <a:normAutofit fontScale="92500" lnSpcReduction="20000"/>
          </a:bodyPr>
          <a:lstStyle/>
          <a:p>
            <a:r>
              <a:rPr lang="en-US" dirty="0"/>
              <a:t>Piper does seem to lean too hard into the binary between cultural analyst and cultural critic when discussing a lack of self-reflection that directs work and its conclusion. The most recent trend in cultural criticism has been primarily a refocusing on the individual and particular, but in dialogue with extant research</a:t>
            </a:r>
            <a:r>
              <a:rPr lang="en-US" dirty="0" smtClean="0"/>
              <a:t>. </a:t>
            </a:r>
          </a:p>
          <a:p>
            <a:r>
              <a:rPr lang="en-US" dirty="0"/>
              <a:t>I ask myself if cultural analytics delivers on the self-reflective as well as Piper states? It appears to point more toward the direction that standardization and accessibility to method creates easier engagement rather than preventative frameworks for generalization and self-reflection. </a:t>
            </a:r>
            <a:endParaRPr lang="en-US" dirty="0" smtClean="0"/>
          </a:p>
          <a:p>
            <a:r>
              <a:rPr lang="en-US" dirty="0" smtClean="0"/>
              <a:t>Joshua </a:t>
            </a:r>
            <a:r>
              <a:rPr lang="en-US" dirty="0" err="1" smtClean="0"/>
              <a:t>Baco</a:t>
            </a:r>
            <a:endParaRPr lang="en-US" dirty="0"/>
          </a:p>
        </p:txBody>
      </p:sp>
    </p:spTree>
    <p:extLst>
      <p:ext uri="{BB962C8B-B14F-4D97-AF65-F5344CB8AC3E}">
        <p14:creationId xmlns:p14="http://schemas.microsoft.com/office/powerpoint/2010/main" val="8857525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9374"/>
            <a:ext cx="8229600" cy="5566789"/>
          </a:xfrm>
        </p:spPr>
        <p:txBody>
          <a:bodyPr>
            <a:normAutofit fontScale="70000" lnSpcReduction="20000"/>
          </a:bodyPr>
          <a:lstStyle/>
          <a:p>
            <a:r>
              <a:rPr lang="en-US" dirty="0"/>
              <a:t> Can data science accommodate broad critiques of Western knowledge? </a:t>
            </a:r>
            <a:endParaRPr lang="en-US" dirty="0" smtClean="0"/>
          </a:p>
          <a:p>
            <a:r>
              <a:rPr lang="en-US" dirty="0" smtClean="0"/>
              <a:t>Andrew </a:t>
            </a:r>
            <a:r>
              <a:rPr lang="en-US" dirty="0" err="1" smtClean="0"/>
              <a:t>Akhlaghi</a:t>
            </a:r>
            <a:endParaRPr lang="en-US" dirty="0" smtClean="0"/>
          </a:p>
          <a:p>
            <a:r>
              <a:rPr lang="en-US" dirty="0"/>
              <a:t>How then can the humanities/social sciences and computer sciences develop new ontologies that represent the world in a productive way and also recognize the need for reflexivity? </a:t>
            </a:r>
            <a:br>
              <a:rPr lang="en-US" dirty="0"/>
            </a:br>
            <a:r>
              <a:rPr lang="en-US" dirty="0"/>
              <a:t>Paul </a:t>
            </a:r>
            <a:r>
              <a:rPr lang="en-US" dirty="0" smtClean="0"/>
              <a:t>Flynn </a:t>
            </a:r>
          </a:p>
          <a:p>
            <a:r>
              <a:rPr lang="en-US" dirty="0"/>
              <a:t>These types of misogynist metaphors I find incredibly pervasive among tech writers (see Ian </a:t>
            </a:r>
            <a:r>
              <a:rPr lang="en-US" dirty="0" err="1"/>
              <a:t>Bogost’s</a:t>
            </a:r>
            <a:r>
              <a:rPr lang="en-US" dirty="0"/>
              <a:t> The Geek’s Chihuahua, which I read several years ago but still remember as being a particularly severe offender), and they are assuredly 1) gatekeeping women from computation and 2) reflexively dictating what computation looks like. Emily </a:t>
            </a:r>
            <a:r>
              <a:rPr lang="en-US" dirty="0" smtClean="0"/>
              <a:t>Higgs</a:t>
            </a:r>
          </a:p>
          <a:p>
            <a:r>
              <a:rPr lang="en-US" dirty="0"/>
              <a:t>I'd like to step back from this question to ask a broader (read: less focused) one about the kinds of metaphors we use to discuss computers in general something like: why do the metaphors we use to think through computers matter? Or, perhaps more precisely, how do these metaphors matter</a:t>
            </a:r>
            <a:r>
              <a:rPr lang="en-US" dirty="0" smtClean="0"/>
              <a:t>?</a:t>
            </a:r>
          </a:p>
          <a:p>
            <a:endParaRPr lang="en-US" dirty="0"/>
          </a:p>
        </p:txBody>
      </p:sp>
    </p:spTree>
    <p:extLst>
      <p:ext uri="{BB962C8B-B14F-4D97-AF65-F5344CB8AC3E}">
        <p14:creationId xmlns:p14="http://schemas.microsoft.com/office/powerpoint/2010/main" val="9802442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Cultural Analytics</a:t>
            </a:r>
            <a:endParaRPr lang="en-US" dirty="0"/>
          </a:p>
        </p:txBody>
      </p:sp>
      <p:sp>
        <p:nvSpPr>
          <p:cNvPr id="3" name="Content Placeholder 2"/>
          <p:cNvSpPr>
            <a:spLocks noGrp="1"/>
          </p:cNvSpPr>
          <p:nvPr>
            <p:ph idx="1"/>
          </p:nvPr>
        </p:nvSpPr>
        <p:spPr/>
        <p:txBody>
          <a:bodyPr>
            <a:normAutofit lnSpcReduction="10000"/>
          </a:bodyPr>
          <a:lstStyle/>
          <a:p>
            <a:r>
              <a:rPr lang="en-US" dirty="0" smtClean="0"/>
              <a:t>The use of data to study literature, culture, media, and history</a:t>
            </a:r>
          </a:p>
          <a:p>
            <a:r>
              <a:rPr lang="en-US" dirty="0" smtClean="0"/>
              <a:t>Computation plus culture</a:t>
            </a:r>
          </a:p>
          <a:p>
            <a:r>
              <a:rPr lang="en-US" b="1" dirty="0" smtClean="0"/>
              <a:t>Not </a:t>
            </a:r>
            <a:r>
              <a:rPr lang="en-US" dirty="0" smtClean="0"/>
              <a:t>a focus on the what, the content, this or that subject</a:t>
            </a:r>
          </a:p>
          <a:p>
            <a:r>
              <a:rPr lang="en-US" dirty="0" smtClean="0"/>
              <a:t>More a focus on the how, the method, on how computation will change the study of culture and how culture will change the study of computation</a:t>
            </a:r>
            <a:endParaRPr lang="en-US" dirty="0"/>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7824898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cultural studies</a:t>
            </a:r>
            <a:endParaRPr lang="en-US" dirty="0"/>
          </a:p>
        </p:txBody>
      </p:sp>
      <p:sp>
        <p:nvSpPr>
          <p:cNvPr id="3" name="Content Placeholder 2"/>
          <p:cNvSpPr>
            <a:spLocks noGrp="1"/>
          </p:cNvSpPr>
          <p:nvPr>
            <p:ph idx="1"/>
          </p:nvPr>
        </p:nvSpPr>
        <p:spPr/>
        <p:txBody>
          <a:bodyPr/>
          <a:lstStyle/>
          <a:p>
            <a:r>
              <a:rPr lang="en-US" dirty="0" smtClean="0"/>
              <a:t>What counts as evidence? </a:t>
            </a:r>
          </a:p>
          <a:p>
            <a:r>
              <a:rPr lang="en-US" dirty="0" smtClean="0"/>
              <a:t>What is the relationship between theory and practice? </a:t>
            </a:r>
          </a:p>
          <a:p>
            <a:r>
              <a:rPr lang="en-US" dirty="0" smtClean="0"/>
              <a:t>How do we account for the technological mediations of our critique? </a:t>
            </a:r>
            <a:endParaRPr lang="en-US" dirty="0"/>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40134485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cultural studies</a:t>
            </a:r>
            <a:endParaRPr lang="en-US" dirty="0"/>
          </a:p>
        </p:txBody>
      </p:sp>
      <p:sp>
        <p:nvSpPr>
          <p:cNvPr id="3" name="Content Placeholder 2"/>
          <p:cNvSpPr>
            <a:spLocks noGrp="1"/>
          </p:cNvSpPr>
          <p:nvPr>
            <p:ph idx="1"/>
          </p:nvPr>
        </p:nvSpPr>
        <p:spPr/>
        <p:txBody>
          <a:bodyPr/>
          <a:lstStyle/>
          <a:p>
            <a:pPr marL="0" indent="0">
              <a:buNone/>
            </a:pPr>
            <a:r>
              <a:rPr lang="en-US" dirty="0" smtClean="0"/>
              <a:t>Computation shows us how the traditional media of cultural studies are flawed portals to understanding culture</a:t>
            </a:r>
          </a:p>
          <a:p>
            <a:r>
              <a:rPr lang="en-US" dirty="0" smtClean="0"/>
              <a:t>The anthropologists notebook</a:t>
            </a:r>
          </a:p>
          <a:p>
            <a:r>
              <a:rPr lang="en-US" dirty="0" smtClean="0"/>
              <a:t>The historian’s archive</a:t>
            </a:r>
          </a:p>
          <a:p>
            <a:r>
              <a:rPr lang="en-US" dirty="0" smtClean="0"/>
              <a:t>The media theoretician’s screen or platform</a:t>
            </a:r>
          </a:p>
          <a:p>
            <a:r>
              <a:rPr lang="en-US" dirty="0" smtClean="0"/>
              <a:t>The art historian’s collection</a:t>
            </a:r>
          </a:p>
          <a:p>
            <a:r>
              <a:rPr lang="en-US" dirty="0" smtClean="0"/>
              <a:t>The literary historian’s book</a:t>
            </a:r>
            <a:endParaRPr lang="en-US" dirty="0"/>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3472133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computation</a:t>
            </a:r>
            <a:endParaRPr lang="en-US" dirty="0"/>
          </a:p>
        </p:txBody>
      </p:sp>
      <p:sp>
        <p:nvSpPr>
          <p:cNvPr id="3" name="Content Placeholder 2"/>
          <p:cNvSpPr>
            <a:spLocks noGrp="1"/>
          </p:cNvSpPr>
          <p:nvPr>
            <p:ph idx="1"/>
          </p:nvPr>
        </p:nvSpPr>
        <p:spPr/>
        <p:txBody>
          <a:bodyPr>
            <a:normAutofit lnSpcReduction="10000"/>
          </a:bodyPr>
          <a:lstStyle/>
          <a:p>
            <a:r>
              <a:rPr lang="en-US" dirty="0" smtClean="0"/>
              <a:t>Challenges universalism and neutrality in computing</a:t>
            </a:r>
          </a:p>
          <a:p>
            <a:r>
              <a:rPr lang="en-US" dirty="0" smtClean="0"/>
              <a:t>Reminds us that knowledge is always situated</a:t>
            </a:r>
          </a:p>
          <a:p>
            <a:r>
              <a:rPr lang="en-US" dirty="0" smtClean="0"/>
              <a:t>A</a:t>
            </a:r>
            <a:r>
              <a:rPr lang="en-US" dirty="0" smtClean="0"/>
              <a:t>llows for greater critical engagement with the ways in which computation structures meaning</a:t>
            </a:r>
          </a:p>
          <a:p>
            <a:r>
              <a:rPr lang="en-US" dirty="0" smtClean="0"/>
              <a:t>Computation in the field of cultural analytics becomes part of the structure of cultural knowledge more generally</a:t>
            </a:r>
          </a:p>
          <a:p>
            <a:endParaRPr lang="en-US" dirty="0" smtClean="0"/>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31814558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Gaps in the study of culture by computation</a:t>
            </a:r>
            <a:endParaRPr lang="en-US" dirty="0"/>
          </a:p>
        </p:txBody>
      </p:sp>
      <p:sp>
        <p:nvSpPr>
          <p:cNvPr id="3" name="Content Placeholder 2"/>
          <p:cNvSpPr>
            <a:spLocks noGrp="1"/>
          </p:cNvSpPr>
          <p:nvPr>
            <p:ph idx="1"/>
          </p:nvPr>
        </p:nvSpPr>
        <p:spPr/>
        <p:txBody>
          <a:bodyPr/>
          <a:lstStyle/>
          <a:p>
            <a:pPr marL="0" indent="0">
              <a:buNone/>
            </a:pPr>
            <a:r>
              <a:rPr lang="en-US" dirty="0" smtClean="0"/>
              <a:t>Evidence -&gt; a New Generality</a:t>
            </a:r>
          </a:p>
          <a:p>
            <a:pPr marL="0" indent="0">
              <a:buNone/>
            </a:pPr>
            <a:r>
              <a:rPr lang="en-US" dirty="0" smtClean="0"/>
              <a:t>Theory -&gt; a New Explicitness</a:t>
            </a:r>
          </a:p>
          <a:p>
            <a:pPr marL="0" indent="0">
              <a:buNone/>
            </a:pPr>
            <a:r>
              <a:rPr lang="en-US" dirty="0" smtClean="0"/>
              <a:t>Self-reflexivity -&gt; a New </a:t>
            </a:r>
            <a:r>
              <a:rPr lang="en-US" dirty="0" err="1" smtClean="0"/>
              <a:t>Recursivity</a:t>
            </a:r>
            <a:endParaRPr lang="en-US" dirty="0" smtClean="0"/>
          </a:p>
          <a:p>
            <a:pPr marL="0" indent="0">
              <a:buNone/>
            </a:pPr>
            <a:r>
              <a:rPr lang="en-US" dirty="0" smtClean="0"/>
              <a:t>Relevance -&gt; a New </a:t>
            </a:r>
            <a:r>
              <a:rPr lang="en-US" dirty="0" err="1" smtClean="0"/>
              <a:t>Impactfulness</a:t>
            </a:r>
            <a:endParaRPr lang="en-US" dirty="0"/>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3347458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Gaps in the study of culture by computation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Evidence -&gt; a New Generality</a:t>
            </a:r>
          </a:p>
          <a:p>
            <a:r>
              <a:rPr lang="en-US" dirty="0" smtClean="0"/>
              <a:t>The crisis of metonymy as the fundamental structure of cultural criticism</a:t>
            </a:r>
          </a:p>
          <a:p>
            <a:r>
              <a:rPr lang="en-US" dirty="0" smtClean="0"/>
              <a:t>The power of the local insight</a:t>
            </a:r>
          </a:p>
          <a:p>
            <a:r>
              <a:rPr lang="en-US" dirty="0" smtClean="0"/>
              <a:t>Challenge: </a:t>
            </a:r>
          </a:p>
          <a:p>
            <a:pPr lvl="1"/>
            <a:r>
              <a:rPr lang="en-US" dirty="0" smtClean="0"/>
              <a:t>To focus on “the representativeness”</a:t>
            </a:r>
          </a:p>
          <a:p>
            <a:pPr lvl="1"/>
            <a:r>
              <a:rPr lang="en-US" dirty="0" smtClean="0"/>
              <a:t>To be self-conscious about being implicated in the knowledge being created</a:t>
            </a:r>
          </a:p>
          <a:p>
            <a:r>
              <a:rPr lang="en-US" dirty="0" smtClean="0"/>
              <a:t>Values the </a:t>
            </a:r>
            <a:r>
              <a:rPr lang="en-US" dirty="0" err="1" smtClean="0"/>
              <a:t>curation</a:t>
            </a:r>
            <a:r>
              <a:rPr lang="en-US" dirty="0" smtClean="0"/>
              <a:t> of rather than the quantity of data</a:t>
            </a:r>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5740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Gaps in the study of culture by computation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Theory -&gt; a New Explicitness</a:t>
            </a:r>
          </a:p>
          <a:p>
            <a:r>
              <a:rPr lang="en-US" dirty="0" smtClean="0"/>
              <a:t>Complexity is not inherent to the object but is emergent through the aggregation of lower-level phenomena</a:t>
            </a:r>
          </a:p>
          <a:p>
            <a:r>
              <a:rPr lang="en-US" dirty="0" smtClean="0"/>
              <a:t>We see what does and does not fit into a theory (explanation or prediction)</a:t>
            </a:r>
          </a:p>
          <a:p>
            <a:r>
              <a:rPr lang="en-US" dirty="0" smtClean="0"/>
              <a:t>Lays bare as much as possible of the intellectual practices used to arrive at an argument about culture</a:t>
            </a:r>
          </a:p>
          <a:p>
            <a:r>
              <a:rPr lang="en-US" dirty="0" smtClean="0"/>
              <a:t>Architectonic rather than agonistic</a:t>
            </a:r>
          </a:p>
          <a:p>
            <a:endParaRPr lang="en-US" dirty="0" smtClean="0"/>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5740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Gaps in the study of culture by computation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Self-reflexivity -&gt; a New </a:t>
            </a:r>
            <a:r>
              <a:rPr lang="en-US" dirty="0" err="1" smtClean="0"/>
              <a:t>Recursivity</a:t>
            </a:r>
            <a:endParaRPr lang="en-US" dirty="0" smtClean="0"/>
          </a:p>
          <a:p>
            <a:r>
              <a:rPr lang="en-US" dirty="0" smtClean="0"/>
              <a:t>Marks out more clearly the contingencies of knowledge, circumscribes the space of knowledge</a:t>
            </a:r>
          </a:p>
          <a:p>
            <a:r>
              <a:rPr lang="en-US" dirty="0" smtClean="0"/>
              <a:t>Considering methods as models leads us to arguments that reflect the contingencies of representativeness</a:t>
            </a:r>
          </a:p>
          <a:p>
            <a:r>
              <a:rPr lang="en-US" dirty="0" smtClean="0"/>
              <a:t>Part of the process through which culture is generated</a:t>
            </a:r>
          </a:p>
          <a:p>
            <a:pPr marL="0" indent="0">
              <a:buNone/>
            </a:pPr>
            <a:endParaRPr lang="en-US" dirty="0" smtClean="0"/>
          </a:p>
        </p:txBody>
      </p:sp>
      <p:sp>
        <p:nvSpPr>
          <p:cNvPr id="4" name="TextBox 3"/>
          <p:cNvSpPr txBox="1"/>
          <p:nvPr/>
        </p:nvSpPr>
        <p:spPr>
          <a:xfrm>
            <a:off x="201903" y="6179605"/>
            <a:ext cx="8942097" cy="369332"/>
          </a:xfrm>
          <a:prstGeom prst="rect">
            <a:avLst/>
          </a:prstGeom>
          <a:noFill/>
        </p:spPr>
        <p:txBody>
          <a:bodyPr wrap="none" rtlCol="0">
            <a:spAutoFit/>
          </a:bodyPr>
          <a:lstStyle/>
          <a:p>
            <a:r>
              <a:rPr lang="en-US" dirty="0"/>
              <a:t>Piper, Andrew. “There will be Numbers.” Journal of Cultural Analytics 1, no. 1 (May 23, 2016). </a:t>
            </a:r>
          </a:p>
        </p:txBody>
      </p:sp>
    </p:spTree>
    <p:extLst>
      <p:ext uri="{BB962C8B-B14F-4D97-AF65-F5344CB8AC3E}">
        <p14:creationId xmlns:p14="http://schemas.microsoft.com/office/powerpoint/2010/main" val="5740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4266</TotalTime>
  <Words>1236</Words>
  <Application>Microsoft Macintosh PowerPoint</Application>
  <PresentationFormat>On-screen Show (4:3)</PresentationFormat>
  <Paragraphs>92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The Operating System (OS) in Context</vt:lpstr>
      <vt:lpstr>What is Cultural Analytics</vt:lpstr>
      <vt:lpstr>On cultural studies</vt:lpstr>
      <vt:lpstr>On cultural studies</vt:lpstr>
      <vt:lpstr>On computation</vt:lpstr>
      <vt:lpstr>Gaps in the study of culture by computation</vt:lpstr>
      <vt:lpstr>Gaps in the study of culture by computation</vt:lpstr>
      <vt:lpstr>Gaps in the study of culture by computation</vt:lpstr>
      <vt:lpstr>Gaps in the study of culture by computation</vt:lpstr>
      <vt:lpstr>Gaps in the study of culture by computation</vt:lpstr>
      <vt:lpstr>Cultural Data Analysis</vt:lpstr>
      <vt:lpstr>Cultural Data Analysis</vt:lpstr>
      <vt:lpstr>Hardware/Software Stack</vt:lpstr>
      <vt:lpstr>Linux</vt:lpstr>
      <vt:lpstr>PowerPoint Presentation</vt:lpstr>
      <vt:lpstr>Macintosh Metaphors, 1984</vt:lpstr>
      <vt:lpstr>1984 Explained</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Operating System (OS) in Context</dc:title>
  <dc:creator>Tanya Clement</dc:creator>
  <cp:lastModifiedBy>Tanya Clement</cp:lastModifiedBy>
  <cp:revision>25</cp:revision>
  <dcterms:created xsi:type="dcterms:W3CDTF">2017-09-15T20:48:12Z</dcterms:created>
  <dcterms:modified xsi:type="dcterms:W3CDTF">2017-09-18T19:54:22Z</dcterms:modified>
</cp:coreProperties>
</file>