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6" r:id="rId4"/>
    <p:sldId id="264" r:id="rId5"/>
    <p:sldId id="265" r:id="rId6"/>
    <p:sldId id="268" r:id="rId7"/>
    <p:sldId id="257" r:id="rId8"/>
    <p:sldId id="258" r:id="rId9"/>
    <p:sldId id="259" r:id="rId10"/>
    <p:sldId id="260" r:id="rId11"/>
    <p:sldId id="26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C6DC-D862-AD45-B798-87F5B42DE94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7EFC-B0F2-9E4F-9BF9-B9F907BB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(10/2): Collections as Data: 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7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OpenRefine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profiling and cleaning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extensions </a:t>
            </a:r>
            <a:r>
              <a:rPr lang="en-US" dirty="0"/>
              <a:t>allow users to identify concepts in unstructured text, a process referred to as named-entity recognition (NER)</a:t>
            </a:r>
            <a:r>
              <a:rPr lang="en-US" dirty="0" smtClean="0"/>
              <a:t>,</a:t>
            </a:r>
          </a:p>
          <a:p>
            <a:r>
              <a:rPr lang="en-US" dirty="0" smtClean="0"/>
              <a:t>reconcile </a:t>
            </a:r>
            <a:r>
              <a:rPr lang="en-US" dirty="0"/>
              <a:t>their own data with existing knowledge bases.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practical tool to link data with concepts and authorities which have already been declared on the Web by parties such as Library of Congress or OCLC.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cleaning is </a:t>
            </a:r>
            <a:r>
              <a:rPr lang="en-US" dirty="0" smtClean="0"/>
              <a:t>a first step </a:t>
            </a:r>
            <a:r>
              <a:rPr lang="en-US" dirty="0"/>
              <a:t>to these </a:t>
            </a:r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0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Powerhouse </a:t>
            </a:r>
            <a:r>
              <a:rPr lang="en-US" dirty="0" err="1" smtClean="0"/>
              <a:t>Musuem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Museum of Applied Arts and Sciences</a:t>
            </a:r>
          </a:p>
          <a:p>
            <a:r>
              <a:rPr lang="en-US" dirty="0"/>
              <a:t>U</a:t>
            </a:r>
            <a:r>
              <a:rPr lang="en-US" dirty="0" smtClean="0"/>
              <a:t>niquely </a:t>
            </a:r>
            <a:r>
              <a:rPr lang="en-US" dirty="0"/>
              <a:t>placed to demonstrate how technology, engineering, science and design impact Australia and the world</a:t>
            </a:r>
            <a:r>
              <a:rPr lang="en-US" dirty="0" smtClean="0"/>
              <a:t>. </a:t>
            </a:r>
          </a:p>
          <a:p>
            <a:r>
              <a:rPr lang="en-US" dirty="0"/>
              <a:t>https://</a:t>
            </a:r>
            <a:r>
              <a:rPr lang="en-US" dirty="0" err="1"/>
              <a:t>maas.museum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Powerhouse museum data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Powerhouse museum data set consists of detailed metadata on all the collection objects, including </a:t>
            </a:r>
            <a:endParaRPr lang="en-US" dirty="0" smtClean="0"/>
          </a:p>
          <a:p>
            <a:pPr lvl="0"/>
            <a:r>
              <a:rPr lang="en-US" dirty="0" smtClean="0"/>
              <a:t>title</a:t>
            </a:r>
            <a:r>
              <a:rPr lang="en-US" dirty="0"/>
              <a:t>, </a:t>
            </a:r>
            <a:endParaRPr lang="en-US" dirty="0" smtClean="0"/>
          </a:p>
          <a:p>
            <a:pPr lvl="0"/>
            <a:r>
              <a:rPr lang="en-US" dirty="0" smtClean="0"/>
              <a:t>description</a:t>
            </a:r>
            <a:r>
              <a:rPr lang="en-US" dirty="0"/>
              <a:t>, </a:t>
            </a:r>
            <a:endParaRPr lang="en-US" dirty="0" smtClean="0"/>
          </a:p>
          <a:p>
            <a:pPr lvl="0"/>
            <a:r>
              <a:rPr lang="en-US" dirty="0" smtClean="0"/>
              <a:t>several </a:t>
            </a:r>
            <a:r>
              <a:rPr lang="en-US" dirty="0"/>
              <a:t>categories the item belongs to, </a:t>
            </a:r>
            <a:endParaRPr lang="en-US" dirty="0" smtClean="0"/>
          </a:p>
          <a:p>
            <a:pPr lvl="0"/>
            <a:r>
              <a:rPr lang="en-US" dirty="0" smtClean="0"/>
              <a:t>provenance </a:t>
            </a:r>
            <a:r>
              <a:rPr lang="en-US" dirty="0"/>
              <a:t>information, and </a:t>
            </a:r>
            <a:endParaRPr lang="en-US" dirty="0" smtClean="0"/>
          </a:p>
          <a:p>
            <a:pPr lvl="0"/>
            <a:r>
              <a:rPr lang="en-US" dirty="0" smtClean="0"/>
              <a:t>a </a:t>
            </a:r>
            <a:r>
              <a:rPr lang="en-US" dirty="0"/>
              <a:t>persistent link to the object on the museum website.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3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Artifacts can contain political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Technologies =  smaller or larger pieces or systems of hardware of a specific kind; ways of building order in the world</a:t>
            </a:r>
          </a:p>
          <a:p>
            <a:r>
              <a:rPr lang="en-US" dirty="0" smtClean="0"/>
              <a:t>Politics: arrangements of power and authority in human associations</a:t>
            </a:r>
          </a:p>
          <a:p>
            <a:r>
              <a:rPr lang="en-US" dirty="0"/>
              <a:t>Inherently political technologies: the adoption of a given tech brings a distinctive political cast – centralized vs. Decentralized, egalitarian vs. </a:t>
            </a:r>
            <a:r>
              <a:rPr lang="en-US" dirty="0" err="1"/>
              <a:t>inegalitarian</a:t>
            </a:r>
            <a:r>
              <a:rPr lang="en-US" dirty="0"/>
              <a:t>, repressive or liberating</a:t>
            </a:r>
            <a:r>
              <a:rPr lang="en-US" dirty="0" smtClean="0"/>
              <a:t>. How:</a:t>
            </a:r>
            <a:endParaRPr lang="en-US" dirty="0"/>
          </a:p>
          <a:p>
            <a:pPr lvl="1"/>
            <a:r>
              <a:rPr lang="en-US" dirty="0" smtClean="0"/>
              <a:t>By invention, design or arrangement of a technology becomes a way of settling an issue</a:t>
            </a:r>
          </a:p>
          <a:p>
            <a:pPr lvl="1"/>
            <a:r>
              <a:rPr lang="en-US" dirty="0" smtClean="0"/>
              <a:t>Man-made systems that appear to require or are strongly compatible with political arrangements.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82607"/>
            <a:ext cx="843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Winner, Langdon. “Do Artifacts Have Politics?” *Daedalus* 109, no. 1 (1980): 121–36.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vs. </a:t>
            </a:r>
            <a:r>
              <a:rPr lang="en-US" dirty="0" err="1" smtClean="0"/>
              <a:t>Artefact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Artifact</a:t>
            </a:r>
            <a:r>
              <a:rPr lang="en-US" dirty="0"/>
              <a:t>: An object produced or shaped by human craft, especially a tool, weapon, or ornament of archaeological or historical interest. </a:t>
            </a:r>
            <a:endParaRPr lang="en-US" dirty="0" smtClean="0"/>
          </a:p>
          <a:p>
            <a:r>
              <a:rPr lang="en-US" b="1" i="1" dirty="0" err="1" smtClean="0"/>
              <a:t>Artefact</a:t>
            </a:r>
            <a:r>
              <a:rPr lang="en-US" dirty="0"/>
              <a:t>: An artificial product or effect observed in a natural system, especially one introduced by the technology used in scientific investigation or by experimental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7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 can have </a:t>
            </a:r>
            <a:r>
              <a:rPr lang="en-US" dirty="0" err="1" smtClean="0"/>
              <a:t>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Winner’s tale of Moses is a “well-built” parable, </a:t>
            </a:r>
            <a:r>
              <a:rPr lang="en-US" dirty="0"/>
              <a:t>a thing to think </a:t>
            </a:r>
            <a:r>
              <a:rPr lang="en-US" dirty="0" smtClean="0"/>
              <a:t>with, with “enormous flexibility, unambiguous empirical reference, elegant theoretical formula”</a:t>
            </a:r>
          </a:p>
          <a:p>
            <a:r>
              <a:rPr lang="en-US" dirty="0" err="1" smtClean="0"/>
              <a:t>Artefacts</a:t>
            </a:r>
            <a:r>
              <a:rPr lang="en-US" dirty="0" smtClean="0"/>
              <a:t> like theories of social change can be divided into </a:t>
            </a:r>
          </a:p>
          <a:p>
            <a:pPr lvl="1"/>
            <a:r>
              <a:rPr lang="en-US" dirty="0" smtClean="0"/>
              <a:t>stories of </a:t>
            </a:r>
            <a:r>
              <a:rPr lang="en-US" i="1" dirty="0" smtClean="0"/>
              <a:t>control</a:t>
            </a:r>
            <a:r>
              <a:rPr lang="en-US" dirty="0" smtClean="0"/>
              <a:t> (intentional, instrumental)</a:t>
            </a:r>
          </a:p>
          <a:p>
            <a:pPr lvl="1"/>
            <a:r>
              <a:rPr lang="en-US" dirty="0" smtClean="0"/>
              <a:t>and </a:t>
            </a:r>
            <a:r>
              <a:rPr lang="en-US" i="1" dirty="0" smtClean="0"/>
              <a:t>contingency</a:t>
            </a:r>
            <a:r>
              <a:rPr lang="en-US" dirty="0" smtClean="0"/>
              <a:t> (by product or adaption).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778" y="6095498"/>
            <a:ext cx="760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</a:t>
            </a:r>
            <a:r>
              <a:rPr lang="en-US" dirty="0" err="1" smtClean="0"/>
              <a:t>Joerges</a:t>
            </a:r>
            <a:r>
              <a:rPr lang="en-US" dirty="0" smtClean="0"/>
              <a:t>, B. “Do Politics Have </a:t>
            </a:r>
            <a:r>
              <a:rPr lang="en-US" dirty="0" err="1" smtClean="0"/>
              <a:t>Artefacts</a:t>
            </a:r>
            <a:r>
              <a:rPr lang="en-US" dirty="0" smtClean="0"/>
              <a:t>?” *Social Studies of Science* 29, no. 3 </a:t>
            </a:r>
            <a:br>
              <a:rPr lang="en-US" dirty="0" smtClean="0"/>
            </a:br>
            <a:r>
              <a:rPr lang="en-US" dirty="0" smtClean="0"/>
              <a:t>(June 1, 1999): 411–31.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Politics can have </a:t>
            </a:r>
            <a:r>
              <a:rPr lang="en-US" dirty="0" err="1"/>
              <a:t>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874"/>
            <a:ext cx="8229600" cy="48933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Alternative approach: to decipher the effect of technical </a:t>
            </a:r>
            <a:r>
              <a:rPr lang="en-US" dirty="0" err="1"/>
              <a:t>artefacts</a:t>
            </a:r>
            <a:r>
              <a:rPr lang="en-US" dirty="0"/>
              <a:t> primarily via their expressive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As boundary objects, as media of mediation, negotiation and translation between the reciprocal expectations of peoples and orgs (Susan Leigh Star)</a:t>
            </a:r>
          </a:p>
          <a:p>
            <a:r>
              <a:rPr lang="en-US" dirty="0" smtClean="0"/>
              <a:t>To be found in their authorization, representation, in the process by which authorization is built, maintained, contested</a:t>
            </a:r>
            <a:endParaRPr lang="en-US" dirty="0"/>
          </a:p>
          <a:p>
            <a:r>
              <a:rPr lang="en-US" dirty="0"/>
              <a:t>Question to ask: what are the ideological roles the parables and representations of this discourse play in legitimating the practice of the many professions concerned with the design and planning of human environments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778" y="6095498"/>
            <a:ext cx="760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Joerges</a:t>
            </a:r>
            <a:r>
              <a:rPr lang="en-US" dirty="0" smtClean="0"/>
              <a:t>, B. “Do Politics Have </a:t>
            </a:r>
            <a:r>
              <a:rPr lang="en-US" dirty="0" err="1" smtClean="0"/>
              <a:t>Artefacts</a:t>
            </a:r>
            <a:r>
              <a:rPr lang="en-US" dirty="0" smtClean="0"/>
              <a:t>?” *Social Studies of Science* 29, no. 3 </a:t>
            </a:r>
            <a:br>
              <a:rPr lang="en-US" dirty="0" smtClean="0"/>
            </a:br>
            <a:r>
              <a:rPr lang="en-US" dirty="0" smtClean="0"/>
              <a:t>(June 1, 1999): 411–31.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7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Ethics or the Moral Dimensions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978"/>
            <a:ext cx="8229600" cy="3422018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a technology? </a:t>
            </a:r>
          </a:p>
          <a:p>
            <a:r>
              <a:rPr lang="en-US" dirty="0" smtClean="0"/>
              <a:t>How is data an artifact with politics? </a:t>
            </a:r>
          </a:p>
          <a:p>
            <a:r>
              <a:rPr lang="en-US" dirty="0" smtClean="0"/>
              <a:t>How is data an </a:t>
            </a:r>
            <a:r>
              <a:rPr lang="en-US" dirty="0" err="1" smtClean="0"/>
              <a:t>artefact</a:t>
            </a:r>
            <a:r>
              <a:rPr lang="en-US" dirty="0" smtClean="0"/>
              <a:t> of politics?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578" y="6126163"/>
            <a:ext cx="815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Sacasas</a:t>
            </a:r>
            <a:r>
              <a:rPr lang="en-US" dirty="0" smtClean="0"/>
              <a:t>, Michael. “Do Artifacts Have Ethics?” *The Frailest Thing*, November 29,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let’s talk dirty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OpenRefine</a:t>
            </a:r>
            <a:r>
              <a:rPr lang="en-US" dirty="0" smtClean="0"/>
              <a:t> Workshop</a:t>
            </a:r>
          </a:p>
          <a:p>
            <a:pPr marL="0" indent="0">
              <a:buNone/>
            </a:pPr>
            <a:r>
              <a:rPr lang="en-US" i="1" dirty="0" smtClean="0"/>
              <a:t>All </a:t>
            </a:r>
            <a:r>
              <a:rPr lang="en-US" i="1" dirty="0" smtClean="0"/>
              <a:t>data is dirty but you can do something about it</a:t>
            </a:r>
            <a:r>
              <a:rPr lang="en-US" dirty="0" smtClean="0"/>
              <a:t>. That is the key message of this tutorial which focuses on how scholars can diagnose and act upon the accuracy of data.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3431" y="5521232"/>
            <a:ext cx="7046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from: </a:t>
            </a:r>
            <a:r>
              <a:rPr lang="en-US" dirty="0"/>
              <a:t>Seth van </a:t>
            </a:r>
            <a:r>
              <a:rPr lang="en-US" dirty="0" err="1"/>
              <a:t>Hooland</a:t>
            </a:r>
            <a:r>
              <a:rPr lang="en-US" dirty="0"/>
              <a:t> , Ruben </a:t>
            </a:r>
            <a:r>
              <a:rPr lang="en-US" dirty="0" err="1"/>
              <a:t>Verborgh</a:t>
            </a:r>
            <a:r>
              <a:rPr lang="en-US" dirty="0"/>
              <a:t> and Max De </a:t>
            </a:r>
            <a:r>
              <a:rPr lang="en-US" dirty="0" smtClean="0"/>
              <a:t>Wilde, </a:t>
            </a:r>
            <a:br>
              <a:rPr lang="en-US" dirty="0" smtClean="0"/>
            </a:br>
            <a:r>
              <a:rPr lang="en-US" dirty="0" smtClean="0"/>
              <a:t>“Cleaning </a:t>
            </a:r>
            <a:r>
              <a:rPr lang="en-US" dirty="0"/>
              <a:t>Data with </a:t>
            </a:r>
            <a:r>
              <a:rPr lang="en-US" dirty="0" err="1" smtClean="0"/>
              <a:t>OpenRefine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i="1" dirty="0" smtClean="0"/>
              <a:t>The Programming Historian</a:t>
            </a:r>
            <a:r>
              <a:rPr lang="en-US" dirty="0" smtClean="0"/>
              <a:t> 5 Aug.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OpenRefine</a:t>
            </a:r>
            <a:r>
              <a:rPr lang="en-US" dirty="0" smtClean="0"/>
              <a:t> </a:t>
            </a:r>
            <a:r>
              <a:rPr lang="en-US" dirty="0" smtClean="0"/>
              <a:t>can be used to perform four essential tasks that will help you to clean your data:</a:t>
            </a:r>
            <a:endParaRPr lang="en-US" dirty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duplicate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multiple values contained in the same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the distribution of values throughout a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together different representations of the same reality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OpenRefine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OpenRefine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Transformation </a:t>
            </a:r>
            <a:r>
              <a:rPr lang="en-US" dirty="0" smtClean="0"/>
              <a:t>tool </a:t>
            </a:r>
            <a:r>
              <a:rPr lang="en-US" dirty="0"/>
              <a:t>(</a:t>
            </a:r>
            <a:r>
              <a:rPr lang="en-US" dirty="0" smtClean="0"/>
              <a:t>IDT) or</a:t>
            </a:r>
          </a:p>
          <a:p>
            <a:r>
              <a:rPr lang="en-US" dirty="0" smtClean="0"/>
              <a:t>“</a:t>
            </a:r>
            <a:r>
              <a:rPr lang="en-US" dirty="0"/>
              <a:t>Excel on steroids” </a:t>
            </a:r>
            <a:endParaRPr lang="en-US" dirty="0" smtClean="0"/>
          </a:p>
          <a:p>
            <a:r>
              <a:rPr lang="en-US" dirty="0" smtClean="0"/>
              <a:t>formerly known as Freebase </a:t>
            </a:r>
            <a:r>
              <a:rPr lang="en-US" dirty="0" err="1"/>
              <a:t>Gridworks</a:t>
            </a:r>
            <a:r>
              <a:rPr lang="en-US" dirty="0"/>
              <a:t> and Google Refine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for rapid and inexpensive operations on large amounts of data, even by professionals lacking in-depth technical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operates </a:t>
            </a:r>
            <a:r>
              <a:rPr lang="en-US" dirty="0"/>
              <a:t>on large ranges of data at once</a:t>
            </a:r>
          </a:p>
        </p:txBody>
      </p:sp>
    </p:spTree>
    <p:extLst>
      <p:ext uri="{BB962C8B-B14F-4D97-AF65-F5344CB8AC3E}">
        <p14:creationId xmlns:p14="http://schemas.microsoft.com/office/powerpoint/2010/main" val="282331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777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Week 4 (10/2): Collections as Data: Data Models</vt:lpstr>
      <vt:lpstr>Artifacts can contain political properties </vt:lpstr>
      <vt:lpstr>Artifact vs. Artefact?</vt:lpstr>
      <vt:lpstr>Politics can have artefacts</vt:lpstr>
      <vt:lpstr>Politics can have artefacts</vt:lpstr>
      <vt:lpstr>Ethics or the Moral Dimensions of Technology</vt:lpstr>
      <vt:lpstr>Now, let’s talk dirty data!</vt:lpstr>
      <vt:lpstr>PowerPoint Presentation</vt:lpstr>
      <vt:lpstr>What is OpenRefine?</vt:lpstr>
      <vt:lpstr>What is OpenRefine?</vt:lpstr>
      <vt:lpstr>Powerhouse Musuem</vt:lpstr>
      <vt:lpstr>Powerhouse museum data set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Clement</dc:creator>
  <cp:lastModifiedBy>Tanya Clement</cp:lastModifiedBy>
  <cp:revision>12</cp:revision>
  <dcterms:created xsi:type="dcterms:W3CDTF">2017-09-27T21:35:35Z</dcterms:created>
  <dcterms:modified xsi:type="dcterms:W3CDTF">2017-10-02T20:37:21Z</dcterms:modified>
</cp:coreProperties>
</file>