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743" r:id="rId2"/>
  </p:sldMasterIdLst>
  <p:notesMasterIdLst>
    <p:notesMasterId r:id="rId4"/>
  </p:notesMasterIdLst>
  <p:handoutMasterIdLst>
    <p:handoutMasterId r:id="rId5"/>
  </p:handoutMasterIdLst>
  <p:sldIdLst>
    <p:sldId id="285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  <a:srgbClr val="065127"/>
    <a:srgbClr val="096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0E85E9-7EB2-4947-A210-E16A905AC6C7}" type="datetimeFigureOut">
              <a:rPr lang="en-US"/>
              <a:pPr>
                <a:defRPr/>
              </a:pPr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287C2CA-0380-4AB2-A250-6F11AA664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734D8F-AF40-4F80-ACE8-9036ECB6A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5425"/>
            <a:ext cx="2057400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5425"/>
            <a:ext cx="6019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 descr="horizontal-logo-green-tex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"/>
            <a:ext cx="533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C44C2-D40F-4905-B814-1040AA9B4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367317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2"/>
                </a:solidFill>
                <a:latin typeface="+mn-lt"/>
              </a:defRPr>
            </a:lvl4pPr>
            <a:lvl5pP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673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ABB3C-B5F1-4DF7-8E9A-8A75FE39D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024B4-2041-4C04-9B51-95501608A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E512D-45CC-43BE-A0B1-86164C94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382000" y="6351588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AE7E2-3F30-4491-90E7-B6AA7D81C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92450" y="6356350"/>
            <a:ext cx="5334000" cy="365125"/>
          </a:xfrm>
        </p:spPr>
        <p:txBody>
          <a:bodyPr/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2C41F-61EE-4DB3-97B1-D0D8E4333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25425"/>
            <a:ext cx="6400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543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348413"/>
            <a:ext cx="72009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000000"/>
                </a:solidFill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pic>
        <p:nvPicPr>
          <p:cNvPr id="1029" name="Picture 13" descr="701322021@28102008-0C1C"/>
          <p:cNvPicPr>
            <a:picLocks noChangeAspect="1" noChangeArrowheads="1"/>
          </p:cNvPicPr>
          <p:nvPr/>
        </p:nvPicPr>
        <p:blipFill>
          <a:blip r:embed="rId13"/>
          <a:srcRect r="22771"/>
          <a:stretch>
            <a:fillRect/>
          </a:stretch>
        </p:blipFill>
        <p:spPr bwMode="auto">
          <a:xfrm>
            <a:off x="0" y="320675"/>
            <a:ext cx="23082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Line 14"/>
          <p:cNvSpPr>
            <a:spLocks noChangeShapeType="1"/>
          </p:cNvSpPr>
          <p:nvPr/>
        </p:nvSpPr>
        <p:spPr bwMode="auto">
          <a:xfrm>
            <a:off x="990600" y="1381125"/>
            <a:ext cx="7086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>
            <a:prstShdw prst="shdw17" dist="17961" dir="2700000">
              <a:srgbClr val="C0C0C0">
                <a:alpha val="74997"/>
              </a:srgbClr>
            </a:prst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031" name="Picture 13" descr="701322021@28102008-0C1C"/>
          <p:cNvPicPr>
            <a:picLocks noChangeAspect="1" noChangeArrowheads="1"/>
          </p:cNvPicPr>
          <p:nvPr/>
        </p:nvPicPr>
        <p:blipFill>
          <a:blip r:embed="rId13"/>
          <a:srcRect r="22771"/>
          <a:stretch>
            <a:fillRect/>
          </a:stretch>
        </p:blipFill>
        <p:spPr bwMode="auto">
          <a:xfrm>
            <a:off x="0" y="190500"/>
            <a:ext cx="2590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990600" y="1381125"/>
            <a:ext cx="7086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>
            <a:prstShdw prst="shdw17" dist="17961" dir="2700000">
              <a:srgbClr val="C0C0C0">
                <a:alpha val="74997"/>
              </a:srgbClr>
            </a:prst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E33B3F8-45D9-4E70-9896-B6241E3B8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ransition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-106" charset="0"/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-106" charset="0"/>
        <a:buChar char="–"/>
        <a:defRPr sz="16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-106" charset="0"/>
        <a:buChar char="»"/>
        <a:defRPr sz="14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25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4763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06636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4763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106636"/>
                </a:solidFill>
                <a:latin typeface="Calibri" pitchFamily="-106" charset="0"/>
                <a:cs typeface="Arial" charset="0"/>
              </a:defRPr>
            </a:lvl1pPr>
          </a:lstStyle>
          <a:p>
            <a:pPr>
              <a:defRPr/>
            </a:pPr>
            <a:fld id="{F823931A-19C8-47AC-B418-2FCD0CC3C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4" name="Picture 9" descr="horizontal-logo-green-text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6354763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83" r:id="rId2"/>
    <p:sldLayoutId id="2147483984" r:id="rId3"/>
    <p:sldLayoutId id="2147483985" r:id="rId4"/>
    <p:sldLayoutId id="2147483998" r:id="rId5"/>
    <p:sldLayoutId id="214748399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ＭＳ Ｐゴシック" charset="-128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181600" y="990600"/>
            <a:ext cx="304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14400" y="4551363"/>
            <a:ext cx="3048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Arial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181600" y="3876675"/>
            <a:ext cx="304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Arial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572000" y="919163"/>
            <a:ext cx="0" cy="531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09600" y="3222625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Problem and challenges</a:t>
            </a:r>
            <a:endParaRPr lang="en-US" altLang="en-US" dirty="0">
              <a:solidFill>
                <a:srgbClr val="000000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189538" y="3222625"/>
            <a:ext cx="310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Main Outcomes</a:t>
            </a:r>
            <a:endParaRPr lang="en-US" altLang="en-US" dirty="0">
              <a:solidFill>
                <a:srgbClr val="000000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181600" y="849313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Proposed Approach</a:t>
            </a:r>
            <a:endParaRPr lang="en-US" altLang="en-US" dirty="0">
              <a:solidFill>
                <a:srgbClr val="000000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7864475" y="6437313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100" b="1" dirty="0">
                <a:solidFill>
                  <a:srgbClr val="000000"/>
                </a:solidFill>
                <a:latin typeface="Arial" charset="0"/>
                <a:cs typeface="Arial" charset="0"/>
              </a:rPr>
              <a:t>Date Prepared</a:t>
            </a:r>
            <a:endParaRPr lang="en-US" altLang="en-US" sz="11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4648200" y="3505200"/>
            <a:ext cx="43434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We will be presented evidence in the usefulness of parallel programming through runtime, speedup, and efficiency analysis. </a:t>
            </a: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We will have a deeper understanding of the different ways parallel programming is used today.</a:t>
            </a: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Overall, we will be able to see and recognize many different things that have been parallelized today.</a:t>
            </a: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Hopefully this piqued your interest in parallel programming. See you out there!</a:t>
            </a: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444500" y="3516313"/>
            <a:ext cx="393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PROBLEM STATEMENT</a:t>
            </a: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: </a:t>
            </a: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Input: A graph G, represented as an adjacency list</a:t>
            </a: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Damping Factor D, path length K, N Trials</a:t>
            </a: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Output: Top five most heavily visited vertices in G</a:t>
            </a:r>
            <a:endParaRPr lang="en-US" altLang="en-US" sz="1200" b="1" u="sng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SIGNIFICANCE</a:t>
            </a: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:  Its anticipated that the end results will converge to the serial results. The reason is because they will have the most links. </a:t>
            </a: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CHALLENGES</a:t>
            </a: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: Figuring out load balances, synchronization, conversion of sequential to parallelism. </a:t>
            </a:r>
            <a:endParaRPr lang="en-US" altLang="en-US" sz="1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4724400" y="1079500"/>
            <a:ext cx="381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I will be targeting a shared memory approach to the algorithm, using the </a:t>
            </a:r>
            <a:r>
              <a:rPr lang="en-US" altLang="en-US" sz="1200" b="1" dirty="0" err="1">
                <a:solidFill>
                  <a:srgbClr val="000000"/>
                </a:solidFill>
                <a:latin typeface="Arial" charset="0"/>
                <a:cs typeface="Arial" charset="0"/>
              </a:rPr>
              <a:t>openMP</a:t>
            </a: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 system. </a:t>
            </a: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Mainly the project is focused on recognizing that randomly traversing through the graph should result in a convergence of rankings given enough trials.</a:t>
            </a: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3" name="Line 17"/>
          <p:cNvSpPr>
            <a:spLocks noChangeShapeType="1"/>
          </p:cNvSpPr>
          <p:nvPr/>
        </p:nvSpPr>
        <p:spPr bwMode="auto">
          <a:xfrm>
            <a:off x="609600" y="31877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22"/>
          <p:cNvSpPr txBox="1">
            <a:spLocks noChangeArrowheads="1"/>
          </p:cNvSpPr>
          <p:nvPr/>
        </p:nvSpPr>
        <p:spPr bwMode="auto">
          <a:xfrm>
            <a:off x="203200" y="152400"/>
            <a:ext cx="514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chemeClr val="bg1"/>
                </a:solidFill>
                <a:latin typeface="Arial" charset="0"/>
                <a:cs typeface="Arial" charset="0"/>
              </a:rPr>
              <a:t>IMD</a:t>
            </a:r>
            <a:endParaRPr lang="en-US" altLang="en-US" b="1">
              <a:solidFill>
                <a:schemeClr val="tx2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26" name="Text Box 23"/>
          <p:cNvSpPr txBox="1">
            <a:spLocks noChangeArrowheads="1"/>
          </p:cNvSpPr>
          <p:nvPr/>
        </p:nvSpPr>
        <p:spPr bwMode="auto">
          <a:xfrm>
            <a:off x="0" y="136525"/>
            <a:ext cx="7848600" cy="62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2800" b="1" dirty="0" err="1">
                <a:solidFill>
                  <a:srgbClr val="367317"/>
                </a:solidFill>
                <a:latin typeface="Calibri" pitchFamily="-106" charset="0"/>
                <a:cs typeface="Arial" charset="0"/>
              </a:rPr>
              <a:t>CptS</a:t>
            </a:r>
            <a:r>
              <a:rPr lang="en-US" altLang="en-US" sz="2800" b="1" dirty="0">
                <a:solidFill>
                  <a:srgbClr val="367317"/>
                </a:solidFill>
                <a:latin typeface="Calibri" pitchFamily="-106" charset="0"/>
                <a:cs typeface="Arial" charset="0"/>
              </a:rPr>
              <a:t> 411: Welcome to Parallelism 101</a:t>
            </a:r>
            <a:br>
              <a:rPr lang="en-US" altLang="en-US" sz="2800" b="1" dirty="0">
                <a:solidFill>
                  <a:srgbClr val="367317"/>
                </a:solidFill>
                <a:latin typeface="Calibri" pitchFamily="-106" charset="0"/>
                <a:cs typeface="Arial" charset="0"/>
              </a:rPr>
            </a:br>
            <a:r>
              <a:rPr lang="en-US" altLang="en-US" sz="1500" b="1" dirty="0">
                <a:solidFill>
                  <a:srgbClr val="367317"/>
                </a:solidFill>
                <a:latin typeface="Calibri" pitchFamily="-106" charset="0"/>
                <a:cs typeface="Arial" charset="0"/>
              </a:rPr>
              <a:t>Paul Valdez, School of EECS, Washington State University, Pullman WA (</a:t>
            </a:r>
            <a:r>
              <a:rPr lang="en-US" altLang="en-US" sz="1500" b="1" dirty="0" err="1">
                <a:solidFill>
                  <a:srgbClr val="367317"/>
                </a:solidFill>
                <a:latin typeface="Calibri" pitchFamily="-106" charset="0"/>
                <a:cs typeface="Arial" charset="0"/>
              </a:rPr>
              <a:t>paul.valdez@wsu.edu</a:t>
            </a:r>
            <a:r>
              <a:rPr lang="en-US" altLang="en-US" sz="1500" b="1" dirty="0">
                <a:solidFill>
                  <a:srgbClr val="367317"/>
                </a:solidFill>
                <a:latin typeface="Calibri" pitchFamily="-106" charset="0"/>
                <a:cs typeface="Arial" charset="0"/>
              </a:rPr>
              <a:t>)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2400"/>
            <a:ext cx="1752600" cy="5151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CEE74D-1D66-A040-8639-AE72550D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46" y="887333"/>
            <a:ext cx="3592633" cy="1704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E7FBE-13D5-CB4F-8440-450972C55678}"/>
              </a:ext>
            </a:extLst>
          </p:cNvPr>
          <p:cNvSpPr txBox="1"/>
          <p:nvPr/>
        </p:nvSpPr>
        <p:spPr>
          <a:xfrm>
            <a:off x="717551" y="2591500"/>
            <a:ext cx="3579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Brief look into parallel programming regarding a Page Ranking algorithm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ESC template">
  <a:themeElements>
    <a:clrScheme name="DOESC 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ES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OESC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ESC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c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ExascaleKickoffMeeting_CS_110304.pptx</Template>
  <TotalTime>1507</TotalTime>
  <Words>236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Symbol</vt:lpstr>
      <vt:lpstr>Times</vt:lpstr>
      <vt:lpstr>Times New Roman</vt:lpstr>
      <vt:lpstr>DOESC template</vt:lpstr>
      <vt:lpstr>Basic_Green</vt:lpstr>
      <vt:lpstr>PowerPoint Presentation</vt:lpstr>
    </vt:vector>
  </TitlesOfParts>
  <Company>Pacific Northwest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Launching NIMD: Program Management Principles and Plans</dc:title>
  <dc:creator>Lucy Nowell</dc:creator>
  <cp:lastModifiedBy>Valdez, Paul Cipriano</cp:lastModifiedBy>
  <cp:revision>27</cp:revision>
  <dcterms:created xsi:type="dcterms:W3CDTF">2011-03-10T17:18:14Z</dcterms:created>
  <dcterms:modified xsi:type="dcterms:W3CDTF">2019-12-10T05:56:02Z</dcterms:modified>
</cp:coreProperties>
</file>