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3860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500" b="1" strike="noStrike" spc="-1">
                <a:solidFill>
                  <a:srgbClr val="314B4D"/>
                </a:solidFill>
                <a:latin typeface="Calibri"/>
                <a:ea typeface="Calibri"/>
              </a:rPr>
              <a:t>Murilo Caldeira de Sena Goes, Paulo César Dias da Silva / Orientador: Dr. Pedro A. Oliveira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0320" cy="2583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 w="25560">
            <a:noFill/>
          </a:ln>
          <a:effectLst>
            <a:outerShdw dist="31608" dir="3172144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400" b="1" strike="noStrike" spc="-1">
                <a:solidFill>
                  <a:srgbClr val="314B4D"/>
                </a:solidFill>
                <a:latin typeface="Calibri"/>
                <a:ea typeface="DejaVu Sans"/>
              </a:rPr>
              <a:t>SIGO – SISTEMA INTEGRADO DE GESTÃO E OPERAÇÕES</a:t>
            </a:r>
            <a:endParaRPr lang="pt-BR" sz="3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O sistema vai ter integrações com sistemas de terceiros e deve ter sua arquitetura baseada em microsserviços e API’s.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O sistema deve abrir de forma responsiva em aparelhos menores, como celular e tablet.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O sistema deve ter seu build feito através de integração contínua.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O sistema deve ter pipelines de testes em sua integração contínua.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122" name="Table 5"/>
          <p:cNvGraphicFramePr/>
          <p:nvPr/>
        </p:nvGraphicFramePr>
        <p:xfrm>
          <a:off x="72000" y="1706400"/>
          <a:ext cx="8959320" cy="4328520"/>
        </p:xfrm>
        <a:graphic>
          <a:graphicData uri="http://schemas.openxmlformats.org/drawingml/2006/table">
            <a:tbl>
              <a:tblPr/>
              <a:tblGrid>
                <a:gridCol w="28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Análise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Design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Implementação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Front-end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Interface de comunicação com o usuário do sistema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React.js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Back-end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Regras de negócio da aplicação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.NET Core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Integrações com outros módulos e sistemas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Interfaces utilizando XML e/ou JSON, Mensageria com conectores KAFKA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WebServices WS-*, Restful API’s, AWS MSK e AWS Direct Connect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Persistência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ORM e tecnologias de acesso a dados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EFCore e ADO.Net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Persistência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Banco de dados relacional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AWS RDS (Relational Database Service) e Microsoft SQL Server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127" name="Table 5"/>
          <p:cNvGraphicFramePr/>
          <p:nvPr/>
        </p:nvGraphicFramePr>
        <p:xfrm>
          <a:off x="72000" y="1706400"/>
          <a:ext cx="8958960" cy="4323600"/>
        </p:xfrm>
        <a:graphic>
          <a:graphicData uri="http://schemas.openxmlformats.org/drawingml/2006/table">
            <a:tbl>
              <a:tblPr/>
              <a:tblGrid>
                <a:gridCol w="28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Análise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Design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Implementação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Alta disponibilidade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Balanceamento de carga das aplicações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AWS ElasticBeanstalk e Balanceador de cargas AWS Elastic Load Balancer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Autenticação e autorização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Verificação das credenciais para execução de ações 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Gerador de token JWT OAuth 2.0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Exposição de API’s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Exposição de Restful API’s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AWS API Gateway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Notificações de usuários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Envio de notificações de atualizações de normas externas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AWS Lambda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Disponibilização de conteúdo estático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Aplicação para servir conteúdo estático, como HTML, Javascript, CSS, fontes e imagens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AWS Amplify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132" name="Table 5"/>
          <p:cNvGraphicFramePr/>
          <p:nvPr/>
        </p:nvGraphicFramePr>
        <p:xfrm>
          <a:off x="72000" y="1706400"/>
          <a:ext cx="8958960" cy="4080240"/>
        </p:xfrm>
        <a:graphic>
          <a:graphicData uri="http://schemas.openxmlformats.org/drawingml/2006/table">
            <a:tbl>
              <a:tblPr/>
              <a:tblGrid>
                <a:gridCol w="28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Análise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Design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Mecanismo de Implementação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652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CI/CD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Ferramenta para pipeline de integração e entrega contínua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GitHub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Build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Geração de artefatos para publicação nos servidores de aplicação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MSBuild e NPM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Automação de testes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Execução de testes automatizados das aplicações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MSTest e Jest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Deploy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Deploy de artefatos para os servidores de aplicação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AWS Code Deploy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Versionamento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Controle de código-fonte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000000"/>
                          </a:solidFill>
                          <a:latin typeface="Trebuchet MS"/>
                          <a:ea typeface="Times New Roman;Times New Roman PSMT"/>
                        </a:rPr>
                        <a:t>Git e Github 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7" name="Imagem 136"/>
          <p:cNvPicPr/>
          <p:nvPr/>
        </p:nvPicPr>
        <p:blipFill>
          <a:blip r:embed="rId2"/>
          <a:stretch/>
        </p:blipFill>
        <p:spPr>
          <a:xfrm>
            <a:off x="0" y="1703520"/>
            <a:ext cx="8925840" cy="41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2" name="Imagem 141"/>
          <p:cNvPicPr/>
          <p:nvPr/>
        </p:nvPicPr>
        <p:blipFill>
          <a:blip r:embed="rId2"/>
          <a:stretch/>
        </p:blipFill>
        <p:spPr>
          <a:xfrm>
            <a:off x="144000" y="1728000"/>
            <a:ext cx="8966160" cy="42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3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Cenário 1: Acesso às páginas privadas via login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Cenário 2: Acesso a recursos privados via token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Cenário 3: O sistema deve apresentar uma usabilidade fácil, objetiva e intuitiva. O sistema deve se comunicar com sistemas externos via API’s Restful de integração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Cenário 4: Responsividade das telas da aplicação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Cenário 5: As requisições devem ser atendidas em até 5 segundos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Cenário 6: O sistema deve se comunicar com os sistemas legados já existentes on premise. A inclusão de informações no canal de mensageria deve apresentar um bom desempenho com um tempo de resposta adequado.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O protótipo arquitetural apresentado por este trabalho tem uma arquitetura de ponta, com escalabilidade, manutenibilidade, desempenho, segurança, acessibilidade, usabilidade e interoperabilidade. Foram exploradas novas tecnologias, algumas extremamente atuais, como a própria AWS e seus muitos serviços, tecnologias emergentes como o React.js no front-end e .Net Core no back-end, a plataforma Apache Kafka e toda a sua extensão, permitindo a interoperabilidade com tecnologias legadas. Em relação à implantação do sistema, a utilização da nuvem da Amazon se mostrou bastante simples em questões de configuração, além de prover recursos de escalabilidade, segurança e integração. Em conclusão, todos os objetivos foram alcançados e ainda há margens para melhorias futuras. 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5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Este projeto contempla a adoção da Transformação digital como uma solução para a indústria têxtil no sentido de integrar toda a sua cadeia produtiva, atingindo o objetivo proposto que é o de integração não só de processos, mas de todos os setores de uma indústria da área têxtil. O SIGO permitirá escalabilidade, performance e disponibilidade, garantindo assim a integração de toda a empresa. Este projeto é composto por 3 módulos principais e alguns componentes extras, que terão sua arquitetura proposta de modo a permitir a integração com os outros sistemas legados já existentes na empresa.</a:t>
            </a: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23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16000" y="134640"/>
            <a:ext cx="88210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Requisitos Funcionais 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0800" y="1666440"/>
            <a:ext cx="8390520" cy="329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88000" y="1872000"/>
            <a:ext cx="8636760" cy="28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Módulo de Autenticação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o cadastro de novos usuários (Administradores, Consultores e Gestores de Normas)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que um usuário efetue </a:t>
            </a:r>
            <a:r>
              <a:rPr lang="pt-BR" sz="23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login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que um usuário efetue o </a:t>
            </a:r>
            <a:r>
              <a:rPr lang="pt-BR" sz="23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logoff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endParaRPr lang="pt-BR" sz="2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Requisitos Funcionais 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06280" y="1756440"/>
            <a:ext cx="8636760" cy="39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Módulo Gestão de Normas</a:t>
            </a:r>
            <a:endParaRPr lang="pt-BR" sz="23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• O sistema deve permitir a busca e acesso a sistemas externos de normas reguladoras nacionais e internacionais, de acordo com as necessidades técnicas e de negócio.</a:t>
            </a:r>
            <a:endParaRPr lang="pt-BR" sz="23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• O sistema deve permitir o gerenciamento (incluir, modificar, excluir e consultar) das normas internas da empresa.</a:t>
            </a:r>
            <a:endParaRPr lang="pt-BR" sz="23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• O sistema deve permitir o gerenciamento (incluir, modificar, excluir e consultar) de atividades que visam o cumprimento das normas.</a:t>
            </a:r>
            <a:endParaRPr lang="pt-BR" sz="23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• O sistema deve alertar os gestores de normas sobre qualquer alteração que uma norma venha a sofrer.</a:t>
            </a:r>
            <a:endParaRPr lang="pt-BR" sz="2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Requisitos Funcionais 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206280" y="1756440"/>
            <a:ext cx="8636760" cy="40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Módulo 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de Consultorias e Assessorias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o gerenciamento (incluir, modificar, excluir e consultar) de empresas de consultorias e assessorias existentes no mercado. 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o gerenciamento (incluir, modificar, excluir e consultar) de contratos com empresas de consultorias e assessorias.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o gerenciamento (incluir, modificar, excluir e consultar) de ações para planejamento e controle das atividades industriais, para os usuários com perfil de Consultores.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 permitir o acesso à informações dos demais sistemas da </a:t>
            </a:r>
            <a:r>
              <a:rPr lang="pt-BR" sz="18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IndTexBr</a:t>
            </a:r>
            <a:r>
              <a:rPr lang="pt-BR" sz="18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para que o trabalho das empresas de assessorias possa ser realizado, tendo como exemplo: Gestão de Normas, Sistema de Logística, Sistema de Gestão dos Processos Industriais, Monitoramento de Vendas, Segurança e Qualidade, Inteligência do Negócio, Relatórios de Acompanhamento, e demais soluções SAP.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Requisitos Funcionais 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06280" y="1756440"/>
            <a:ext cx="8636760" cy="42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Módulo de Gestão do Processo Industrial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deverá permitir que os usuários autenticados como administradores </a:t>
            </a:r>
            <a:r>
              <a:rPr lang="pt-BR" sz="23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possam gerar 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relatórios e visualizar </a:t>
            </a:r>
            <a:r>
              <a:rPr lang="pt-BR" sz="23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dashboards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para auxiliar na tomada de decisão.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O sistema deverá disponibilizar imagens iterativas com as etapas do processo industrial de maneira sintética, com as informações provenientes dos sistemas novos e legados, e permitirá uma visualização analítica de cada etapa do processo em tempo real.</a:t>
            </a:r>
            <a:endParaRPr lang="pt-BR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•  O sistema deve permitir o acesso à informações dos demais sistemas da </a:t>
            </a:r>
            <a:r>
              <a:rPr lang="pt-BR" sz="23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IndTexBr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para prover informações aos </a:t>
            </a:r>
            <a:r>
              <a:rPr lang="pt-BR" sz="23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dashboards</a:t>
            </a:r>
            <a:r>
              <a:rPr lang="pt-BR" sz="23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e relatórios.</a:t>
            </a:r>
            <a:endParaRPr lang="pt-BR" sz="2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Usabilidade – O sistema deve promover uma usabilidade fácil, objetiva e intuitiva.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Acessibilidade – O sistema deve suportar ambientes web responsivos e ambientes móveis.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Desempenho – O sistema deve fornecer um bom desempenho com um tempo de resposta adequando a cada funcionalidade.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Segurança – O sistema deve apresentar segurança no acesso e manipulação de dados.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Duração: 1’00”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Disponibilidade – O sistema deve ser confiável, disponível e robusto, se recuperando no caso da ocorrência de erro. Deve estar disponível 24 horas por dia, nos 7 dias da semana.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Interoperabilidade – O sistema deve se comunicar com sistemas externos via API’S RESTFUL de integração. O sistema deve se comunicar com os sistemas legados já existentes on premise.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Manutenibilidade – O sistema deve apresentar manutenção facilitada.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Testabilidade – O sistema deve ser simples de testar, fazendo uso de testes automatizados.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Times New Roman;Times New Roman PSMT"/>
              </a:rPr>
              <a:t>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Duração: 1’00”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001880"/>
            <a:ext cx="9138600" cy="6598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06280" y="1100160"/>
            <a:ext cx="873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500" b="1" strike="noStrike" spc="-1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lang="pt-BR" sz="25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79280" y="1770120"/>
            <a:ext cx="88225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Apresentar características de aplicações distribuídas, tais como abertura, portabilidade e uso extensivo de recursos de rede, sendo capaz de ser acessada de qualquer lugar do mundo, se comunicar e integrar com sistemas de diferentes tecnologias.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Ser hospedado em nuvem híbrida, com parte dos componentes sendo mantidos on premise.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• Ser modular e implantável por módulos, de acordo com a prioridade e necessidade da empresa.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300" b="1" strike="noStrike" spc="-1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28600" y="461880"/>
            <a:ext cx="88210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2801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SIGO – SISTEMA INTEGRADO DE GESTÃO E OPERAÇÕES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1491</Words>
  <Application>Microsoft Office PowerPoint</Application>
  <PresentationFormat>Apresentação na tela (4:3)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DejaVu Sans</vt:lpstr>
      <vt:lpstr>Symbol</vt:lpstr>
      <vt:lpstr>Times New Roman;Times New Roman PSMT</vt:lpstr>
      <vt:lpstr>Trebuchet MS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 Minas Virtual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 projeto aplicativo desenvolvimento web</cp:keywords>
  <dc:description/>
  <cp:lastModifiedBy>Paulo Cesar Dias da Silva</cp:lastModifiedBy>
  <cp:revision>40</cp:revision>
  <cp:lastPrinted>2012-09-25T11:26:21Z</cp:lastPrinted>
  <dcterms:created xsi:type="dcterms:W3CDTF">2015-09-11T18:04:53Z</dcterms:created>
  <dcterms:modified xsi:type="dcterms:W3CDTF">2021-05-26T22:35:29Z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