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6"/>
  </p:notesMasterIdLst>
  <p:sldIdLst>
    <p:sldId id="308" r:id="rId4"/>
    <p:sldId id="259" r:id="rId5"/>
    <p:sldId id="262" r:id="rId6"/>
    <p:sldId id="352" r:id="rId7"/>
    <p:sldId id="355" r:id="rId8"/>
    <p:sldId id="400" r:id="rId9"/>
    <p:sldId id="353" r:id="rId10"/>
    <p:sldId id="398" r:id="rId11"/>
    <p:sldId id="399" r:id="rId12"/>
    <p:sldId id="413" r:id="rId13"/>
    <p:sldId id="412" r:id="rId14"/>
    <p:sldId id="354" r:id="rId15"/>
    <p:sldId id="415" r:id="rId16"/>
    <p:sldId id="416" r:id="rId17"/>
    <p:sldId id="417" r:id="rId18"/>
    <p:sldId id="401" r:id="rId19"/>
    <p:sldId id="402" r:id="rId20"/>
    <p:sldId id="403" r:id="rId21"/>
    <p:sldId id="418" r:id="rId22"/>
    <p:sldId id="404" r:id="rId23"/>
    <p:sldId id="405" r:id="rId24"/>
    <p:sldId id="397" r:id="rId25"/>
  </p:sldIdLst>
  <p:sldSz cx="10801350" cy="7200900"/>
  <p:notesSz cx="6858000" cy="9144000"/>
  <p:defaultTextStyle>
    <a:defPPr>
      <a:defRPr lang="zh-CN"/>
    </a:defPPr>
    <a:lvl1pPr lvl="0" algn="l" defTabSz="1028700" fontAlgn="base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2000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514350" lvl="1" indent="-57150" algn="l" defTabSz="1028700" fontAlgn="base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2000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1028700" lvl="2" indent="-114300" algn="l" defTabSz="1028700" fontAlgn="base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2000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543050" lvl="3" indent="-171450" algn="l" defTabSz="1028700" fontAlgn="base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2000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2057400" lvl="4" indent="-228600" algn="l" defTabSz="1028700" fontAlgn="base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2000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-228600" algn="l" defTabSz="1028700" fontAlgn="base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2000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-228600" algn="l" defTabSz="1028700" fontAlgn="base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2000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-228600" algn="l" defTabSz="1028700" fontAlgn="base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2000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-228600" algn="l" defTabSz="1028700" fontAlgn="base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2000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304"/>
        <p:guide pos="3250"/>
      </p:guideLst>
    </p:cSldViewPr>
  </p:slideViewPr>
  <p:gridSpacing cx="43814" cy="4381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/>
          </a:p>
        </p:txBody>
      </p:sp>
      <p:sp>
        <p:nvSpPr>
          <p:cNvPr id="307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dirty="0"/>
            </a:fld>
            <a:endParaRPr lang="zh-CN" altLang="en-US" sz="1200" dirty="0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3077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</a:ln>
        </p:spPr>
        <p:txBody>
          <a:bodyPr vert="horz"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200"/>
          </a:p>
        </p:txBody>
      </p:sp>
      <p:sp>
        <p:nvSpPr>
          <p:cNvPr id="307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1178481"/>
            <a:ext cx="8101013" cy="2506980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3782140"/>
            <a:ext cx="8101013" cy="1738550"/>
          </a:xfrm>
        </p:spPr>
        <p:txBody>
          <a:bodyPr/>
          <a:lstStyle>
            <a:lvl1pPr marL="0" indent="0" algn="ctr">
              <a:buNone/>
              <a:defRPr sz="2125"/>
            </a:lvl1pPr>
            <a:lvl2pPr marL="405130" indent="0" algn="ctr">
              <a:buNone/>
              <a:defRPr sz="1770"/>
            </a:lvl2pPr>
            <a:lvl3pPr marL="810260" indent="0" algn="ctr">
              <a:buNone/>
              <a:defRPr sz="1595"/>
            </a:lvl3pPr>
            <a:lvl4pPr marL="1215390" indent="0" algn="ctr">
              <a:buNone/>
              <a:defRPr sz="1420"/>
            </a:lvl4pPr>
            <a:lvl5pPr marL="1620520" indent="0" algn="ctr">
              <a:buNone/>
              <a:defRPr sz="1420"/>
            </a:lvl5pPr>
            <a:lvl6pPr marL="2025015" indent="0" algn="ctr">
              <a:buNone/>
              <a:defRPr sz="1420"/>
            </a:lvl6pPr>
            <a:lvl7pPr marL="2430145" indent="0" algn="ctr">
              <a:buNone/>
              <a:defRPr sz="1420"/>
            </a:lvl7pPr>
            <a:lvl8pPr marL="2835275" indent="0" algn="ctr">
              <a:buNone/>
              <a:defRPr sz="1420"/>
            </a:lvl8pPr>
            <a:lvl9pPr marL="3240405" indent="0" algn="ctr">
              <a:buNone/>
              <a:defRPr sz="142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dirty="0">
                <a:sym typeface="Calibri" panose="020F0502020204030204" pitchFamily="2" charset="0"/>
              </a:rPr>
            </a:fld>
            <a:endParaRPr lang="zh-CN" altLang="en-US" dirty="0">
              <a:sym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ym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dirty="0">
                <a:sym typeface="Calibri" panose="020F0502020204030204" pitchFamily="2" charset="0"/>
              </a:rPr>
            </a:fld>
            <a:endParaRPr lang="zh-CN" altLang="en-US" dirty="0">
              <a:sym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dirty="0">
                <a:sym typeface="Calibri" panose="020F0502020204030204" pitchFamily="2" charset="0"/>
              </a:rPr>
            </a:fld>
            <a:endParaRPr lang="zh-CN" altLang="en-US" dirty="0">
              <a:sym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ym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dirty="0">
                <a:sym typeface="Calibri" panose="020F0502020204030204" pitchFamily="2" charset="0"/>
              </a:rPr>
            </a:fld>
            <a:endParaRPr lang="zh-CN" altLang="en-US" dirty="0">
              <a:sym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5497" y="450850"/>
            <a:ext cx="2430066" cy="5673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450850"/>
            <a:ext cx="7149324" cy="5673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dirty="0">
                <a:sym typeface="Calibri" panose="020F0502020204030204" pitchFamily="2" charset="0"/>
              </a:rPr>
            </a:fld>
            <a:endParaRPr lang="zh-CN" altLang="en-US" dirty="0">
              <a:sym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ym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dirty="0">
                <a:sym typeface="Calibri" panose="020F0502020204030204" pitchFamily="2" charset="0"/>
              </a:rPr>
            </a:fld>
            <a:endParaRPr lang="zh-CN" altLang="en-US" dirty="0">
              <a:sym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1178481"/>
            <a:ext cx="8101013" cy="2506980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3782140"/>
            <a:ext cx="8101013" cy="1738550"/>
          </a:xfrm>
        </p:spPr>
        <p:txBody>
          <a:bodyPr/>
          <a:lstStyle>
            <a:lvl1pPr marL="0" indent="0" algn="ctr">
              <a:buNone/>
              <a:defRPr sz="2125"/>
            </a:lvl1pPr>
            <a:lvl2pPr marL="405130" indent="0" algn="ctr">
              <a:buNone/>
              <a:defRPr sz="1770"/>
            </a:lvl2pPr>
            <a:lvl3pPr marL="810260" indent="0" algn="ctr">
              <a:buNone/>
              <a:defRPr sz="1595"/>
            </a:lvl3pPr>
            <a:lvl4pPr marL="1215390" indent="0" algn="ctr">
              <a:buNone/>
              <a:defRPr sz="1420"/>
            </a:lvl4pPr>
            <a:lvl5pPr marL="1620520" indent="0" algn="ctr">
              <a:buNone/>
              <a:defRPr sz="1420"/>
            </a:lvl5pPr>
            <a:lvl6pPr marL="2025015" indent="0" algn="ctr">
              <a:buNone/>
              <a:defRPr sz="1420"/>
            </a:lvl6pPr>
            <a:lvl7pPr marL="2430145" indent="0" algn="ctr">
              <a:buNone/>
              <a:defRPr sz="1420"/>
            </a:lvl7pPr>
            <a:lvl8pPr marL="2835275" indent="0" algn="ctr">
              <a:buNone/>
              <a:defRPr sz="1420"/>
            </a:lvl8pPr>
            <a:lvl9pPr marL="3240405" indent="0" algn="ctr">
              <a:buNone/>
              <a:defRPr sz="142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967" y="1795225"/>
            <a:ext cx="9316164" cy="2995374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6967" y="4818936"/>
            <a:ext cx="9316164" cy="1575196"/>
          </a:xfrm>
        </p:spPr>
        <p:txBody>
          <a:bodyPr/>
          <a:lstStyle>
            <a:lvl1pPr marL="0" indent="0">
              <a:buNone/>
              <a:defRPr sz="2125">
                <a:solidFill>
                  <a:schemeClr val="tx1">
                    <a:tint val="75000"/>
                  </a:schemeClr>
                </a:solidFill>
              </a:defRPr>
            </a:lvl1pPr>
            <a:lvl2pPr marL="40513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2pPr>
            <a:lvl3pPr marL="810260" indent="0">
              <a:buNone/>
              <a:defRPr sz="1595">
                <a:solidFill>
                  <a:schemeClr val="tx1">
                    <a:tint val="75000"/>
                  </a:schemeClr>
                </a:solidFill>
              </a:defRPr>
            </a:lvl3pPr>
            <a:lvl4pPr marL="121539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4pPr>
            <a:lvl5pPr marL="162052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5pPr>
            <a:lvl6pPr marL="202501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6pPr>
            <a:lvl7pPr marL="243014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7pPr>
            <a:lvl8pPr marL="283527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8pPr>
            <a:lvl9pPr marL="324040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2925" y="1679575"/>
            <a:ext cx="4761373" cy="4752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98640" y="1679575"/>
            <a:ext cx="4761373" cy="4752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383381"/>
            <a:ext cx="9316164" cy="139184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1408" y="1867360"/>
            <a:ext cx="4317682" cy="865108"/>
          </a:xfrm>
        </p:spPr>
        <p:txBody>
          <a:bodyPr anchor="ctr" anchorCtr="0"/>
          <a:lstStyle>
            <a:lvl1pPr marL="0" indent="0">
              <a:buNone/>
              <a:defRPr sz="2480"/>
            </a:lvl1pPr>
            <a:lvl2pPr marL="405130" indent="0">
              <a:buNone/>
              <a:defRPr sz="2125"/>
            </a:lvl2pPr>
            <a:lvl3pPr marL="810260" indent="0">
              <a:buNone/>
              <a:defRPr sz="1770"/>
            </a:lvl3pPr>
            <a:lvl4pPr marL="1215390" indent="0">
              <a:buNone/>
              <a:defRPr sz="1595"/>
            </a:lvl4pPr>
            <a:lvl5pPr marL="1620520" indent="0">
              <a:buNone/>
              <a:defRPr sz="1595"/>
            </a:lvl5pPr>
            <a:lvl6pPr marL="2025015" indent="0">
              <a:buNone/>
              <a:defRPr sz="1595"/>
            </a:lvl6pPr>
            <a:lvl7pPr marL="2430145" indent="0">
              <a:buNone/>
              <a:defRPr sz="1595"/>
            </a:lvl7pPr>
            <a:lvl8pPr marL="2835275" indent="0">
              <a:buNone/>
              <a:defRPr sz="1595"/>
            </a:lvl8pPr>
            <a:lvl9pPr marL="3240405" indent="0">
              <a:buNone/>
              <a:defRPr sz="159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51408" y="2798648"/>
            <a:ext cx="4317682" cy="37004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43256" y="1867360"/>
            <a:ext cx="4338946" cy="865108"/>
          </a:xfrm>
        </p:spPr>
        <p:txBody>
          <a:bodyPr anchor="ctr" anchorCtr="0"/>
          <a:lstStyle>
            <a:lvl1pPr marL="0" indent="0">
              <a:buNone/>
              <a:defRPr sz="2480"/>
            </a:lvl1pPr>
            <a:lvl2pPr marL="405130" indent="0">
              <a:buNone/>
              <a:defRPr sz="2125"/>
            </a:lvl2pPr>
            <a:lvl3pPr marL="810260" indent="0">
              <a:buNone/>
              <a:defRPr sz="1770"/>
            </a:lvl3pPr>
            <a:lvl4pPr marL="1215390" indent="0">
              <a:buNone/>
              <a:defRPr sz="1595"/>
            </a:lvl4pPr>
            <a:lvl5pPr marL="1620520" indent="0">
              <a:buNone/>
              <a:defRPr sz="1595"/>
            </a:lvl5pPr>
            <a:lvl6pPr marL="2025015" indent="0">
              <a:buNone/>
              <a:defRPr sz="1595"/>
            </a:lvl6pPr>
            <a:lvl7pPr marL="2430145" indent="0">
              <a:buNone/>
              <a:defRPr sz="1595"/>
            </a:lvl7pPr>
            <a:lvl8pPr marL="2835275" indent="0">
              <a:buNone/>
              <a:defRPr sz="1595"/>
            </a:lvl8pPr>
            <a:lvl9pPr marL="3240405" indent="0">
              <a:buNone/>
              <a:defRPr sz="159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43256" y="2798648"/>
            <a:ext cx="4338946" cy="37004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480060"/>
            <a:ext cx="3483716" cy="168021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1981" y="1036796"/>
            <a:ext cx="5468183" cy="5117306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5"/>
            </a:lvl3pPr>
            <a:lvl4pPr>
              <a:defRPr sz="1770"/>
            </a:lvl4pPr>
            <a:lvl5pPr>
              <a:defRPr sz="1770"/>
            </a:lvl5pPr>
            <a:lvl6pPr>
              <a:defRPr sz="1770"/>
            </a:lvl6pPr>
            <a:lvl7pPr>
              <a:defRPr sz="1770"/>
            </a:lvl7pPr>
            <a:lvl8pPr>
              <a:defRPr sz="1770"/>
            </a:lvl8pPr>
            <a:lvl9pPr>
              <a:defRPr sz="177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0" y="2160270"/>
            <a:ext cx="3483716" cy="4002167"/>
          </a:xfrm>
        </p:spPr>
        <p:txBody>
          <a:bodyPr/>
          <a:lstStyle>
            <a:lvl1pPr marL="0" indent="0">
              <a:buNone/>
              <a:defRPr sz="1420"/>
            </a:lvl1pPr>
            <a:lvl2pPr marL="405130" indent="0">
              <a:buNone/>
              <a:defRPr sz="1240"/>
            </a:lvl2pPr>
            <a:lvl3pPr marL="810260" indent="0">
              <a:buNone/>
              <a:defRPr sz="1065"/>
            </a:lvl3pPr>
            <a:lvl4pPr marL="1215390" indent="0">
              <a:buNone/>
              <a:defRPr sz="885"/>
            </a:lvl4pPr>
            <a:lvl5pPr marL="1620520" indent="0">
              <a:buNone/>
              <a:defRPr sz="885"/>
            </a:lvl5pPr>
            <a:lvl6pPr marL="2025015" indent="0">
              <a:buNone/>
              <a:defRPr sz="885"/>
            </a:lvl6pPr>
            <a:lvl7pPr marL="2430145" indent="0">
              <a:buNone/>
              <a:defRPr sz="885"/>
            </a:lvl7pPr>
            <a:lvl8pPr marL="2835275" indent="0">
              <a:buNone/>
              <a:defRPr sz="885"/>
            </a:lvl8pPr>
            <a:lvl9pPr marL="3240405" indent="0">
              <a:buNone/>
              <a:defRPr sz="88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dirty="0">
                <a:sym typeface="Calibri" panose="020F0502020204030204" pitchFamily="2" charset="0"/>
              </a:rPr>
            </a:fld>
            <a:endParaRPr lang="zh-CN" altLang="en-US" dirty="0">
              <a:sym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ym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dirty="0">
                <a:sym typeface="Calibri" panose="020F0502020204030204" pitchFamily="2" charset="0"/>
              </a:rPr>
            </a:fld>
            <a:endParaRPr lang="zh-CN" altLang="en-US" dirty="0">
              <a:sym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480060"/>
            <a:ext cx="3690239" cy="168021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91981" y="480061"/>
            <a:ext cx="5468183" cy="5674043"/>
          </a:xfrm>
        </p:spPr>
        <p:txBody>
          <a:bodyPr/>
          <a:lstStyle>
            <a:lvl1pPr marL="0" indent="0">
              <a:buNone/>
              <a:defRPr sz="2835"/>
            </a:lvl1pPr>
            <a:lvl2pPr marL="405130" indent="0">
              <a:buNone/>
              <a:defRPr sz="2480"/>
            </a:lvl2pPr>
            <a:lvl3pPr marL="810260" indent="0">
              <a:buNone/>
              <a:defRPr sz="2125"/>
            </a:lvl3pPr>
            <a:lvl4pPr marL="1215390" indent="0">
              <a:buNone/>
              <a:defRPr sz="1770"/>
            </a:lvl4pPr>
            <a:lvl5pPr marL="1620520" indent="0">
              <a:buNone/>
              <a:defRPr sz="1770"/>
            </a:lvl5pPr>
            <a:lvl6pPr marL="2025015" indent="0">
              <a:buNone/>
              <a:defRPr sz="1770"/>
            </a:lvl6pPr>
            <a:lvl7pPr marL="2430145" indent="0">
              <a:buNone/>
              <a:defRPr sz="1770"/>
            </a:lvl7pPr>
            <a:lvl8pPr marL="2835275" indent="0">
              <a:buNone/>
              <a:defRPr sz="1770"/>
            </a:lvl8pPr>
            <a:lvl9pPr marL="3240405" indent="0">
              <a:buNone/>
              <a:defRPr sz="177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0" y="2160270"/>
            <a:ext cx="3690239" cy="4002167"/>
          </a:xfrm>
        </p:spPr>
        <p:txBody>
          <a:bodyPr/>
          <a:lstStyle>
            <a:lvl1pPr marL="0" indent="0">
              <a:buNone/>
              <a:defRPr sz="1770"/>
            </a:lvl1pPr>
            <a:lvl2pPr marL="405130" indent="0">
              <a:buNone/>
              <a:defRPr sz="1595"/>
            </a:lvl2pPr>
            <a:lvl3pPr marL="810260" indent="0">
              <a:buNone/>
              <a:defRPr sz="1420"/>
            </a:lvl3pPr>
            <a:lvl4pPr marL="1215390" indent="0">
              <a:buNone/>
              <a:defRPr sz="1240"/>
            </a:lvl4pPr>
            <a:lvl5pPr marL="1620520" indent="0">
              <a:buNone/>
              <a:defRPr sz="1240"/>
            </a:lvl5pPr>
            <a:lvl6pPr marL="2025015" indent="0">
              <a:buNone/>
              <a:defRPr sz="1240"/>
            </a:lvl6pPr>
            <a:lvl7pPr marL="2430145" indent="0">
              <a:buNone/>
              <a:defRPr sz="1240"/>
            </a:lvl7pPr>
            <a:lvl8pPr marL="2835275" indent="0">
              <a:buNone/>
              <a:defRPr sz="1240"/>
            </a:lvl8pPr>
            <a:lvl9pPr marL="3240405" indent="0">
              <a:buNone/>
              <a:defRPr sz="124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0741" y="288925"/>
            <a:ext cx="2429272" cy="6143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2925" y="288925"/>
            <a:ext cx="7146989" cy="6143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967" y="1795225"/>
            <a:ext cx="9316164" cy="2995374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6967" y="4818936"/>
            <a:ext cx="9316164" cy="1575196"/>
          </a:xfrm>
        </p:spPr>
        <p:txBody>
          <a:bodyPr/>
          <a:lstStyle>
            <a:lvl1pPr marL="0" indent="0">
              <a:buNone/>
              <a:defRPr sz="2125">
                <a:solidFill>
                  <a:schemeClr val="tx1">
                    <a:tint val="75000"/>
                  </a:schemeClr>
                </a:solidFill>
              </a:defRPr>
            </a:lvl1pPr>
            <a:lvl2pPr marL="40513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2pPr>
            <a:lvl3pPr marL="810260" indent="0">
              <a:buNone/>
              <a:defRPr sz="1595">
                <a:solidFill>
                  <a:schemeClr val="tx1">
                    <a:tint val="75000"/>
                  </a:schemeClr>
                </a:solidFill>
              </a:defRPr>
            </a:lvl3pPr>
            <a:lvl4pPr marL="121539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4pPr>
            <a:lvl5pPr marL="162052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5pPr>
            <a:lvl6pPr marL="202501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6pPr>
            <a:lvl7pPr marL="243014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7pPr>
            <a:lvl8pPr marL="283527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8pPr>
            <a:lvl9pPr marL="324040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dirty="0">
                <a:sym typeface="Calibri" panose="020F0502020204030204" pitchFamily="2" charset="0"/>
              </a:rPr>
            </a:fld>
            <a:endParaRPr lang="zh-CN" altLang="en-US" dirty="0">
              <a:sym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ym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dirty="0">
                <a:sym typeface="Calibri" panose="020F0502020204030204" pitchFamily="2" charset="0"/>
              </a:rPr>
            </a:fld>
            <a:endParaRPr lang="zh-CN" altLang="en-US" dirty="0">
              <a:sym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373188"/>
            <a:ext cx="4762929" cy="47513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52634" y="1373188"/>
            <a:ext cx="4762929" cy="47513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dirty="0">
                <a:sym typeface="Calibri" panose="020F0502020204030204" pitchFamily="2" charset="0"/>
              </a:rPr>
            </a:fld>
            <a:endParaRPr lang="zh-CN" altLang="en-US" dirty="0">
              <a:sym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ym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dirty="0">
                <a:sym typeface="Calibri" panose="020F0502020204030204" pitchFamily="2" charset="0"/>
              </a:rPr>
            </a:fld>
            <a:endParaRPr lang="zh-CN" altLang="en-US" dirty="0">
              <a:sym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383381"/>
            <a:ext cx="9316164" cy="139184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1408" y="1867360"/>
            <a:ext cx="4317682" cy="865108"/>
          </a:xfrm>
        </p:spPr>
        <p:txBody>
          <a:bodyPr anchor="ctr" anchorCtr="0"/>
          <a:lstStyle>
            <a:lvl1pPr marL="0" indent="0">
              <a:buNone/>
              <a:defRPr sz="2480"/>
            </a:lvl1pPr>
            <a:lvl2pPr marL="405130" indent="0">
              <a:buNone/>
              <a:defRPr sz="2125"/>
            </a:lvl2pPr>
            <a:lvl3pPr marL="810260" indent="0">
              <a:buNone/>
              <a:defRPr sz="1770"/>
            </a:lvl3pPr>
            <a:lvl4pPr marL="1215390" indent="0">
              <a:buNone/>
              <a:defRPr sz="1595"/>
            </a:lvl4pPr>
            <a:lvl5pPr marL="1620520" indent="0">
              <a:buNone/>
              <a:defRPr sz="1595"/>
            </a:lvl5pPr>
            <a:lvl6pPr marL="2025015" indent="0">
              <a:buNone/>
              <a:defRPr sz="1595"/>
            </a:lvl6pPr>
            <a:lvl7pPr marL="2430145" indent="0">
              <a:buNone/>
              <a:defRPr sz="1595"/>
            </a:lvl7pPr>
            <a:lvl8pPr marL="2835275" indent="0">
              <a:buNone/>
              <a:defRPr sz="1595"/>
            </a:lvl8pPr>
            <a:lvl9pPr marL="3240405" indent="0">
              <a:buNone/>
              <a:defRPr sz="159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51408" y="2798648"/>
            <a:ext cx="4317682" cy="37004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43256" y="1867360"/>
            <a:ext cx="4338946" cy="865108"/>
          </a:xfrm>
        </p:spPr>
        <p:txBody>
          <a:bodyPr anchor="ctr" anchorCtr="0"/>
          <a:lstStyle>
            <a:lvl1pPr marL="0" indent="0">
              <a:buNone/>
              <a:defRPr sz="2480"/>
            </a:lvl1pPr>
            <a:lvl2pPr marL="405130" indent="0">
              <a:buNone/>
              <a:defRPr sz="2125"/>
            </a:lvl2pPr>
            <a:lvl3pPr marL="810260" indent="0">
              <a:buNone/>
              <a:defRPr sz="1770"/>
            </a:lvl3pPr>
            <a:lvl4pPr marL="1215390" indent="0">
              <a:buNone/>
              <a:defRPr sz="1595"/>
            </a:lvl4pPr>
            <a:lvl5pPr marL="1620520" indent="0">
              <a:buNone/>
              <a:defRPr sz="1595"/>
            </a:lvl5pPr>
            <a:lvl6pPr marL="2025015" indent="0">
              <a:buNone/>
              <a:defRPr sz="1595"/>
            </a:lvl6pPr>
            <a:lvl7pPr marL="2430145" indent="0">
              <a:buNone/>
              <a:defRPr sz="1595"/>
            </a:lvl7pPr>
            <a:lvl8pPr marL="2835275" indent="0">
              <a:buNone/>
              <a:defRPr sz="1595"/>
            </a:lvl8pPr>
            <a:lvl9pPr marL="3240405" indent="0">
              <a:buNone/>
              <a:defRPr sz="159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43256" y="2798648"/>
            <a:ext cx="4338946" cy="37004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dirty="0">
                <a:sym typeface="Calibri" panose="020F0502020204030204" pitchFamily="2" charset="0"/>
              </a:rPr>
            </a:fld>
            <a:endParaRPr lang="zh-CN" altLang="en-US" dirty="0">
              <a:sym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ym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dirty="0">
                <a:sym typeface="Calibri" panose="020F0502020204030204" pitchFamily="2" charset="0"/>
              </a:rPr>
            </a:fld>
            <a:endParaRPr lang="zh-CN" altLang="en-US" dirty="0">
              <a:sym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dirty="0">
                <a:sym typeface="Calibri" panose="020F0502020204030204" pitchFamily="2" charset="0"/>
              </a:rPr>
            </a:fld>
            <a:endParaRPr lang="zh-CN" altLang="en-US" dirty="0">
              <a:sym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ym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dirty="0">
                <a:sym typeface="Calibri" panose="020F0502020204030204" pitchFamily="2" charset="0"/>
              </a:rPr>
            </a:fld>
            <a:endParaRPr lang="zh-CN" altLang="en-US" dirty="0">
              <a:sym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dirty="0">
                <a:sym typeface="Calibri" panose="020F0502020204030204" pitchFamily="2" charset="0"/>
              </a:rPr>
            </a:fld>
            <a:endParaRPr lang="zh-CN" altLang="en-US" dirty="0">
              <a:sym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ym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dirty="0">
                <a:sym typeface="Calibri" panose="020F0502020204030204" pitchFamily="2" charset="0"/>
              </a:rPr>
            </a:fld>
            <a:endParaRPr lang="zh-CN" altLang="en-US" dirty="0">
              <a:sym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480060"/>
            <a:ext cx="3483716" cy="168021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1981" y="1036796"/>
            <a:ext cx="5468183" cy="5117306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5"/>
            </a:lvl3pPr>
            <a:lvl4pPr>
              <a:defRPr sz="1770"/>
            </a:lvl4pPr>
            <a:lvl5pPr>
              <a:defRPr sz="1770"/>
            </a:lvl5pPr>
            <a:lvl6pPr>
              <a:defRPr sz="1770"/>
            </a:lvl6pPr>
            <a:lvl7pPr>
              <a:defRPr sz="1770"/>
            </a:lvl7pPr>
            <a:lvl8pPr>
              <a:defRPr sz="1770"/>
            </a:lvl8pPr>
            <a:lvl9pPr>
              <a:defRPr sz="177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0" y="2160270"/>
            <a:ext cx="3483716" cy="4002167"/>
          </a:xfrm>
        </p:spPr>
        <p:txBody>
          <a:bodyPr/>
          <a:lstStyle>
            <a:lvl1pPr marL="0" indent="0">
              <a:buNone/>
              <a:defRPr sz="1420"/>
            </a:lvl1pPr>
            <a:lvl2pPr marL="405130" indent="0">
              <a:buNone/>
              <a:defRPr sz="1240"/>
            </a:lvl2pPr>
            <a:lvl3pPr marL="810260" indent="0">
              <a:buNone/>
              <a:defRPr sz="1065"/>
            </a:lvl3pPr>
            <a:lvl4pPr marL="1215390" indent="0">
              <a:buNone/>
              <a:defRPr sz="885"/>
            </a:lvl4pPr>
            <a:lvl5pPr marL="1620520" indent="0">
              <a:buNone/>
              <a:defRPr sz="885"/>
            </a:lvl5pPr>
            <a:lvl6pPr marL="2025015" indent="0">
              <a:buNone/>
              <a:defRPr sz="885"/>
            </a:lvl6pPr>
            <a:lvl7pPr marL="2430145" indent="0">
              <a:buNone/>
              <a:defRPr sz="885"/>
            </a:lvl7pPr>
            <a:lvl8pPr marL="2835275" indent="0">
              <a:buNone/>
              <a:defRPr sz="885"/>
            </a:lvl8pPr>
            <a:lvl9pPr marL="3240405" indent="0">
              <a:buNone/>
              <a:defRPr sz="88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dirty="0">
                <a:sym typeface="Calibri" panose="020F0502020204030204" pitchFamily="2" charset="0"/>
              </a:rPr>
            </a:fld>
            <a:endParaRPr lang="zh-CN" altLang="en-US" dirty="0">
              <a:sym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ym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dirty="0">
                <a:sym typeface="Calibri" panose="020F0502020204030204" pitchFamily="2" charset="0"/>
              </a:rPr>
            </a:fld>
            <a:endParaRPr lang="zh-CN" altLang="en-US" dirty="0">
              <a:sym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480060"/>
            <a:ext cx="3690239" cy="168021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91981" y="480061"/>
            <a:ext cx="5468183" cy="5674043"/>
          </a:xfrm>
        </p:spPr>
        <p:txBody>
          <a:bodyPr/>
          <a:lstStyle>
            <a:lvl1pPr marL="0" indent="0">
              <a:buNone/>
              <a:defRPr sz="2835"/>
            </a:lvl1pPr>
            <a:lvl2pPr marL="405130" indent="0">
              <a:buNone/>
              <a:defRPr sz="2480"/>
            </a:lvl2pPr>
            <a:lvl3pPr marL="810260" indent="0">
              <a:buNone/>
              <a:defRPr sz="2125"/>
            </a:lvl3pPr>
            <a:lvl4pPr marL="1215390" indent="0">
              <a:buNone/>
              <a:defRPr sz="1770"/>
            </a:lvl4pPr>
            <a:lvl5pPr marL="1620520" indent="0">
              <a:buNone/>
              <a:defRPr sz="1770"/>
            </a:lvl5pPr>
            <a:lvl6pPr marL="2025015" indent="0">
              <a:buNone/>
              <a:defRPr sz="1770"/>
            </a:lvl6pPr>
            <a:lvl7pPr marL="2430145" indent="0">
              <a:buNone/>
              <a:defRPr sz="1770"/>
            </a:lvl7pPr>
            <a:lvl8pPr marL="2835275" indent="0">
              <a:buNone/>
              <a:defRPr sz="1770"/>
            </a:lvl8pPr>
            <a:lvl9pPr marL="3240405" indent="0">
              <a:buNone/>
              <a:defRPr sz="177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0" y="2160270"/>
            <a:ext cx="3690239" cy="4002167"/>
          </a:xfrm>
        </p:spPr>
        <p:txBody>
          <a:bodyPr/>
          <a:lstStyle>
            <a:lvl1pPr marL="0" indent="0">
              <a:buNone/>
              <a:defRPr sz="1770"/>
            </a:lvl1pPr>
            <a:lvl2pPr marL="405130" indent="0">
              <a:buNone/>
              <a:defRPr sz="1595"/>
            </a:lvl2pPr>
            <a:lvl3pPr marL="810260" indent="0">
              <a:buNone/>
              <a:defRPr sz="1420"/>
            </a:lvl3pPr>
            <a:lvl4pPr marL="1215390" indent="0">
              <a:buNone/>
              <a:defRPr sz="1240"/>
            </a:lvl4pPr>
            <a:lvl5pPr marL="1620520" indent="0">
              <a:buNone/>
              <a:defRPr sz="1240"/>
            </a:lvl5pPr>
            <a:lvl6pPr marL="2025015" indent="0">
              <a:buNone/>
              <a:defRPr sz="1240"/>
            </a:lvl6pPr>
            <a:lvl7pPr marL="2430145" indent="0">
              <a:buNone/>
              <a:defRPr sz="1240"/>
            </a:lvl7pPr>
            <a:lvl8pPr marL="2835275" indent="0">
              <a:buNone/>
              <a:defRPr sz="1240"/>
            </a:lvl8pPr>
            <a:lvl9pPr marL="3240405" indent="0">
              <a:buNone/>
              <a:defRPr sz="124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dirty="0">
                <a:sym typeface="Calibri" panose="020F0502020204030204" pitchFamily="2" charset="0"/>
              </a:rPr>
            </a:fld>
            <a:endParaRPr lang="zh-CN" altLang="en-US" dirty="0">
              <a:sym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ym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dirty="0">
                <a:sym typeface="Calibri" panose="020F0502020204030204" pitchFamily="2" charset="0"/>
              </a:rPr>
            </a:fld>
            <a:endParaRPr lang="zh-CN" altLang="en-US" dirty="0">
              <a:sym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95300" y="450850"/>
            <a:ext cx="9720263" cy="5699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2870" tIns="51435" rIns="102870" bIns="51435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95300" y="1373188"/>
            <a:ext cx="9720263" cy="47513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2870" tIns="51435" rIns="102870" bIns="51435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</a:ln>
        </p:spPr>
        <p:txBody>
          <a:bodyPr vert="horz" lIns="102870" tIns="51435" rIns="102870" bIns="51435" anchor="ctr"/>
          <a:lstStyle>
            <a:lvl1pPr algn="l" fontAlgn="base">
              <a:defRPr sz="1400">
                <a:solidFill>
                  <a:srgbClr val="898989"/>
                </a:solidFill>
                <a:latin typeface="Calibri" panose="020F0502020204030204" pitchFamily="2" charset="0"/>
                <a:ea typeface="MS PGothic" panose="020B0600070205080204" charset="-128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dirty="0">
                <a:sym typeface="Calibri" panose="020F0502020204030204" pitchFamily="2" charset="0"/>
              </a:rPr>
            </a:fld>
            <a:endParaRPr lang="zh-CN" altLang="en-US" dirty="0">
              <a:sym typeface="Calibri" panose="020F0502020204030204" pitchFamily="2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</a:ln>
        </p:spPr>
        <p:txBody>
          <a:bodyPr vert="horz" lIns="102870" tIns="51435" rIns="102870" bIns="51435" anchor="ctr"/>
          <a:lstStyle>
            <a:lvl1pPr algn="ctr" fontAlgn="base">
              <a:defRPr sz="1400">
                <a:solidFill>
                  <a:srgbClr val="898989"/>
                </a:solidFill>
                <a:latin typeface="Calibri" panose="020F0502020204030204" pitchFamily="2" charset="0"/>
                <a:ea typeface="MS PGothic" panose="020B0600070205080204" charset="-128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ym typeface="Calibri" panose="020F0502020204030204" pitchFamily="2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</a:ln>
        </p:spPr>
        <p:txBody>
          <a:bodyPr vert="horz" lIns="102870" tIns="51435" rIns="102870" bIns="51435" anchor="ctr"/>
          <a:lstStyle>
            <a:lvl1pPr algn="r" fontAlgn="base">
              <a:defRPr sz="1400">
                <a:solidFill>
                  <a:srgbClr val="898989"/>
                </a:solidFill>
                <a:latin typeface="Calibri" panose="020F0502020204030204" pitchFamily="2" charset="0"/>
                <a:ea typeface="MS PGothic" panose="020B0600070205080204" charset="-128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dirty="0">
                <a:sym typeface="Calibri" panose="020F0502020204030204" pitchFamily="2" charset="0"/>
              </a:rPr>
            </a:fld>
            <a:endParaRPr lang="zh-CN" altLang="en-US" dirty="0">
              <a:sym typeface="Calibri" panose="020F0502020204030204" pitchFamily="2" charset="0"/>
            </a:endParaRPr>
          </a:p>
        </p:txBody>
      </p:sp>
      <p:sp>
        <p:nvSpPr>
          <p:cNvPr id="1031" name="矩形 6"/>
          <p:cNvSpPr/>
          <p:nvPr/>
        </p:nvSpPr>
        <p:spPr>
          <a:xfrm>
            <a:off x="0" y="6840538"/>
            <a:ext cx="10801350" cy="95250"/>
          </a:xfrm>
          <a:prstGeom prst="rect">
            <a:avLst/>
          </a:prstGeom>
          <a:solidFill>
            <a:srgbClr val="00B0F0"/>
          </a:solidFill>
          <a:ln w="25400">
            <a:noFill/>
          </a:ln>
        </p:spPr>
        <p:txBody>
          <a:bodyPr lIns="102870" tIns="51435" rIns="102870" bIns="51435" anchor="ctr"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32" name="TextBox 7"/>
          <p:cNvSpPr/>
          <p:nvPr/>
        </p:nvSpPr>
        <p:spPr>
          <a:xfrm>
            <a:off x="8696325" y="6624638"/>
            <a:ext cx="1111885" cy="5181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102870" tIns="51435" rIns="102870" bIns="51435">
            <a:spAutoFit/>
          </a:bodyPr>
          <a:p>
            <a:pPr lvl="0">
              <a:lnSpc>
                <a:spcPct val="100000"/>
              </a:lnSpc>
            </a:pPr>
            <a:r>
              <a:rPr lang="en-US" altLang="zh-CN" sz="2700" dirty="0">
                <a:solidFill>
                  <a:srgbClr val="00B0F0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rPr>
              <a:t>RX.NET</a:t>
            </a:r>
            <a:endParaRPr lang="zh-CN" altLang="en-US" sz="2700" dirty="0">
              <a:solidFill>
                <a:srgbClr val="00B0F0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1028700" lvl="0" indent="-1028700" algn="l" eaLnBrk="0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700" b="1" kern="1200">
          <a:solidFill>
            <a:srgbClr val="00B0F0"/>
          </a:solidFill>
          <a:latin typeface="+mj-lt"/>
          <a:ea typeface="+mj-ea"/>
          <a:cs typeface="+mj-cs"/>
          <a:sym typeface="Calibri" panose="020F0502020204030204" pitchFamily="2" charset="0"/>
        </a:defRPr>
      </a:lvl1pPr>
    </p:titleStyle>
    <p:bodyStyle>
      <a:lvl1pPr marL="386080" lvl="0" indent="-386080" algn="l" defTabSz="10287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1pPr>
      <a:lvl2pPr marL="835025" lvl="1" indent="-320675" algn="l" defTabSz="10287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2pPr>
      <a:lvl3pPr marL="1285875" lvl="2" indent="-257175" algn="l" defTabSz="10287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3pPr>
      <a:lvl4pPr marL="1800225" lvl="3" indent="-257175" algn="l" defTabSz="10287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4pPr>
      <a:lvl5pPr marL="2314575" lvl="4" indent="-257175" algn="l" defTabSz="10287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5pPr>
      <a:lvl6pPr marL="2514600" lvl="5" indent="-228600" algn="l" defTabSz="10287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6pPr>
      <a:lvl7pPr marL="2971800" lvl="6" indent="-228600" algn="l" defTabSz="10287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7pPr>
      <a:lvl8pPr marL="3429000" lvl="7" indent="-228600" algn="l" defTabSz="10287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8pPr>
      <a:lvl9pPr marL="3886200" lvl="8" indent="-228600" algn="l" defTabSz="10287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2" charset="0"/>
        </a:defRPr>
      </a:lvl9pPr>
    </p:bodyStyle>
    <p:otherStyle>
      <a:lvl1pPr lvl="0" algn="l" defTabSz="10287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lvl="1" indent="-57150" algn="l" defTabSz="10287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28700" lvl="2" indent="-114300" algn="l" defTabSz="10287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43050" lvl="3" indent="-171450" algn="l" defTabSz="10287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10287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-228600" algn="l" defTabSz="10287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-228600" algn="l" defTabSz="10287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-228600" algn="l" defTabSz="10287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-228600" algn="l" defTabSz="10287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542925" y="288925"/>
            <a:ext cx="9717088" cy="1200150"/>
          </a:xfrm>
          <a:prstGeom prst="rect">
            <a:avLst/>
          </a:prstGeom>
          <a:noFill/>
          <a:ln w="9525">
            <a:noFill/>
          </a:ln>
        </p:spPr>
        <p:txBody>
          <a:bodyPr lIns="89544" tIns="44772" rIns="89544" bIns="44772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>
          <a:xfrm>
            <a:off x="542925" y="1679575"/>
            <a:ext cx="9717088" cy="4752975"/>
          </a:xfrm>
          <a:prstGeom prst="rect">
            <a:avLst/>
          </a:prstGeom>
          <a:noFill/>
          <a:ln w="9525">
            <a:noFill/>
          </a:ln>
        </p:spPr>
        <p:txBody>
          <a:bodyPr lIns="89544" tIns="44772" rIns="89544" bIns="44772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542925" y="6557963"/>
            <a:ext cx="2516188" cy="500062"/>
          </a:xfrm>
          <a:prstGeom prst="rect">
            <a:avLst/>
          </a:prstGeom>
          <a:noFill/>
          <a:ln w="9525">
            <a:noFill/>
          </a:ln>
        </p:spPr>
        <p:txBody>
          <a:bodyPr lIns="89544" tIns="44772" rIns="89544" bIns="44772"/>
          <a:lstStyle>
            <a:lvl1pPr>
              <a:defRPr sz="1300"/>
            </a:lvl1pPr>
          </a:lstStyle>
          <a:p>
            <a:pPr lvl="0"/>
            <a:endParaRPr lang="zh-CN" altLang="en-US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689350" y="6557963"/>
            <a:ext cx="3424238" cy="500062"/>
          </a:xfrm>
          <a:prstGeom prst="rect">
            <a:avLst/>
          </a:prstGeom>
          <a:noFill/>
          <a:ln w="9525">
            <a:noFill/>
          </a:ln>
        </p:spPr>
        <p:txBody>
          <a:bodyPr lIns="89544" tIns="44772" rIns="89544" bIns="44772"/>
          <a:lstStyle>
            <a:lvl1pPr algn="ctr">
              <a:defRPr sz="1300"/>
            </a:lvl1pPr>
          </a:lstStyle>
          <a:p>
            <a:pPr lvl="0"/>
            <a:endParaRPr lang="zh-CN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7743825" y="6557963"/>
            <a:ext cx="2516188" cy="500062"/>
          </a:xfrm>
          <a:prstGeom prst="rect">
            <a:avLst/>
          </a:prstGeom>
          <a:noFill/>
          <a:ln w="9525">
            <a:noFill/>
          </a:ln>
        </p:spPr>
        <p:txBody>
          <a:bodyPr lIns="89544" tIns="44772" rIns="89544" bIns="44772"/>
          <a:lstStyle>
            <a:lvl1pPr algn="r">
              <a:defRPr sz="1300"/>
            </a:lvl1pPr>
          </a:lstStyle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89535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36550" lvl="0" indent="-33655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27075" lvl="1" indent="-2794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19505" lvl="2" indent="-224155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67180" lvl="3" indent="-224155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14855" lvl="4" indent="-224155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lvl="0" algn="l" defTabSz="10287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lvl="1" indent="-57150" algn="l" defTabSz="10287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28700" lvl="2" indent="-114300" algn="l" defTabSz="10287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43050" lvl="3" indent="-171450" algn="l" defTabSz="10287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10287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-228600" algn="l" defTabSz="10287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-228600" algn="l" defTabSz="10287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-228600" algn="l" defTabSz="10287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-228600" algn="l" defTabSz="10287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TextBox 3"/>
          <p:cNvSpPr/>
          <p:nvPr/>
        </p:nvSpPr>
        <p:spPr>
          <a:xfrm>
            <a:off x="2877026" y="3527743"/>
            <a:ext cx="7040880" cy="922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zh-CN" altLang="zh-CN" sz="5400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基础平台支撑业务构建</a:t>
            </a:r>
            <a:endParaRPr lang="zh-CN" altLang="zh-CN" sz="5400" b="1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099" name="TextBox 42"/>
          <p:cNvSpPr/>
          <p:nvPr/>
        </p:nvSpPr>
        <p:spPr>
          <a:xfrm>
            <a:off x="6756718" y="1967230"/>
            <a:ext cx="3161030" cy="145669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none" lIns="102870" tIns="51435" rIns="102870" bIns="51435">
            <a:spAutoFit/>
          </a:bodyPr>
          <a:p>
            <a:pPr algn="ctr" eaLnBrk="1" hangingPunct="1"/>
            <a:r>
              <a:rPr lang="en-US" sz="8800" dirty="0">
                <a:solidFill>
                  <a:schemeClr val="bg1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rPr>
              <a:t>RX.NET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sp>
        <p:nvSpPr>
          <p:cNvPr id="4100" name="矩形 6"/>
          <p:cNvSpPr/>
          <p:nvPr/>
        </p:nvSpPr>
        <p:spPr>
          <a:xfrm>
            <a:off x="6580505" y="4449763"/>
            <a:ext cx="333756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en-US" altLang="x-none" dirty="0">
                <a:solidFill>
                  <a:srgbClr val="A5A5A5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Base platform sharing meeting</a:t>
            </a:r>
            <a:endParaRPr lang="en-US" altLang="x-none" dirty="0">
              <a:solidFill>
                <a:srgbClr val="A5A5A5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4101" name="TextBox 7"/>
          <p:cNvSpPr/>
          <p:nvPr/>
        </p:nvSpPr>
        <p:spPr>
          <a:xfrm>
            <a:off x="7957185" y="4953000"/>
            <a:ext cx="19608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solidFill>
                  <a:srgbClr val="00B0F0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基础软件部</a:t>
            </a:r>
            <a:endParaRPr lang="zh-CN" altLang="en-US" sz="2800" dirty="0">
              <a:solidFill>
                <a:srgbClr val="00B0F0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540385" y="436880"/>
            <a:ext cx="9720263" cy="569913"/>
          </a:xfrm>
        </p:spPr>
        <p:txBody>
          <a:bodyPr vert="horz" wrap="square" lIns="102870" tIns="51435" rIns="102870" bIns="51435" anchor="ctr">
            <a:normAutofit/>
          </a:bodyPr>
          <a:p>
            <a:pPr algn="l" eaLnBrk="1" fontAlgn="base" hangingPunct="1"/>
            <a:r>
              <a:rPr lang="zh-CN" altLang="en-US" sz="27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实现：</a:t>
            </a:r>
            <a:r>
              <a:rPr lang="zh-CN" altLang="en-US" sz="27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个性交互实现梳理</a:t>
            </a:r>
            <a:endParaRPr lang="zh-CN" altLang="en-US" sz="2700" kern="120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4255770" y="1230630"/>
            <a:ext cx="2428875" cy="85153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/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Text Box 15"/>
          <p:cNvSpPr/>
          <p:nvPr/>
        </p:nvSpPr>
        <p:spPr>
          <a:xfrm>
            <a:off x="4298950" y="1409700"/>
            <a:ext cx="238125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个性业务活动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9" name="矩形 11"/>
          <p:cNvSpPr/>
          <p:nvPr/>
        </p:nvSpPr>
        <p:spPr>
          <a:xfrm>
            <a:off x="540385" y="3455035"/>
            <a:ext cx="1767205" cy="2649220"/>
          </a:xfrm>
          <a:prstGeom prst="rect">
            <a:avLst/>
          </a:prstGeom>
          <a:solidFill>
            <a:srgbClr val="BFBFBF"/>
          </a:solidFill>
          <a:ln w="25400">
            <a:noFill/>
          </a:ln>
        </p:spPr>
        <p:txBody>
          <a:bodyPr anchor="ctr"/>
          <a:p>
            <a:endParaRPr lang="zh-CN" altLang="en-US" sz="32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0" name="Text Box 15"/>
          <p:cNvSpPr/>
          <p:nvPr/>
        </p:nvSpPr>
        <p:spPr>
          <a:xfrm>
            <a:off x="541655" y="3557905"/>
            <a:ext cx="175768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zh-CN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RP</a:t>
            </a:r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设计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7" name="Rectangle 3"/>
          <p:cNvSpPr/>
          <p:nvPr/>
        </p:nvSpPr>
        <p:spPr>
          <a:xfrm>
            <a:off x="509905" y="2438400"/>
            <a:ext cx="1798320" cy="85153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/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8" name="Text Box 15"/>
          <p:cNvSpPr/>
          <p:nvPr/>
        </p:nvSpPr>
        <p:spPr>
          <a:xfrm>
            <a:off x="541655" y="2617470"/>
            <a:ext cx="176657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交互方式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2" name="Rectangle 3"/>
          <p:cNvSpPr/>
          <p:nvPr/>
        </p:nvSpPr>
        <p:spPr>
          <a:xfrm>
            <a:off x="2491740" y="2419350"/>
            <a:ext cx="1871980" cy="85153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/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6" name="Text Box 15"/>
          <p:cNvSpPr/>
          <p:nvPr/>
        </p:nvSpPr>
        <p:spPr>
          <a:xfrm>
            <a:off x="2513965" y="2599690"/>
            <a:ext cx="183515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功能点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1" name="Rectangle 3"/>
          <p:cNvSpPr/>
          <p:nvPr/>
        </p:nvSpPr>
        <p:spPr>
          <a:xfrm>
            <a:off x="4549775" y="2439670"/>
            <a:ext cx="1872615" cy="85153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/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4" name="Text Box 15"/>
          <p:cNvSpPr/>
          <p:nvPr/>
        </p:nvSpPr>
        <p:spPr>
          <a:xfrm>
            <a:off x="4578985" y="2618740"/>
            <a:ext cx="183578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数据规则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5" name="Rectangle 3"/>
          <p:cNvSpPr/>
          <p:nvPr/>
        </p:nvSpPr>
        <p:spPr>
          <a:xfrm>
            <a:off x="6613525" y="2420620"/>
            <a:ext cx="1823720" cy="85153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/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8" name="Text Box 15"/>
          <p:cNvSpPr/>
          <p:nvPr/>
        </p:nvSpPr>
        <p:spPr>
          <a:xfrm>
            <a:off x="6636385" y="2599690"/>
            <a:ext cx="178816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对象状态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5" name="Rectangle 3"/>
          <p:cNvSpPr/>
          <p:nvPr/>
        </p:nvSpPr>
        <p:spPr>
          <a:xfrm>
            <a:off x="8611235" y="2420620"/>
            <a:ext cx="1760855" cy="85153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/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6" name="Text Box 15"/>
          <p:cNvSpPr/>
          <p:nvPr/>
        </p:nvSpPr>
        <p:spPr>
          <a:xfrm>
            <a:off x="8632190" y="2599690"/>
            <a:ext cx="172529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页面状态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9" name="矩形 11"/>
          <p:cNvSpPr/>
          <p:nvPr/>
        </p:nvSpPr>
        <p:spPr>
          <a:xfrm>
            <a:off x="2514600" y="3455035"/>
            <a:ext cx="1831975" cy="2649220"/>
          </a:xfrm>
          <a:prstGeom prst="rect">
            <a:avLst/>
          </a:prstGeom>
          <a:solidFill>
            <a:srgbClr val="BFBFBF"/>
          </a:solidFill>
          <a:ln w="25400">
            <a:noFill/>
          </a:ln>
        </p:spPr>
        <p:txBody>
          <a:bodyPr anchor="ctr"/>
          <a:p>
            <a:endParaRPr lang="zh-CN" altLang="en-US" sz="32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0" name="Text Box 15"/>
          <p:cNvSpPr/>
          <p:nvPr/>
        </p:nvSpPr>
        <p:spPr>
          <a:xfrm>
            <a:off x="2515870" y="3557905"/>
            <a:ext cx="182372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描述业务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ctr"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功能点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" name="矩形 11"/>
          <p:cNvSpPr/>
          <p:nvPr/>
        </p:nvSpPr>
        <p:spPr>
          <a:xfrm>
            <a:off x="4578985" y="3455035"/>
            <a:ext cx="1854200" cy="2649220"/>
          </a:xfrm>
          <a:prstGeom prst="rect">
            <a:avLst/>
          </a:prstGeom>
          <a:solidFill>
            <a:srgbClr val="BFBFBF"/>
          </a:solidFill>
          <a:ln w="25400">
            <a:noFill/>
          </a:ln>
        </p:spPr>
        <p:txBody>
          <a:bodyPr anchor="ctr"/>
          <a:p>
            <a:endParaRPr lang="zh-CN" altLang="en-US" sz="32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2" name="Text Box 15"/>
          <p:cNvSpPr/>
          <p:nvPr/>
        </p:nvSpPr>
        <p:spPr>
          <a:xfrm>
            <a:off x="4578985" y="3557905"/>
            <a:ext cx="18465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整理页面中的数据规则</a:t>
            </a:r>
            <a:endParaRPr lang="zh-CN" sz="18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3" name="矩形 11"/>
          <p:cNvSpPr/>
          <p:nvPr/>
        </p:nvSpPr>
        <p:spPr>
          <a:xfrm>
            <a:off x="6596380" y="3455035"/>
            <a:ext cx="1871345" cy="2649220"/>
          </a:xfrm>
          <a:prstGeom prst="rect">
            <a:avLst/>
          </a:prstGeom>
          <a:solidFill>
            <a:srgbClr val="BFBFBF"/>
          </a:solidFill>
          <a:ln w="25400">
            <a:noFill/>
          </a:ln>
        </p:spPr>
        <p:txBody>
          <a:bodyPr anchor="ctr"/>
          <a:p>
            <a:endParaRPr lang="zh-CN" altLang="en-US" sz="32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4" name="Text Box 15"/>
          <p:cNvSpPr/>
          <p:nvPr/>
        </p:nvSpPr>
        <p:spPr>
          <a:xfrm>
            <a:off x="6500495" y="3557905"/>
            <a:ext cx="20466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活动中业务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ctr"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对象状态变化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5" name="矩形 11"/>
          <p:cNvSpPr/>
          <p:nvPr/>
        </p:nvSpPr>
        <p:spPr>
          <a:xfrm>
            <a:off x="8615045" y="3455035"/>
            <a:ext cx="1804670" cy="2649220"/>
          </a:xfrm>
          <a:prstGeom prst="rect">
            <a:avLst/>
          </a:prstGeom>
          <a:solidFill>
            <a:srgbClr val="BFBFBF"/>
          </a:solidFill>
          <a:ln w="25400">
            <a:noFill/>
          </a:ln>
        </p:spPr>
        <p:txBody>
          <a:bodyPr anchor="ctr"/>
          <a:p>
            <a:endParaRPr lang="zh-CN" altLang="en-US" sz="32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6" name="Text Box 15"/>
          <p:cNvSpPr/>
          <p:nvPr/>
        </p:nvSpPr>
        <p:spPr>
          <a:xfrm>
            <a:off x="8655050" y="3557905"/>
            <a:ext cx="180086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页面状态变化</a:t>
            </a:r>
            <a:r>
              <a:rPr lang="zh-CN"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时，整理</a:t>
            </a:r>
            <a:r>
              <a:rPr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业务数据规则的变化</a:t>
            </a:r>
            <a:endParaRPr sz="18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4523105"/>
            <a:ext cx="1659255" cy="153098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050" y="4523105"/>
            <a:ext cx="1701800" cy="15671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370" y="4499610"/>
            <a:ext cx="1676400" cy="15278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465" y="4479925"/>
            <a:ext cx="1776730" cy="15627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370" y="4514850"/>
            <a:ext cx="1676400" cy="15278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100" y="4479925"/>
            <a:ext cx="1776730" cy="15627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895" y="4567555"/>
            <a:ext cx="1763395" cy="153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17" grpId="0" animBg="1"/>
      <p:bldP spid="18" grpId="0"/>
      <p:bldP spid="22" grpId="0" animBg="1"/>
      <p:bldP spid="26" grpId="0"/>
      <p:bldP spid="59" grpId="0" animBg="1"/>
      <p:bldP spid="60" grpId="0"/>
      <p:bldP spid="31" grpId="0" animBg="1"/>
      <p:bldP spid="34" grpId="0"/>
      <p:bldP spid="61" grpId="0" animBg="1"/>
      <p:bldP spid="62" grpId="0"/>
      <p:bldP spid="35" grpId="0" animBg="1"/>
      <p:bldP spid="38" grpId="0"/>
      <p:bldP spid="63" grpId="0" animBg="1"/>
      <p:bldP spid="55" grpId="0" animBg="1"/>
      <p:bldP spid="56" grpId="0"/>
      <p:bldP spid="65" grpId="0" animBg="1"/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95300" y="450850"/>
            <a:ext cx="9720263" cy="569913"/>
          </a:xfrm>
        </p:spPr>
        <p:txBody>
          <a:bodyPr vert="horz" wrap="square" lIns="102870" tIns="51435" rIns="102870" bIns="51435" anchor="ctr"/>
          <a:p>
            <a:pPr algn="l" eaLnBrk="1" hangingPunct="1"/>
            <a:r>
              <a:rPr lang="zh-CN" altLang="en-US" sz="27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思路：</a:t>
            </a:r>
            <a:r>
              <a:rPr lang="zh-CN" altLang="en-US" sz="27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基础平台支撑实现过程</a:t>
            </a:r>
            <a:endParaRPr lang="zh-CN" altLang="en-US" sz="2700" kern="1200" dirty="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sp>
        <p:nvSpPr>
          <p:cNvPr id="17410" name="矩形 22"/>
          <p:cNvSpPr/>
          <p:nvPr/>
        </p:nvSpPr>
        <p:spPr>
          <a:xfrm flipV="1">
            <a:off x="0" y="4340860"/>
            <a:ext cx="10801350" cy="61913"/>
          </a:xfrm>
          <a:prstGeom prst="rect">
            <a:avLst/>
          </a:prstGeom>
          <a:solidFill>
            <a:srgbClr val="00B0F0"/>
          </a:solidFill>
          <a:ln w="25400">
            <a:noFill/>
          </a:ln>
        </p:spPr>
        <p:txBody>
          <a:bodyPr lIns="102870" tIns="51435" rIns="102870" bIns="51435"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1" name="椭圆 12"/>
          <p:cNvSpPr/>
          <p:nvPr/>
        </p:nvSpPr>
        <p:spPr>
          <a:xfrm>
            <a:off x="3445193" y="4037965"/>
            <a:ext cx="692150" cy="692150"/>
          </a:xfrm>
          <a:prstGeom prst="ellipse">
            <a:avLst/>
          </a:prstGeom>
          <a:solidFill>
            <a:schemeClr val="bg1"/>
          </a:solidFill>
          <a:ln w="6350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sp>
        <p:nvSpPr>
          <p:cNvPr id="17412" name="椭圆 13"/>
          <p:cNvSpPr/>
          <p:nvPr/>
        </p:nvSpPr>
        <p:spPr>
          <a:xfrm>
            <a:off x="5572760" y="4027805"/>
            <a:ext cx="692150" cy="692150"/>
          </a:xfrm>
          <a:prstGeom prst="ellipse">
            <a:avLst/>
          </a:prstGeom>
          <a:solidFill>
            <a:schemeClr val="bg1"/>
          </a:solidFill>
          <a:ln w="6350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sp>
        <p:nvSpPr>
          <p:cNvPr id="17413" name="椭圆 14"/>
          <p:cNvSpPr/>
          <p:nvPr/>
        </p:nvSpPr>
        <p:spPr>
          <a:xfrm>
            <a:off x="7823200" y="4027805"/>
            <a:ext cx="692150" cy="692150"/>
          </a:xfrm>
          <a:prstGeom prst="ellipse">
            <a:avLst/>
          </a:prstGeom>
          <a:solidFill>
            <a:schemeClr val="bg1"/>
          </a:solidFill>
          <a:ln w="6350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sp>
        <p:nvSpPr>
          <p:cNvPr id="17417" name="Text Box 2"/>
          <p:cNvSpPr/>
          <p:nvPr/>
        </p:nvSpPr>
        <p:spPr>
          <a:xfrm>
            <a:off x="111760" y="1193800"/>
            <a:ext cx="1786890" cy="212280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基础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平台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eaLnBrk="1" hangingPunct="1"/>
            <a:endParaRPr lang="zh-CN" altLang="en-US" sz="3600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7418" name="椭圆 3"/>
          <p:cNvSpPr/>
          <p:nvPr/>
        </p:nvSpPr>
        <p:spPr>
          <a:xfrm>
            <a:off x="3521393" y="4114165"/>
            <a:ext cx="539750" cy="539750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txBody>
          <a:bodyPr anchor="ctr"/>
          <a:p>
            <a:pPr algn="ctr"/>
            <a:r>
              <a:rPr lang="en-US" altLang="zh-CN" dirty="0">
                <a:solidFill>
                  <a:srgbClr val="FFFFFF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rPr>
              <a:t>2</a:t>
            </a:r>
            <a:endParaRPr lang="en-US" altLang="zh-CN" dirty="0">
              <a:solidFill>
                <a:srgbClr val="FFFFFF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sp>
        <p:nvSpPr>
          <p:cNvPr id="17419" name="椭圆 8"/>
          <p:cNvSpPr/>
          <p:nvPr/>
        </p:nvSpPr>
        <p:spPr>
          <a:xfrm>
            <a:off x="5648960" y="4104005"/>
            <a:ext cx="539750" cy="539750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txBody>
          <a:bodyPr anchor="ctr"/>
          <a:p>
            <a:pPr algn="ctr"/>
            <a:r>
              <a:rPr lang="en-US" altLang="zh-CN" dirty="0">
                <a:solidFill>
                  <a:srgbClr val="FFFFFF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rPr>
              <a:t>3</a:t>
            </a:r>
            <a:endParaRPr lang="en-US" altLang="zh-CN" dirty="0">
              <a:solidFill>
                <a:srgbClr val="FFFFFF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sp>
        <p:nvSpPr>
          <p:cNvPr id="17420" name="椭圆 9"/>
          <p:cNvSpPr/>
          <p:nvPr/>
        </p:nvSpPr>
        <p:spPr>
          <a:xfrm>
            <a:off x="7897813" y="4104005"/>
            <a:ext cx="539750" cy="539750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txBody>
          <a:bodyPr anchor="ctr"/>
          <a:p>
            <a:pPr algn="ctr"/>
            <a:r>
              <a:rPr lang="en-US" altLang="zh-CN" dirty="0">
                <a:solidFill>
                  <a:srgbClr val="FFFFFF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rPr>
              <a:t>4</a:t>
            </a:r>
            <a:endParaRPr lang="en-US" altLang="zh-CN" dirty="0">
              <a:solidFill>
                <a:srgbClr val="FFFFFF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sp>
        <p:nvSpPr>
          <p:cNvPr id="17423" name="TextBox 23"/>
          <p:cNvSpPr/>
          <p:nvPr/>
        </p:nvSpPr>
        <p:spPr>
          <a:xfrm>
            <a:off x="8940800" y="4181793"/>
            <a:ext cx="1584960" cy="3797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102870" tIns="51435" rIns="102870" bIns="51435">
            <a:spAutoFit/>
          </a:bodyPr>
          <a:p>
            <a:pPr eaLnBrk="1" hangingPunct="1"/>
            <a:r>
              <a:rPr lang="zh-CN" altLang="zh-CN" sz="1800" b="1" dirty="0">
                <a:solidFill>
                  <a:srgbClr val="00B0F0"/>
                </a:solidFill>
                <a:latin typeface="黑体" panose="02010609060101010101" pitchFamily="1" charset="-122"/>
                <a:ea typeface="黑体" panose="02010609060101010101" pitchFamily="1" charset="-122"/>
                <a:sym typeface="Impact" panose="020B0806030902050204" pitchFamily="2" charset="0"/>
              </a:rPr>
              <a:t>软件实现过程</a:t>
            </a:r>
            <a:endParaRPr lang="zh-CN" altLang="zh-CN" sz="1800" b="1" dirty="0">
              <a:solidFill>
                <a:srgbClr val="00B0F0"/>
              </a:solidFill>
              <a:latin typeface="黑体" panose="02010609060101010101" pitchFamily="1" charset="-122"/>
              <a:ea typeface="黑体" panose="02010609060101010101" pitchFamily="1" charset="-122"/>
              <a:sym typeface="Impact" panose="020B0806030902050204" pitchFamily="2" charset="0"/>
            </a:endParaRPr>
          </a:p>
        </p:txBody>
      </p:sp>
      <p:sp>
        <p:nvSpPr>
          <p:cNvPr id="17424" name="任意多边形 4"/>
          <p:cNvSpPr/>
          <p:nvPr/>
        </p:nvSpPr>
        <p:spPr>
          <a:xfrm flipH="1" flipV="1">
            <a:off x="3803015" y="4730115"/>
            <a:ext cx="334645" cy="1660525"/>
          </a:xfrm>
          <a:custGeom>
            <a:avLst/>
            <a:gdLst>
              <a:gd name="txL" fmla="*/ 0 w 333829"/>
              <a:gd name="txT" fmla="*/ 0 h 1451429"/>
              <a:gd name="txR" fmla="*/ 333829 w 333829"/>
              <a:gd name="txB" fmla="*/ 1451429 h 1451429"/>
            </a:gdLst>
            <a:ahLst/>
            <a:cxnLst>
              <a:cxn ang="0">
                <a:pos x="0" y="0"/>
              </a:cxn>
              <a:cxn ang="0">
                <a:pos x="0" y="1117600"/>
              </a:cxn>
              <a:cxn ang="0">
                <a:pos x="333829" y="1451429"/>
              </a:cxn>
            </a:cxnLst>
            <a:rect l="txL" t="txT" r="txR" b="tx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25400" cap="flat" cmpd="sng">
            <a:solidFill>
              <a:srgbClr val="BFBFBF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25" name="矩形 24"/>
          <p:cNvSpPr/>
          <p:nvPr/>
        </p:nvSpPr>
        <p:spPr>
          <a:xfrm>
            <a:off x="2387600" y="5412105"/>
            <a:ext cx="17164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分析业务对象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梳理业务活动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</a:endParaRPr>
          </a:p>
        </p:txBody>
      </p:sp>
      <p:sp>
        <p:nvSpPr>
          <p:cNvPr id="17430" name="矩形 30"/>
          <p:cNvSpPr/>
          <p:nvPr/>
        </p:nvSpPr>
        <p:spPr>
          <a:xfrm>
            <a:off x="4761865" y="5196205"/>
            <a:ext cx="164719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数据库设计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实体设计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页面设计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</a:endParaRPr>
          </a:p>
        </p:txBody>
      </p:sp>
      <p:sp>
        <p:nvSpPr>
          <p:cNvPr id="17431" name="矩形 31"/>
          <p:cNvSpPr/>
          <p:nvPr/>
        </p:nvSpPr>
        <p:spPr>
          <a:xfrm>
            <a:off x="8168640" y="5412105"/>
            <a:ext cx="17818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个性业务开发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Text Box 2"/>
          <p:cNvSpPr/>
          <p:nvPr/>
        </p:nvSpPr>
        <p:spPr>
          <a:xfrm>
            <a:off x="2228850" y="1193800"/>
            <a:ext cx="7933055" cy="82994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l" eaLnBrk="1" hangingPunct="1">
              <a:buNone/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设计辅助工具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</a:endParaRPr>
          </a:p>
        </p:txBody>
      </p:sp>
      <p:sp>
        <p:nvSpPr>
          <p:cNvPr id="3" name="Text Box 2"/>
          <p:cNvSpPr/>
          <p:nvPr/>
        </p:nvSpPr>
        <p:spPr>
          <a:xfrm>
            <a:off x="6251575" y="2145665"/>
            <a:ext cx="3910330" cy="107632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l" eaLnBrk="1" hangingPunct="1"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基础模型实现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</a:endParaRPr>
          </a:p>
          <a:p>
            <a:pPr algn="l" eaLnBrk="1" hangingPunct="1"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通用技术解决方案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</a:endParaRPr>
          </a:p>
        </p:txBody>
      </p:sp>
      <p:sp>
        <p:nvSpPr>
          <p:cNvPr id="4" name="Text Box 2"/>
          <p:cNvSpPr/>
          <p:nvPr/>
        </p:nvSpPr>
        <p:spPr>
          <a:xfrm>
            <a:off x="2884170" y="4850130"/>
            <a:ext cx="880110" cy="36830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zh-CN"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zh-CN" sz="18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任意多边形 4"/>
          <p:cNvSpPr/>
          <p:nvPr/>
        </p:nvSpPr>
        <p:spPr>
          <a:xfrm flipH="1" flipV="1">
            <a:off x="5973445" y="4719955"/>
            <a:ext cx="334645" cy="1670685"/>
          </a:xfrm>
          <a:custGeom>
            <a:avLst/>
            <a:gdLst>
              <a:gd name="txL" fmla="*/ 0 w 333829"/>
              <a:gd name="txT" fmla="*/ 0 h 1451429"/>
              <a:gd name="txR" fmla="*/ 333829 w 333829"/>
              <a:gd name="txB" fmla="*/ 1451429 h 1451429"/>
            </a:gdLst>
            <a:ahLst/>
            <a:cxnLst>
              <a:cxn ang="0">
                <a:pos x="0" y="0"/>
              </a:cxn>
              <a:cxn ang="0">
                <a:pos x="0" y="1117600"/>
              </a:cxn>
              <a:cxn ang="0">
                <a:pos x="333829" y="1451429"/>
              </a:cxn>
            </a:cxnLst>
            <a:rect l="txL" t="txT" r="txR" b="tx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25400" cap="flat" cmpd="sng">
            <a:solidFill>
              <a:srgbClr val="BFBFBF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Text Box 2"/>
          <p:cNvSpPr/>
          <p:nvPr/>
        </p:nvSpPr>
        <p:spPr>
          <a:xfrm>
            <a:off x="5093335" y="4850130"/>
            <a:ext cx="880110" cy="36830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zh-CN"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设计</a:t>
            </a:r>
            <a:endParaRPr lang="zh-CN" altLang="zh-CN" sz="18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3594100" y="2110105"/>
            <a:ext cx="394335" cy="182054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5702300" y="2153285"/>
            <a:ext cx="394335" cy="180594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7972425" y="3291205"/>
            <a:ext cx="394335" cy="68262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标题 1"/>
          <p:cNvSpPr>
            <a:spLocks noGrp="1"/>
          </p:cNvSpPr>
          <p:nvPr/>
        </p:nvSpPr>
        <p:spPr>
          <a:xfrm>
            <a:off x="1986915" y="2491105"/>
            <a:ext cx="1734185" cy="13887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2870" tIns="51435" rIns="102870" bIns="51435" anchor="ctr">
            <a:normAutofit/>
          </a:bodyPr>
          <a:lstStyle>
            <a:lvl1pPr marL="1028700" lvl="0" indent="-1028700" algn="ctr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5315" b="1" kern="1200">
                <a:solidFill>
                  <a:srgbClr val="00B0F0"/>
                </a:solidFill>
                <a:latin typeface="+mj-lt"/>
                <a:ea typeface="+mj-ea"/>
                <a:cs typeface="+mj-cs"/>
                <a:sym typeface="Calibri" panose="020F0502020204030204" pitchFamily="2" charset="0"/>
              </a:defRPr>
            </a:lvl1pPr>
          </a:lstStyle>
          <a:p>
            <a:pPr algn="r" eaLnBrk="1" fontAlgn="base" hangingPunct="1"/>
            <a:r>
              <a:rPr lang="zh-CN" altLang="en-US" sz="200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管理</a:t>
            </a:r>
            <a:endParaRPr lang="zh-CN" altLang="en-US" sz="20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  <a:p>
            <a:pPr algn="r" eaLnBrk="1" fontAlgn="base" hangingPunct="1"/>
            <a:r>
              <a:rPr lang="zh-CN" altLang="en-US" sz="200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业务对象</a:t>
            </a:r>
            <a:endParaRPr lang="zh-CN" altLang="en-US" sz="20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  <a:p>
            <a:pPr algn="r" eaLnBrk="1" fontAlgn="base" hangingPunct="1"/>
            <a:r>
              <a:rPr lang="zh-CN" altLang="en-US" sz="20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管理</a:t>
            </a:r>
            <a:endParaRPr lang="zh-CN" altLang="en-US" sz="20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  <a:p>
            <a:pPr algn="r" eaLnBrk="1" fontAlgn="base" hangingPunct="1"/>
            <a:r>
              <a:rPr lang="zh-CN" altLang="en-US" sz="200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业务活动</a:t>
            </a:r>
            <a:endParaRPr lang="zh-CN" altLang="en-US" sz="20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  <a:p>
            <a:pPr algn="r" eaLnBrk="1" fontAlgn="base" hangingPunct="1"/>
            <a:endParaRPr lang="zh-CN" altLang="en-US" sz="20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sp>
        <p:nvSpPr>
          <p:cNvPr id="22" name="标题 1"/>
          <p:cNvSpPr>
            <a:spLocks noGrp="1"/>
          </p:cNvSpPr>
          <p:nvPr/>
        </p:nvSpPr>
        <p:spPr>
          <a:xfrm>
            <a:off x="4088765" y="2378710"/>
            <a:ext cx="1734185" cy="15195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2870" tIns="51435" rIns="102870" bIns="51435" anchor="ctr">
            <a:normAutofit/>
          </a:bodyPr>
          <a:lstStyle>
            <a:lvl1pPr marL="1028700" lvl="0" indent="-1028700" algn="ctr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5315" b="1" kern="1200">
                <a:solidFill>
                  <a:srgbClr val="00B0F0"/>
                </a:solidFill>
                <a:latin typeface="+mj-lt"/>
                <a:ea typeface="+mj-ea"/>
                <a:cs typeface="+mj-cs"/>
                <a:sym typeface="Calibri" panose="020F0502020204030204" pitchFamily="2" charset="0"/>
              </a:defRPr>
            </a:lvl1pPr>
          </a:lstStyle>
          <a:p>
            <a:pPr algn="r" eaLnBrk="1" fontAlgn="base" hangingPunct="1"/>
            <a:r>
              <a:rPr lang="zh-CN" altLang="en-US" sz="200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实现</a:t>
            </a:r>
            <a:endParaRPr lang="zh-CN" altLang="en-US" sz="20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  <a:p>
            <a:pPr algn="r" eaLnBrk="1" fontAlgn="base" hangingPunct="1"/>
            <a:r>
              <a:rPr lang="zh-CN" altLang="en-US" sz="200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数据库</a:t>
            </a:r>
            <a:endParaRPr lang="zh-CN" altLang="en-US" sz="20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  <a:p>
            <a:pPr algn="r" eaLnBrk="1" fontAlgn="base" hangingPunct="1"/>
            <a:r>
              <a:rPr lang="zh-CN" altLang="en-US" sz="200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实体、页面</a:t>
            </a:r>
            <a:endParaRPr lang="zh-CN" altLang="en-US" sz="20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  <a:p>
            <a:pPr algn="r" eaLnBrk="1" fontAlgn="base" hangingPunct="1"/>
            <a:r>
              <a:rPr lang="zh-CN" altLang="en-US" sz="200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设计内容</a:t>
            </a:r>
            <a:endParaRPr lang="zh-CN" altLang="en-US" sz="20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  <a:p>
            <a:pPr algn="r" eaLnBrk="1" fontAlgn="base" hangingPunct="1"/>
            <a:endParaRPr lang="zh-CN" altLang="en-US" sz="20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sp>
        <p:nvSpPr>
          <p:cNvPr id="23" name="标题 1"/>
          <p:cNvSpPr>
            <a:spLocks noGrp="1"/>
          </p:cNvSpPr>
          <p:nvPr/>
        </p:nvSpPr>
        <p:spPr>
          <a:xfrm>
            <a:off x="6337935" y="3234690"/>
            <a:ext cx="1734185" cy="7499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2870" tIns="51435" rIns="102870" bIns="51435" anchor="ctr">
            <a:normAutofit/>
          </a:bodyPr>
          <a:lstStyle>
            <a:lvl1pPr marL="1028700" lvl="0" indent="-1028700" algn="ctr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5315" b="1" kern="1200">
                <a:solidFill>
                  <a:srgbClr val="00B0F0"/>
                </a:solidFill>
                <a:latin typeface="+mj-lt"/>
                <a:ea typeface="+mj-ea"/>
                <a:cs typeface="+mj-cs"/>
                <a:sym typeface="Calibri" panose="020F0502020204030204" pitchFamily="2" charset="0"/>
              </a:defRPr>
            </a:lvl1pPr>
          </a:lstStyle>
          <a:p>
            <a:pPr algn="r" eaLnBrk="1" fontAlgn="base" hangingPunct="1"/>
            <a:r>
              <a:rPr lang="zh-CN" altLang="en-US" sz="20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业务模型</a:t>
            </a:r>
            <a:endParaRPr lang="zh-CN" altLang="en-US" sz="20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  <a:p>
            <a:pPr algn="r" eaLnBrk="1" fontAlgn="base" hangingPunct="1"/>
            <a:endParaRPr lang="zh-CN" altLang="en-US" sz="20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sp>
        <p:nvSpPr>
          <p:cNvPr id="24" name="标题 1"/>
          <p:cNvSpPr>
            <a:spLocks noGrp="1"/>
          </p:cNvSpPr>
          <p:nvPr/>
        </p:nvSpPr>
        <p:spPr>
          <a:xfrm>
            <a:off x="8335645" y="3273425"/>
            <a:ext cx="1734185" cy="4191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2870" tIns="51435" rIns="102870" bIns="51435" anchor="ctr">
            <a:normAutofit lnSpcReduction="20000"/>
          </a:bodyPr>
          <a:lstStyle>
            <a:lvl1pPr marL="1028700" lvl="0" indent="-1028700" algn="ctr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5315" b="1" kern="1200">
                <a:solidFill>
                  <a:srgbClr val="00B0F0"/>
                </a:solidFill>
                <a:latin typeface="+mj-lt"/>
                <a:ea typeface="+mj-ea"/>
                <a:cs typeface="+mj-cs"/>
                <a:sym typeface="Calibri" panose="020F0502020204030204" pitchFamily="2" charset="0"/>
              </a:defRPr>
            </a:lvl1pPr>
          </a:lstStyle>
          <a:p>
            <a:pPr algn="l" eaLnBrk="1" fontAlgn="base" hangingPunct="1"/>
            <a:r>
              <a:rPr lang="zh-CN" altLang="zh-CN" sz="200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基础模型</a:t>
            </a:r>
            <a:endParaRPr lang="zh-CN" altLang="en-US" sz="20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168005" y="4718050"/>
            <a:ext cx="0" cy="166814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2"/>
          <p:cNvSpPr/>
          <p:nvPr/>
        </p:nvSpPr>
        <p:spPr>
          <a:xfrm>
            <a:off x="7730490" y="4871085"/>
            <a:ext cx="880110" cy="36830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zh-CN"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开发</a:t>
            </a:r>
            <a:endParaRPr lang="zh-CN" altLang="zh-CN" sz="18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31"/>
          <p:cNvSpPr/>
          <p:nvPr/>
        </p:nvSpPr>
        <p:spPr>
          <a:xfrm>
            <a:off x="6553835" y="5423535"/>
            <a:ext cx="17818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通用业务开发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" name="椭圆 12"/>
          <p:cNvSpPr/>
          <p:nvPr/>
        </p:nvSpPr>
        <p:spPr>
          <a:xfrm>
            <a:off x="1282383" y="4025900"/>
            <a:ext cx="692150" cy="692150"/>
          </a:xfrm>
          <a:prstGeom prst="ellipse">
            <a:avLst/>
          </a:prstGeom>
          <a:solidFill>
            <a:schemeClr val="bg1"/>
          </a:solidFill>
          <a:ln w="6350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sp>
        <p:nvSpPr>
          <p:cNvPr id="8" name="椭圆 3"/>
          <p:cNvSpPr/>
          <p:nvPr/>
        </p:nvSpPr>
        <p:spPr>
          <a:xfrm>
            <a:off x="1358583" y="4102100"/>
            <a:ext cx="539750" cy="539750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txBody>
          <a:bodyPr anchor="ctr"/>
          <a:p>
            <a:pPr algn="ctr"/>
            <a:r>
              <a:rPr lang="en-US" altLang="x-none" dirty="0">
                <a:solidFill>
                  <a:srgbClr val="FFFFFF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rPr>
              <a:t>1</a:t>
            </a:r>
            <a:endParaRPr lang="zh-CN" altLang="en-US" dirty="0">
              <a:solidFill>
                <a:srgbClr val="FFFFFF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sp>
        <p:nvSpPr>
          <p:cNvPr id="11" name="Text Box 2"/>
          <p:cNvSpPr/>
          <p:nvPr/>
        </p:nvSpPr>
        <p:spPr>
          <a:xfrm>
            <a:off x="1056640" y="4827905"/>
            <a:ext cx="1144905" cy="36830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zh-CN"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业务分析</a:t>
            </a:r>
            <a:endParaRPr lang="zh-CN" altLang="zh-CN" sz="18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3" name="标题 1"/>
          <p:cNvSpPr>
            <a:spLocks noGrp="1"/>
          </p:cNvSpPr>
          <p:nvPr/>
        </p:nvSpPr>
        <p:spPr>
          <a:xfrm>
            <a:off x="8323580" y="3580765"/>
            <a:ext cx="1734185" cy="4806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2870" tIns="51435" rIns="102870" bIns="51435" anchor="ctr">
            <a:normAutofit/>
          </a:bodyPr>
          <a:lstStyle>
            <a:lvl1pPr marL="1028700" lvl="0" indent="-1028700" algn="ctr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5315" b="1" kern="1200">
                <a:solidFill>
                  <a:srgbClr val="00B0F0"/>
                </a:solidFill>
                <a:latin typeface="+mj-lt"/>
                <a:ea typeface="+mj-ea"/>
                <a:cs typeface="+mj-cs"/>
                <a:sym typeface="Calibri" panose="020F0502020204030204" pitchFamily="2" charset="0"/>
              </a:defRPr>
            </a:lvl1pPr>
          </a:lstStyle>
          <a:p>
            <a:pPr algn="l" eaLnBrk="1" fontAlgn="base" hangingPunct="1"/>
            <a:r>
              <a:rPr lang="zh-CN" altLang="en-US" sz="20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代码生成</a:t>
            </a:r>
            <a:endParaRPr lang="zh-CN" altLang="en-US" sz="20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495300" y="450850"/>
            <a:ext cx="9720263" cy="569913"/>
          </a:xfrm>
        </p:spPr>
        <p:txBody>
          <a:bodyPr vert="horz" wrap="square" lIns="102870" tIns="51435" rIns="102870" bIns="51435" anchor="ctr"/>
          <a:p>
            <a:pPr algn="l" eaLnBrk="1" hangingPunct="1"/>
            <a:r>
              <a:rPr lang="en-US" altLang="zh-CN" sz="270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PS</a:t>
            </a:r>
            <a:r>
              <a:rPr lang="zh-CN" altLang="en-US" sz="270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：</a:t>
            </a:r>
            <a:r>
              <a:rPr lang="zh-CN" altLang="en-US" sz="2700" kern="12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平台辅助工具</a:t>
            </a:r>
            <a:r>
              <a:rPr lang="en-US" altLang="zh-CN" sz="2700" kern="12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——</a:t>
            </a:r>
            <a:r>
              <a:rPr lang="zh-CN" altLang="en-US" sz="2700" kern="12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业务对象管理</a:t>
            </a:r>
            <a:endParaRPr lang="zh-CN" altLang="en-US" sz="2700" kern="120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5490" y="2809875"/>
            <a:ext cx="4390390" cy="1581150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390" y="4867275"/>
            <a:ext cx="4428490" cy="1228725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490" y="1225550"/>
            <a:ext cx="4390390" cy="1257300"/>
          </a:xfrm>
          <a:prstGeom prst="rect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</p:pic>
      <p:sp>
        <p:nvSpPr>
          <p:cNvPr id="12296" name="TextBox 41"/>
          <p:cNvSpPr/>
          <p:nvPr/>
        </p:nvSpPr>
        <p:spPr>
          <a:xfrm>
            <a:off x="495935" y="5299075"/>
            <a:ext cx="2643505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业务对象管理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3" name="TextBox 41"/>
          <p:cNvSpPr/>
          <p:nvPr/>
        </p:nvSpPr>
        <p:spPr>
          <a:xfrm>
            <a:off x="3810635" y="1654810"/>
            <a:ext cx="1459865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信息属性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6" name="TextBox 41"/>
          <p:cNvSpPr/>
          <p:nvPr/>
        </p:nvSpPr>
        <p:spPr>
          <a:xfrm>
            <a:off x="3868420" y="3401060"/>
            <a:ext cx="1459865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关系属性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7" name="TextBox 41"/>
          <p:cNvSpPr/>
          <p:nvPr/>
        </p:nvSpPr>
        <p:spPr>
          <a:xfrm>
            <a:off x="3810635" y="5282565"/>
            <a:ext cx="1459865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状态属性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cxnSp>
        <p:nvCxnSpPr>
          <p:cNvPr id="31" name="直接连接符 30"/>
          <p:cNvCxnSpPr>
            <a:stCxn id="23" idx="3"/>
            <a:endCxn id="22" idx="1"/>
          </p:cNvCxnSpPr>
          <p:nvPr/>
        </p:nvCxnSpPr>
        <p:spPr>
          <a:xfrm>
            <a:off x="5270500" y="1854200"/>
            <a:ext cx="5549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6" idx="3"/>
            <a:endCxn id="20" idx="1"/>
          </p:cNvCxnSpPr>
          <p:nvPr/>
        </p:nvCxnSpPr>
        <p:spPr>
          <a:xfrm>
            <a:off x="5328285" y="3600450"/>
            <a:ext cx="497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7" idx="3"/>
            <a:endCxn id="21" idx="1"/>
          </p:cNvCxnSpPr>
          <p:nvPr/>
        </p:nvCxnSpPr>
        <p:spPr>
          <a:xfrm>
            <a:off x="5270500" y="5481955"/>
            <a:ext cx="51689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270500" y="1854200"/>
            <a:ext cx="55499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328285" y="3600450"/>
            <a:ext cx="497205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270500" y="1854200"/>
            <a:ext cx="55499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328285" y="3600450"/>
            <a:ext cx="497205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270500" y="5481320"/>
            <a:ext cx="51689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270500" y="1853565"/>
            <a:ext cx="55499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328285" y="3599815"/>
            <a:ext cx="49720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3166110" y="1853565"/>
            <a:ext cx="644525" cy="170307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26" idx="1"/>
          </p:cNvCxnSpPr>
          <p:nvPr/>
        </p:nvCxnSpPr>
        <p:spPr>
          <a:xfrm>
            <a:off x="3122295" y="3600450"/>
            <a:ext cx="74612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166110" y="3644265"/>
            <a:ext cx="644525" cy="183705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1773555"/>
            <a:ext cx="2644775" cy="3093085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495300" y="450850"/>
            <a:ext cx="9720263" cy="569913"/>
          </a:xfrm>
        </p:spPr>
        <p:txBody>
          <a:bodyPr vert="horz" wrap="square" lIns="102870" tIns="51435" rIns="102870" bIns="51435" anchor="ctr"/>
          <a:p>
            <a:pPr algn="l" eaLnBrk="1" hangingPunct="1"/>
            <a:r>
              <a:rPr lang="en-US" altLang="zh-CN" sz="270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PS</a:t>
            </a:r>
            <a:r>
              <a:rPr lang="zh-CN" altLang="en-US" sz="270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：</a:t>
            </a:r>
            <a:r>
              <a:rPr lang="zh-CN" altLang="en-US" sz="2700" kern="12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平台辅助工具</a:t>
            </a:r>
            <a:r>
              <a:rPr lang="en-US" altLang="zh-CN" sz="2700" kern="12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——</a:t>
            </a:r>
            <a:r>
              <a:rPr lang="zh-CN" altLang="en-US" sz="2700" kern="12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业务活动管理</a:t>
            </a:r>
            <a:endParaRPr lang="zh-CN" altLang="en-US" sz="2700" kern="120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5020" y="1764665"/>
            <a:ext cx="6581140" cy="3180715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4" name="TextBox 41"/>
          <p:cNvSpPr/>
          <p:nvPr/>
        </p:nvSpPr>
        <p:spPr>
          <a:xfrm>
            <a:off x="4033520" y="5269865"/>
            <a:ext cx="2643505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流程设计管理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TextBox 41"/>
          <p:cNvSpPr/>
          <p:nvPr/>
        </p:nvSpPr>
        <p:spPr>
          <a:xfrm>
            <a:off x="581660" y="1066165"/>
            <a:ext cx="4643120" cy="39878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数据对象修订关系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TextBox 41"/>
          <p:cNvSpPr/>
          <p:nvPr/>
        </p:nvSpPr>
        <p:spPr>
          <a:xfrm>
            <a:off x="581025" y="3921125"/>
            <a:ext cx="4643755" cy="39878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页面对象设计视图对象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7" name="TextBox 41"/>
          <p:cNvSpPr/>
          <p:nvPr/>
        </p:nvSpPr>
        <p:spPr>
          <a:xfrm>
            <a:off x="5682615" y="3920490"/>
            <a:ext cx="4621530" cy="39878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页面对象设计布局、控件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TextBox 41"/>
          <p:cNvSpPr/>
          <p:nvPr/>
        </p:nvSpPr>
        <p:spPr>
          <a:xfrm>
            <a:off x="581025" y="3908425"/>
            <a:ext cx="4643755" cy="39878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页面对象设计视图对象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41"/>
          <p:cNvSpPr/>
          <p:nvPr/>
        </p:nvSpPr>
        <p:spPr>
          <a:xfrm>
            <a:off x="581025" y="1053465"/>
            <a:ext cx="4643120" cy="39878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数据对象修订关系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TextBox 41"/>
          <p:cNvSpPr/>
          <p:nvPr/>
        </p:nvSpPr>
        <p:spPr>
          <a:xfrm>
            <a:off x="581025" y="3909060"/>
            <a:ext cx="4643755" cy="39878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页面对象设计视图对象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TextBox 41"/>
          <p:cNvSpPr/>
          <p:nvPr/>
        </p:nvSpPr>
        <p:spPr>
          <a:xfrm>
            <a:off x="5682615" y="3908425"/>
            <a:ext cx="4621530" cy="39878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页面对象设计布局、控件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TextBox 41"/>
          <p:cNvSpPr/>
          <p:nvPr/>
        </p:nvSpPr>
        <p:spPr>
          <a:xfrm>
            <a:off x="581025" y="1054100"/>
            <a:ext cx="4643120" cy="39878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数据对象修订关系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8" name="TextBox 41"/>
          <p:cNvSpPr/>
          <p:nvPr/>
        </p:nvSpPr>
        <p:spPr>
          <a:xfrm>
            <a:off x="5660390" y="1022985"/>
            <a:ext cx="4600575" cy="39878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实体对象修订个性字段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TextBox 41"/>
          <p:cNvSpPr/>
          <p:nvPr/>
        </p:nvSpPr>
        <p:spPr>
          <a:xfrm>
            <a:off x="581025" y="3921125"/>
            <a:ext cx="4643755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页面对象设计视图对象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TextBox 41"/>
          <p:cNvSpPr/>
          <p:nvPr/>
        </p:nvSpPr>
        <p:spPr>
          <a:xfrm>
            <a:off x="5682615" y="3920490"/>
            <a:ext cx="4621530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页面对象设计布局、控件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495300" y="450850"/>
            <a:ext cx="9720263" cy="569913"/>
          </a:xfrm>
        </p:spPr>
        <p:txBody>
          <a:bodyPr vert="horz" wrap="square" lIns="102870" tIns="51435" rIns="102870" bIns="51435" anchor="ctr"/>
          <a:p>
            <a:pPr algn="l" eaLnBrk="1" hangingPunct="1"/>
            <a:r>
              <a:rPr lang="en-US" altLang="zh-CN" sz="270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PS</a:t>
            </a:r>
            <a:r>
              <a:rPr lang="zh-CN" altLang="en-US" sz="270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：</a:t>
            </a:r>
            <a:r>
              <a:rPr lang="zh-CN" altLang="en-US" sz="2700" kern="12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平台辅助工具</a:t>
            </a:r>
            <a:r>
              <a:rPr lang="en-US" altLang="zh-CN" sz="2700" kern="12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——</a:t>
            </a:r>
            <a:r>
              <a:rPr lang="zh-CN" altLang="en-US" sz="2700" kern="12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设计内容管理</a:t>
            </a:r>
            <a:endParaRPr lang="zh-CN" altLang="en-US" sz="2700" kern="120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sp>
        <p:nvSpPr>
          <p:cNvPr id="27" name="TextBox 41"/>
          <p:cNvSpPr/>
          <p:nvPr/>
        </p:nvSpPr>
        <p:spPr>
          <a:xfrm>
            <a:off x="581025" y="1066165"/>
            <a:ext cx="4643120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数据对象修订关系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2615" y="4319270"/>
            <a:ext cx="4622165" cy="2301240"/>
          </a:xfrm>
          <a:prstGeom prst="rect">
            <a:avLst/>
          </a:prstGeom>
          <a:ln w="34925" cap="sq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4319905"/>
            <a:ext cx="4643120" cy="2298065"/>
          </a:xfrm>
          <a:prstGeom prst="rect">
            <a:avLst/>
          </a:prstGeom>
          <a:ln w="34925" cap="sq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464945"/>
            <a:ext cx="4643120" cy="2296160"/>
          </a:xfrm>
          <a:prstGeom prst="rect">
            <a:avLst/>
          </a:prstGeom>
          <a:ln w="34925" cap="sq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615" y="1452245"/>
            <a:ext cx="4621530" cy="2270760"/>
          </a:xfrm>
          <a:prstGeom prst="rect">
            <a:avLst/>
          </a:prstGeom>
          <a:ln w="34925" cap="sq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21" name="AutoShape 18"/>
          <p:cNvSpPr/>
          <p:nvPr/>
        </p:nvSpPr>
        <p:spPr>
          <a:xfrm>
            <a:off x="2874010" y="1647825"/>
            <a:ext cx="5302250" cy="4755515"/>
          </a:xfrm>
          <a:prstGeom prst="roundRect">
            <a:avLst>
              <a:gd name="adj" fmla="val 4690"/>
            </a:avLst>
          </a:prstGeom>
          <a:solidFill>
            <a:schemeClr val="bg1"/>
          </a:solidFill>
          <a:ln w="34925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3" name="对象 12"/>
          <p:cNvGraphicFramePr/>
          <p:nvPr/>
        </p:nvGraphicFramePr>
        <p:xfrm>
          <a:off x="3401060" y="2069465"/>
          <a:ext cx="4247515" cy="391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5" imgW="3848100" imgH="3556000" progId="Visio.Drawing.11">
                  <p:embed/>
                </p:oleObj>
              </mc:Choice>
              <mc:Fallback>
                <p:oleObj name="" r:id="rId5" imgW="3848100" imgH="3556000" progId="Visio.Drawing.11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1060" y="2069465"/>
                        <a:ext cx="4247515" cy="391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41"/>
          <p:cNvSpPr/>
          <p:nvPr/>
        </p:nvSpPr>
        <p:spPr>
          <a:xfrm>
            <a:off x="522605" y="4207510"/>
            <a:ext cx="490220" cy="22764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eaVert" wrap="square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生成历史记录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6" name="TextBox 41"/>
          <p:cNvSpPr/>
          <p:nvPr/>
        </p:nvSpPr>
        <p:spPr>
          <a:xfrm>
            <a:off x="594360" y="1106805"/>
            <a:ext cx="4601210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生成准备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0" name="TextBox 41"/>
          <p:cNvSpPr/>
          <p:nvPr/>
        </p:nvSpPr>
        <p:spPr>
          <a:xfrm>
            <a:off x="5574030" y="1106805"/>
            <a:ext cx="4486910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生成结果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TextBox 41"/>
          <p:cNvSpPr/>
          <p:nvPr/>
        </p:nvSpPr>
        <p:spPr>
          <a:xfrm>
            <a:off x="7859395" y="4217670"/>
            <a:ext cx="2202180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vert="horz" wrap="square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生成文件查看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495300" y="450850"/>
            <a:ext cx="9720263" cy="569913"/>
          </a:xfrm>
        </p:spPr>
        <p:txBody>
          <a:bodyPr vert="horz" wrap="square" lIns="102870" tIns="51435" rIns="102870" bIns="51435" anchor="ctr"/>
          <a:p>
            <a:pPr algn="l" eaLnBrk="1" hangingPunct="1"/>
            <a:r>
              <a:rPr lang="en-US" altLang="zh-CN" sz="270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PS</a:t>
            </a:r>
            <a:r>
              <a:rPr lang="zh-CN" altLang="en-US" sz="270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：</a:t>
            </a:r>
            <a:r>
              <a:rPr lang="zh-CN" altLang="en-US" sz="2700" kern="12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平台辅助工具</a:t>
            </a:r>
            <a:r>
              <a:rPr lang="en-US" altLang="zh-CN" sz="2700" kern="12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——</a:t>
            </a:r>
            <a:r>
              <a:rPr lang="zh-CN" altLang="en-US" sz="2700" kern="12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代码生成</a:t>
            </a:r>
            <a:endParaRPr lang="zh-CN" altLang="en-US" sz="2700" kern="120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pic>
        <p:nvPicPr>
          <p:cNvPr id="2" name="图片 1" descr="H8A4JLXFAP%PWBMV8VWW`}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" y="1505585"/>
            <a:ext cx="4601845" cy="2571115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3" name="图片 2" descr="K[XG@]KMM568X6F}]`QPW_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365" y="1506220"/>
            <a:ext cx="4473575" cy="2574290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4" name="图片 3" descr="H{)CV4N5M%CWEUDE5C5S0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25" y="4251325"/>
            <a:ext cx="6565900" cy="2232660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395" y="4640580"/>
            <a:ext cx="2158365" cy="1844040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8" name="标题 1"/>
          <p:cNvSpPr>
            <a:spLocks noGrp="1"/>
          </p:cNvSpPr>
          <p:nvPr>
            <p:ph type="title"/>
          </p:nvPr>
        </p:nvSpPr>
        <p:spPr>
          <a:xfrm>
            <a:off x="540385" y="436245"/>
            <a:ext cx="9720263" cy="569913"/>
          </a:xfrm>
        </p:spPr>
        <p:txBody>
          <a:bodyPr vert="horz" wrap="square" lIns="102870" tIns="51435" rIns="102870" bIns="51435" anchor="ctr">
            <a:normAutofit/>
          </a:bodyPr>
          <a:p>
            <a:pPr algn="l" eaLnBrk="1" fontAlgn="base" hangingPunct="1"/>
            <a:r>
              <a:rPr lang="zh-CN" altLang="en-US" sz="27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案例：</a:t>
            </a:r>
            <a:r>
              <a:rPr lang="zh-CN" altLang="en-US" sz="27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建委二期加入合同备案业务</a:t>
            </a:r>
            <a:endParaRPr lang="zh-CN" altLang="en-US" sz="2700" kern="120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pic>
        <p:nvPicPr>
          <p:cNvPr id="11" name="图片 10" descr="QQ截图201706231732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" y="1006475"/>
            <a:ext cx="8351520" cy="4500245"/>
          </a:xfrm>
          <a:prstGeom prst="rect">
            <a:avLst/>
          </a:prstGeom>
          <a:ln w="38100">
            <a:gradFill>
              <a:gsLst>
                <a:gs pos="0">
                  <a:schemeClr val="accent1">
                    <a:lumMod val="17000"/>
                    <a:lumOff val="83000"/>
                    <a:alpha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05" y="3079115"/>
            <a:ext cx="5796280" cy="3687445"/>
          </a:xfrm>
          <a:prstGeom prst="rect">
            <a:avLst/>
          </a:prstGeom>
          <a:ln w="38100">
            <a:gradFill>
              <a:gsLst>
                <a:gs pos="0">
                  <a:schemeClr val="accent1">
                    <a:lumMod val="17000"/>
                    <a:lumOff val="83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8" name="标题 1"/>
          <p:cNvSpPr>
            <a:spLocks noGrp="1"/>
          </p:cNvSpPr>
          <p:nvPr>
            <p:ph type="title"/>
          </p:nvPr>
        </p:nvSpPr>
        <p:spPr>
          <a:xfrm>
            <a:off x="540385" y="436245"/>
            <a:ext cx="9720263" cy="569913"/>
          </a:xfrm>
        </p:spPr>
        <p:txBody>
          <a:bodyPr vert="horz" wrap="square" lIns="102870" tIns="51435" rIns="102870" bIns="51435" anchor="ctr">
            <a:normAutofit/>
          </a:bodyPr>
          <a:p>
            <a:pPr algn="l" eaLnBrk="1" fontAlgn="base" hangingPunct="1"/>
            <a:r>
              <a:rPr lang="zh-CN" altLang="en-US" sz="27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步骤</a:t>
            </a:r>
            <a:r>
              <a:rPr lang="en-US" altLang="zh-CN" sz="27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1</a:t>
            </a:r>
            <a:r>
              <a:rPr lang="zh-CN" altLang="en-US" sz="27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：</a:t>
            </a:r>
            <a:r>
              <a:rPr lang="zh-CN" altLang="en-US" sz="27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分析合同备案业务，整理业务对象</a:t>
            </a:r>
            <a:endParaRPr lang="zh-CN" altLang="en-US" sz="2700" kern="120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9485" y="1072515"/>
            <a:ext cx="3906520" cy="14293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55" y="3620770"/>
            <a:ext cx="3838575" cy="1895475"/>
          </a:xfrm>
          <a:prstGeom prst="rect">
            <a:avLst/>
          </a:prstGeom>
        </p:spPr>
      </p:pic>
      <p:sp>
        <p:nvSpPr>
          <p:cNvPr id="35842" name="AutoShape 18"/>
          <p:cNvSpPr/>
          <p:nvPr/>
        </p:nvSpPr>
        <p:spPr>
          <a:xfrm>
            <a:off x="953770" y="1050290"/>
            <a:ext cx="3996690" cy="1543050"/>
          </a:xfrm>
          <a:prstGeom prst="roundRect">
            <a:avLst>
              <a:gd name="adj" fmla="val 4690"/>
            </a:avLst>
          </a:prstGeom>
          <a:noFill/>
          <a:ln w="34925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AutoShape 18"/>
          <p:cNvSpPr/>
          <p:nvPr/>
        </p:nvSpPr>
        <p:spPr>
          <a:xfrm>
            <a:off x="966470" y="3620770"/>
            <a:ext cx="3997325" cy="1991995"/>
          </a:xfrm>
          <a:prstGeom prst="roundRect">
            <a:avLst>
              <a:gd name="adj" fmla="val 4690"/>
            </a:avLst>
          </a:prstGeom>
          <a:noFill/>
          <a:ln w="34925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AutoShape 18"/>
          <p:cNvSpPr/>
          <p:nvPr/>
        </p:nvSpPr>
        <p:spPr>
          <a:xfrm>
            <a:off x="7590790" y="848995"/>
            <a:ext cx="2276475" cy="3001645"/>
          </a:xfrm>
          <a:prstGeom prst="roundRect">
            <a:avLst>
              <a:gd name="adj" fmla="val 4690"/>
            </a:avLst>
          </a:prstGeom>
          <a:noFill/>
          <a:ln w="34925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AutoShape 18"/>
          <p:cNvSpPr/>
          <p:nvPr/>
        </p:nvSpPr>
        <p:spPr>
          <a:xfrm>
            <a:off x="5396865" y="4789170"/>
            <a:ext cx="4469765" cy="1684655"/>
          </a:xfrm>
          <a:prstGeom prst="roundRect">
            <a:avLst>
              <a:gd name="adj" fmla="val 4690"/>
            </a:avLst>
          </a:prstGeom>
          <a:noFill/>
          <a:ln w="34925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6" name="TextBox 41"/>
          <p:cNvSpPr/>
          <p:nvPr/>
        </p:nvSpPr>
        <p:spPr>
          <a:xfrm>
            <a:off x="1750060" y="2892425"/>
            <a:ext cx="2325370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1.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分析业务概念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592955" y="3091815"/>
            <a:ext cx="299847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41"/>
          <p:cNvSpPr/>
          <p:nvPr/>
        </p:nvSpPr>
        <p:spPr>
          <a:xfrm>
            <a:off x="4592955" y="2892425"/>
            <a:ext cx="2325370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2.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确定业务关系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398395" y="6021705"/>
            <a:ext cx="299847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1"/>
          <p:cNvSpPr/>
          <p:nvPr/>
        </p:nvSpPr>
        <p:spPr>
          <a:xfrm>
            <a:off x="1894840" y="5822950"/>
            <a:ext cx="2325370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管理业务对象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963795" y="4267200"/>
            <a:ext cx="299847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1"/>
          <p:cNvSpPr/>
          <p:nvPr/>
        </p:nvSpPr>
        <p:spPr>
          <a:xfrm>
            <a:off x="5927725" y="4067810"/>
            <a:ext cx="2325370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整理业务属性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2912110" y="2593340"/>
            <a:ext cx="1905" cy="3117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915" y="1006475"/>
            <a:ext cx="1800225" cy="28092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285" y="4838700"/>
            <a:ext cx="4368165" cy="158623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673100" y="848995"/>
            <a:ext cx="9368790" cy="5756910"/>
            <a:chOff x="838" y="1337"/>
            <a:chExt cx="14754" cy="9066"/>
          </a:xfrm>
        </p:grpSpPr>
        <p:sp>
          <p:nvSpPr>
            <p:cNvPr id="18" name="AutoShape 18"/>
            <p:cNvSpPr/>
            <p:nvPr/>
          </p:nvSpPr>
          <p:spPr>
            <a:xfrm>
              <a:off x="838" y="1337"/>
              <a:ext cx="14754" cy="9067"/>
            </a:xfrm>
            <a:prstGeom prst="roundRect">
              <a:avLst>
                <a:gd name="adj" fmla="val 4690"/>
              </a:avLst>
            </a:prstGeom>
            <a:solidFill>
              <a:schemeClr val="bg1"/>
            </a:solidFill>
            <a:ln w="34925" cap="flat" cmpd="sng">
              <a:solidFill>
                <a:srgbClr val="00B0F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2" y="2688"/>
              <a:ext cx="14647" cy="596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025" y="4563110"/>
            <a:ext cx="5410835" cy="2094230"/>
          </a:xfrm>
          <a:prstGeom prst="rect">
            <a:avLst/>
          </a:prstGeom>
          <a:ln w="38100">
            <a:noFill/>
          </a:ln>
        </p:spPr>
      </p:pic>
      <p:cxnSp>
        <p:nvCxnSpPr>
          <p:cNvPr id="14" name="直接连接符 13"/>
          <p:cNvCxnSpPr/>
          <p:nvPr/>
        </p:nvCxnSpPr>
        <p:spPr>
          <a:xfrm flipH="1">
            <a:off x="2073275" y="3300730"/>
            <a:ext cx="1905" cy="3117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8" name="标题 1"/>
          <p:cNvSpPr>
            <a:spLocks noGrp="1"/>
          </p:cNvSpPr>
          <p:nvPr>
            <p:ph type="title"/>
          </p:nvPr>
        </p:nvSpPr>
        <p:spPr>
          <a:xfrm>
            <a:off x="540385" y="436245"/>
            <a:ext cx="9720263" cy="569913"/>
          </a:xfrm>
        </p:spPr>
        <p:txBody>
          <a:bodyPr vert="horz" wrap="square" lIns="102870" tIns="51435" rIns="102870" bIns="51435" anchor="ctr">
            <a:normAutofit/>
          </a:bodyPr>
          <a:p>
            <a:pPr algn="l" eaLnBrk="1" fontAlgn="base" hangingPunct="1"/>
            <a:r>
              <a:rPr lang="zh-CN" altLang="en-US" sz="27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步骤</a:t>
            </a:r>
            <a:r>
              <a:rPr lang="en-US" altLang="zh-CN" sz="27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2</a:t>
            </a:r>
            <a:r>
              <a:rPr lang="zh-CN" altLang="en-US" sz="27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：</a:t>
            </a:r>
            <a:r>
              <a:rPr lang="zh-CN" altLang="en-US" sz="27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梳理业务活动（流程）</a:t>
            </a:r>
            <a:endParaRPr lang="zh-CN" altLang="en-US" sz="2700" kern="120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300480"/>
            <a:ext cx="5344160" cy="2009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815" y="1181100"/>
            <a:ext cx="3028315" cy="3742690"/>
          </a:xfrm>
          <a:prstGeom prst="rect">
            <a:avLst/>
          </a:prstGeom>
        </p:spPr>
      </p:pic>
      <p:sp>
        <p:nvSpPr>
          <p:cNvPr id="35842" name="AutoShape 18"/>
          <p:cNvSpPr/>
          <p:nvPr/>
        </p:nvSpPr>
        <p:spPr>
          <a:xfrm>
            <a:off x="708025" y="1216025"/>
            <a:ext cx="5457825" cy="2094230"/>
          </a:xfrm>
          <a:prstGeom prst="roundRect">
            <a:avLst>
              <a:gd name="adj" fmla="val 4690"/>
            </a:avLst>
          </a:prstGeom>
          <a:noFill/>
          <a:ln w="34925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AutoShape 18"/>
          <p:cNvSpPr/>
          <p:nvPr/>
        </p:nvSpPr>
        <p:spPr>
          <a:xfrm>
            <a:off x="6817360" y="1137920"/>
            <a:ext cx="3067050" cy="3845560"/>
          </a:xfrm>
          <a:prstGeom prst="roundRect">
            <a:avLst>
              <a:gd name="adj" fmla="val 4690"/>
            </a:avLst>
          </a:prstGeom>
          <a:noFill/>
          <a:ln w="34925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AutoShape 18"/>
          <p:cNvSpPr/>
          <p:nvPr/>
        </p:nvSpPr>
        <p:spPr>
          <a:xfrm>
            <a:off x="708025" y="4563110"/>
            <a:ext cx="5457825" cy="2094230"/>
          </a:xfrm>
          <a:prstGeom prst="roundRect">
            <a:avLst>
              <a:gd name="adj" fmla="val 4690"/>
            </a:avLst>
          </a:prstGeom>
          <a:noFill/>
          <a:ln w="34925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6" name="TextBox 41"/>
          <p:cNvSpPr/>
          <p:nvPr/>
        </p:nvSpPr>
        <p:spPr>
          <a:xfrm>
            <a:off x="910590" y="3569335"/>
            <a:ext cx="2325370" cy="70675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1.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确定流程环节（办理角色）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811905" y="4088130"/>
            <a:ext cx="299847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1"/>
          <p:cNvSpPr/>
          <p:nvPr/>
        </p:nvSpPr>
        <p:spPr>
          <a:xfrm>
            <a:off x="3471545" y="3877310"/>
            <a:ext cx="2325370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2.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确定环节流向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165850" y="5610225"/>
            <a:ext cx="299847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41"/>
          <p:cNvSpPr/>
          <p:nvPr/>
        </p:nvSpPr>
        <p:spPr>
          <a:xfrm>
            <a:off x="7143115" y="5410835"/>
            <a:ext cx="2325370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绘制流程图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8" name="标题 1"/>
          <p:cNvSpPr>
            <a:spLocks noGrp="1"/>
          </p:cNvSpPr>
          <p:nvPr>
            <p:ph type="title"/>
          </p:nvPr>
        </p:nvSpPr>
        <p:spPr>
          <a:xfrm>
            <a:off x="540385" y="436245"/>
            <a:ext cx="9720263" cy="569913"/>
          </a:xfrm>
        </p:spPr>
        <p:txBody>
          <a:bodyPr vert="horz" wrap="square" lIns="102870" tIns="51435" rIns="102870" bIns="51435" anchor="ctr">
            <a:normAutofit/>
          </a:bodyPr>
          <a:p>
            <a:pPr algn="l" eaLnBrk="1" fontAlgn="base" hangingPunct="1"/>
            <a:r>
              <a:rPr lang="zh-CN" altLang="en-US" sz="27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步骤</a:t>
            </a:r>
            <a:r>
              <a:rPr lang="en-US" altLang="zh-CN" sz="27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3</a:t>
            </a:r>
            <a:r>
              <a:rPr lang="zh-CN" altLang="en-US" sz="27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：</a:t>
            </a:r>
            <a:r>
              <a:rPr lang="zh-CN" altLang="en-US" sz="27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梳理业务活动（个性）</a:t>
            </a:r>
            <a:endParaRPr lang="zh-CN" altLang="en-US" sz="2700" kern="120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sp>
        <p:nvSpPr>
          <p:cNvPr id="49" name="矩形 11"/>
          <p:cNvSpPr/>
          <p:nvPr/>
        </p:nvSpPr>
        <p:spPr>
          <a:xfrm>
            <a:off x="324485" y="1970405"/>
            <a:ext cx="1767205" cy="264922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noFill/>
          </a:ln>
        </p:spPr>
        <p:txBody>
          <a:bodyPr anchor="ctr"/>
          <a:p>
            <a:endParaRPr lang="zh-CN" altLang="en-US" sz="32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0" name="Text Box 15"/>
          <p:cNvSpPr/>
          <p:nvPr/>
        </p:nvSpPr>
        <p:spPr>
          <a:xfrm>
            <a:off x="325755" y="2073275"/>
            <a:ext cx="175768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en-US" altLang="zh-CN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RP</a:t>
            </a:r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设计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9" name="矩形 11"/>
          <p:cNvSpPr/>
          <p:nvPr/>
        </p:nvSpPr>
        <p:spPr>
          <a:xfrm>
            <a:off x="2341880" y="1970405"/>
            <a:ext cx="1831975" cy="264922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noFill/>
          </a:ln>
        </p:spPr>
        <p:txBody>
          <a:bodyPr anchor="ctr"/>
          <a:p>
            <a:endParaRPr lang="zh-CN" altLang="en-US" sz="32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0" name="Text Box 15"/>
          <p:cNvSpPr/>
          <p:nvPr/>
        </p:nvSpPr>
        <p:spPr>
          <a:xfrm>
            <a:off x="2343150" y="2073275"/>
            <a:ext cx="182372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描述业务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ctr"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功能点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" name="矩形 11"/>
          <p:cNvSpPr/>
          <p:nvPr/>
        </p:nvSpPr>
        <p:spPr>
          <a:xfrm>
            <a:off x="4406265" y="1970405"/>
            <a:ext cx="1854200" cy="264922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noFill/>
          </a:ln>
        </p:spPr>
        <p:txBody>
          <a:bodyPr anchor="ctr"/>
          <a:p>
            <a:endParaRPr lang="zh-CN" altLang="en-US" sz="32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2" name="Text Box 15"/>
          <p:cNvSpPr/>
          <p:nvPr/>
        </p:nvSpPr>
        <p:spPr>
          <a:xfrm>
            <a:off x="4406265" y="2073275"/>
            <a:ext cx="18465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整理页面中的数据规则</a:t>
            </a:r>
            <a:endParaRPr lang="zh-CN" sz="18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3" name="矩形 11"/>
          <p:cNvSpPr/>
          <p:nvPr/>
        </p:nvSpPr>
        <p:spPr>
          <a:xfrm>
            <a:off x="6553200" y="1970405"/>
            <a:ext cx="1871345" cy="264922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noFill/>
          </a:ln>
        </p:spPr>
        <p:txBody>
          <a:bodyPr anchor="ctr"/>
          <a:p>
            <a:endParaRPr lang="zh-CN" altLang="en-US" sz="32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4" name="Text Box 15"/>
          <p:cNvSpPr/>
          <p:nvPr/>
        </p:nvSpPr>
        <p:spPr>
          <a:xfrm>
            <a:off x="6457315" y="2073275"/>
            <a:ext cx="20466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活动中业务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ctr"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对象状态变化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5" name="矩形 11"/>
          <p:cNvSpPr/>
          <p:nvPr/>
        </p:nvSpPr>
        <p:spPr>
          <a:xfrm>
            <a:off x="8701405" y="1970405"/>
            <a:ext cx="1804670" cy="264922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noFill/>
          </a:ln>
        </p:spPr>
        <p:txBody>
          <a:bodyPr anchor="ctr"/>
          <a:p>
            <a:endParaRPr lang="zh-CN" altLang="en-US" sz="32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6" name="Text Box 15"/>
          <p:cNvSpPr/>
          <p:nvPr/>
        </p:nvSpPr>
        <p:spPr>
          <a:xfrm>
            <a:off x="8741410" y="2073275"/>
            <a:ext cx="180086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页面状态变化</a:t>
            </a:r>
            <a:r>
              <a:rPr lang="zh-CN"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时，整理</a:t>
            </a:r>
            <a:r>
              <a:rPr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业务数据规则的变化</a:t>
            </a:r>
            <a:endParaRPr sz="18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935" y="3038475"/>
            <a:ext cx="1659255" cy="153098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410" y="3020695"/>
            <a:ext cx="1701800" cy="1567180"/>
          </a:xfrm>
          <a:prstGeom prst="rect">
            <a:avLst/>
          </a:prstGeom>
        </p:spPr>
      </p:pic>
      <p:sp>
        <p:nvSpPr>
          <p:cNvPr id="3" name="TextBox 41"/>
          <p:cNvSpPr/>
          <p:nvPr/>
        </p:nvSpPr>
        <p:spPr>
          <a:xfrm>
            <a:off x="324485" y="4735195"/>
            <a:ext cx="1774825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1.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交互方式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TextBox 41"/>
          <p:cNvSpPr/>
          <p:nvPr/>
        </p:nvSpPr>
        <p:spPr>
          <a:xfrm>
            <a:off x="2408555" y="4735195"/>
            <a:ext cx="1767840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2.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功能点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41"/>
          <p:cNvSpPr/>
          <p:nvPr/>
        </p:nvSpPr>
        <p:spPr>
          <a:xfrm>
            <a:off x="4406265" y="4735195"/>
            <a:ext cx="1847215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数据规则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TextBox 41"/>
          <p:cNvSpPr/>
          <p:nvPr/>
        </p:nvSpPr>
        <p:spPr>
          <a:xfrm>
            <a:off x="6553200" y="4735195"/>
            <a:ext cx="1870710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4.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对象状态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TextBox 41"/>
          <p:cNvSpPr/>
          <p:nvPr/>
        </p:nvSpPr>
        <p:spPr>
          <a:xfrm>
            <a:off x="8702040" y="4735195"/>
            <a:ext cx="1804035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5.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页面状态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555" y="3041650"/>
            <a:ext cx="1676400" cy="15278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935" y="3016885"/>
            <a:ext cx="1776730" cy="1562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080" y="3032125"/>
            <a:ext cx="1763395" cy="153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95300" y="450850"/>
            <a:ext cx="9720263" cy="569913"/>
          </a:xfrm>
        </p:spPr>
        <p:txBody>
          <a:bodyPr vert="horz" wrap="square" lIns="102870" tIns="51435" rIns="102870" bIns="51435" anchor="ctr">
            <a:normAutofit/>
          </a:bodyPr>
          <a:p>
            <a:pPr algn="l" eaLnBrk="1" fontAlgn="base" hangingPunct="1"/>
            <a:r>
              <a:rPr lang="zh-CN" altLang="en-US" sz="27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问题：</a:t>
            </a:r>
            <a:r>
              <a:rPr lang="zh-CN" altLang="en-US" sz="27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如何实现一项新业务？</a:t>
            </a:r>
            <a:endParaRPr lang="en-US" altLang="zh-CN" sz="27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grpSp>
        <p:nvGrpSpPr>
          <p:cNvPr id="8195" name="组合 8194"/>
          <p:cNvGrpSpPr>
            <a:grpSpLocks noChangeAspect="1"/>
          </p:cNvGrpSpPr>
          <p:nvPr/>
        </p:nvGrpSpPr>
        <p:grpSpPr>
          <a:xfrm>
            <a:off x="1377950" y="1417955"/>
            <a:ext cx="7919720" cy="2682240"/>
            <a:chOff x="0" y="0"/>
            <a:chExt cx="7931262" cy="2520000"/>
          </a:xfrm>
        </p:grpSpPr>
        <p:pic>
          <p:nvPicPr>
            <p:cNvPr id="8196" name="Picture 1" descr="C:\Users\hd02\Desktop\42-17023163.jpg"/>
            <p:cNvPicPr>
              <a:picLocks noChangeAspect="1"/>
            </p:cNvPicPr>
            <p:nvPr/>
          </p:nvPicPr>
          <p:blipFill>
            <a:blip r:embed="rId1">
              <a:grayscl/>
            </a:blip>
            <a:stretch>
              <a:fillRect/>
            </a:stretch>
          </p:blipFill>
          <p:spPr>
            <a:xfrm>
              <a:off x="4152224" y="0"/>
              <a:ext cx="3779038" cy="25200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197" name="Picture 2" descr="C:\Users\hd02\Desktop\is098un5v.jpg"/>
            <p:cNvPicPr>
              <a:picLocks noChangeAspect="1"/>
            </p:cNvPicPr>
            <p:nvPr/>
          </p:nvPicPr>
          <p:blipFill>
            <a:blip r:embed="rId2">
              <a:grayscl/>
            </a:blip>
            <a:srcRect t="3911" b="4807"/>
            <a:stretch>
              <a:fillRect/>
            </a:stretch>
          </p:blipFill>
          <p:spPr>
            <a:xfrm>
              <a:off x="0" y="0"/>
              <a:ext cx="4139998" cy="2520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198" name="矩形 9"/>
          <p:cNvSpPr/>
          <p:nvPr/>
        </p:nvSpPr>
        <p:spPr>
          <a:xfrm>
            <a:off x="1736090" y="2174875"/>
            <a:ext cx="6948805" cy="1168400"/>
          </a:xfrm>
          <a:prstGeom prst="rect">
            <a:avLst/>
          </a:prstGeom>
          <a:solidFill>
            <a:srgbClr val="262626">
              <a:alpha val="59999"/>
            </a:srgbClr>
          </a:solidFill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u="sng" dirty="0">
                <a:solidFill>
                  <a:srgbClr val="00B0F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关键：</a:t>
            </a:r>
            <a:endParaRPr lang="zh-CN" altLang="en-US" sz="2400" b="1" u="sng" dirty="0">
              <a:solidFill>
                <a:srgbClr val="00B0F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新业务如何融入整个系统？项目人员如何分工合作？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9" name="Text Box 25"/>
          <p:cNvSpPr/>
          <p:nvPr/>
        </p:nvSpPr>
        <p:spPr>
          <a:xfrm>
            <a:off x="1736090" y="4410710"/>
            <a:ext cx="791908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Calibri" panose="020F0502020204030204" pitchFamily="2" charset="0"/>
              <a:buAutoNum type="arabicPeriod"/>
            </a:pPr>
            <a:r>
              <a:rPr lang="zh-CN" altLang="zh-CN" sz="16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增加业务对象，如何实现新对象属性关系，对已有业务对象有何影响？</a:t>
            </a:r>
            <a:endParaRPr lang="zh-CN" altLang="zh-CN" sz="1600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Calibri" panose="020F0502020204030204" pitchFamily="2" charset="0"/>
              <a:buAutoNum type="arabicPeriod"/>
            </a:pPr>
            <a:r>
              <a:rPr lang="zh-CN" altLang="en-US" sz="16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程序数据结构、表单如何变化？</a:t>
            </a:r>
            <a:endParaRPr lang="zh-CN" altLang="en-US" sz="1600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Calibri" panose="020F0502020204030204" pitchFamily="2" charset="0"/>
              <a:buAutoNum type="arabicPeriod"/>
            </a:pPr>
            <a:r>
              <a:rPr lang="zh-CN" altLang="en-US" sz="16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权限菜单（导航）、消息等通用功能如何联动？</a:t>
            </a:r>
            <a:endParaRPr lang="zh-CN" altLang="en-US" sz="1600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Font typeface="Calibri" panose="020F0502020204030204" pitchFamily="2" charset="0"/>
              <a:buNone/>
            </a:pPr>
            <a:r>
              <a:rPr lang="zh-CN" altLang="en-US" sz="16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更多问题</a:t>
            </a:r>
            <a:r>
              <a:rPr lang="en-US" altLang="zh-CN" sz="16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……</a:t>
            </a:r>
            <a:endParaRPr lang="en-US" altLang="zh-CN" sz="1600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nimBg="1"/>
      <p:bldP spid="819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8" name="标题 1"/>
          <p:cNvSpPr>
            <a:spLocks noGrp="1"/>
          </p:cNvSpPr>
          <p:nvPr>
            <p:ph type="title"/>
          </p:nvPr>
        </p:nvSpPr>
        <p:spPr>
          <a:xfrm>
            <a:off x="540385" y="422910"/>
            <a:ext cx="9720263" cy="569913"/>
          </a:xfrm>
        </p:spPr>
        <p:txBody>
          <a:bodyPr vert="horz" wrap="square" lIns="102870" tIns="51435" rIns="102870" bIns="51435" anchor="ctr">
            <a:normAutofit/>
          </a:bodyPr>
          <a:p>
            <a:pPr algn="l" eaLnBrk="1" fontAlgn="base" hangingPunct="1"/>
            <a:r>
              <a:rPr lang="zh-CN" altLang="en-US" sz="27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步骤</a:t>
            </a:r>
            <a:r>
              <a:rPr lang="en-US" altLang="zh-CN" sz="27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4</a:t>
            </a:r>
            <a:r>
              <a:rPr lang="zh-CN" altLang="en-US" sz="27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：</a:t>
            </a:r>
            <a:r>
              <a:rPr lang="zh-CN" altLang="en-US" sz="27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设计技术要素</a:t>
            </a:r>
            <a:endParaRPr lang="zh-CN" altLang="en-US" sz="2700" kern="120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sp>
        <p:nvSpPr>
          <p:cNvPr id="35842" name="AutoShape 18"/>
          <p:cNvSpPr/>
          <p:nvPr/>
        </p:nvSpPr>
        <p:spPr>
          <a:xfrm>
            <a:off x="910590" y="1266190"/>
            <a:ext cx="3996690" cy="1543050"/>
          </a:xfrm>
          <a:prstGeom prst="roundRect">
            <a:avLst>
              <a:gd name="adj" fmla="val 4690"/>
            </a:avLst>
          </a:prstGeom>
          <a:noFill/>
          <a:ln w="34925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AutoShape 18"/>
          <p:cNvSpPr/>
          <p:nvPr/>
        </p:nvSpPr>
        <p:spPr>
          <a:xfrm>
            <a:off x="923290" y="4052570"/>
            <a:ext cx="3997325" cy="2258060"/>
          </a:xfrm>
          <a:prstGeom prst="roundRect">
            <a:avLst>
              <a:gd name="adj" fmla="val 4690"/>
            </a:avLst>
          </a:prstGeom>
          <a:noFill/>
          <a:ln w="34925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AutoShape 18"/>
          <p:cNvSpPr/>
          <p:nvPr/>
        </p:nvSpPr>
        <p:spPr>
          <a:xfrm>
            <a:off x="5364480" y="2625725"/>
            <a:ext cx="4459605" cy="1656715"/>
          </a:xfrm>
          <a:prstGeom prst="roundRect">
            <a:avLst>
              <a:gd name="adj" fmla="val 4690"/>
            </a:avLst>
          </a:prstGeom>
          <a:noFill/>
          <a:ln w="34925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9" name="直接连接符 8"/>
          <p:cNvCxnSpPr>
            <a:stCxn id="35842" idx="3"/>
          </p:cNvCxnSpPr>
          <p:nvPr/>
        </p:nvCxnSpPr>
        <p:spPr>
          <a:xfrm>
            <a:off x="4907280" y="1994535"/>
            <a:ext cx="299847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TextBox 41"/>
          <p:cNvSpPr/>
          <p:nvPr/>
        </p:nvSpPr>
        <p:spPr>
          <a:xfrm>
            <a:off x="5884545" y="1838325"/>
            <a:ext cx="2325370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1.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数据对象设计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366010" y="3453765"/>
            <a:ext cx="299847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1"/>
          <p:cNvSpPr/>
          <p:nvPr/>
        </p:nvSpPr>
        <p:spPr>
          <a:xfrm>
            <a:off x="1862455" y="3255010"/>
            <a:ext cx="2325370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2.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实体对象设计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920615" y="5217160"/>
            <a:ext cx="299847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1"/>
          <p:cNvSpPr/>
          <p:nvPr/>
        </p:nvSpPr>
        <p:spPr>
          <a:xfrm>
            <a:off x="5884545" y="5017770"/>
            <a:ext cx="2325370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页面对象设计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010" y="1334770"/>
            <a:ext cx="3879850" cy="14058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885" y="2667635"/>
            <a:ext cx="4328795" cy="15722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" y="4135120"/>
            <a:ext cx="3816985" cy="2122805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629920" y="1080135"/>
            <a:ext cx="9880600" cy="5264150"/>
            <a:chOff x="9314" y="1768"/>
            <a:chExt cx="15560" cy="8290"/>
          </a:xfrm>
        </p:grpSpPr>
        <p:sp>
          <p:nvSpPr>
            <p:cNvPr id="2" name="AutoShape 18"/>
            <p:cNvSpPr/>
            <p:nvPr/>
          </p:nvSpPr>
          <p:spPr>
            <a:xfrm>
              <a:off x="9314" y="1768"/>
              <a:ext cx="15560" cy="8291"/>
            </a:xfrm>
            <a:prstGeom prst="roundRect">
              <a:avLst>
                <a:gd name="adj" fmla="val 4690"/>
              </a:avLst>
            </a:prstGeom>
            <a:solidFill>
              <a:schemeClr val="bg1"/>
            </a:solidFill>
            <a:ln w="34925" cap="flat" cmpd="sng">
              <a:solidFill>
                <a:srgbClr val="00B0F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453" y="2697"/>
              <a:ext cx="15416" cy="5586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616585" y="1132205"/>
            <a:ext cx="9880600" cy="5264150"/>
            <a:chOff x="10463" y="666"/>
            <a:chExt cx="15560" cy="8290"/>
          </a:xfrm>
        </p:grpSpPr>
        <p:sp>
          <p:nvSpPr>
            <p:cNvPr id="12" name="AutoShape 18"/>
            <p:cNvSpPr/>
            <p:nvPr/>
          </p:nvSpPr>
          <p:spPr>
            <a:xfrm>
              <a:off x="10463" y="666"/>
              <a:ext cx="15560" cy="8291"/>
            </a:xfrm>
            <a:prstGeom prst="roundRect">
              <a:avLst>
                <a:gd name="adj" fmla="val 4690"/>
              </a:avLst>
            </a:prstGeom>
            <a:solidFill>
              <a:schemeClr val="bg1"/>
            </a:solidFill>
            <a:ln w="34925" cap="flat" cmpd="sng">
              <a:solidFill>
                <a:srgbClr val="00B0F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7" y="1768"/>
              <a:ext cx="15335" cy="5570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658495" y="1127125"/>
            <a:ext cx="9880600" cy="5264150"/>
            <a:chOff x="11659" y="1768"/>
            <a:chExt cx="15560" cy="8290"/>
          </a:xfrm>
        </p:grpSpPr>
        <p:sp>
          <p:nvSpPr>
            <p:cNvPr id="14" name="AutoShape 18"/>
            <p:cNvSpPr/>
            <p:nvPr/>
          </p:nvSpPr>
          <p:spPr>
            <a:xfrm>
              <a:off x="11659" y="1768"/>
              <a:ext cx="15560" cy="8291"/>
            </a:xfrm>
            <a:prstGeom prst="roundRect">
              <a:avLst>
                <a:gd name="adj" fmla="val 4690"/>
              </a:avLst>
            </a:prstGeom>
            <a:solidFill>
              <a:schemeClr val="bg1"/>
            </a:solidFill>
            <a:ln w="34925" cap="flat" cmpd="sng">
              <a:solidFill>
                <a:srgbClr val="00B0F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18" y="1987"/>
              <a:ext cx="14121" cy="78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3405" y="2829560"/>
            <a:ext cx="2080895" cy="1003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10" y="1611630"/>
            <a:ext cx="2070735" cy="12617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090" y="2872740"/>
            <a:ext cx="2048510" cy="2168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090" y="1654810"/>
            <a:ext cx="2048510" cy="12179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555" y="1654810"/>
            <a:ext cx="2047875" cy="3340735"/>
          </a:xfrm>
          <a:prstGeom prst="rect">
            <a:avLst/>
          </a:prstGeom>
        </p:spPr>
      </p:pic>
      <p:sp>
        <p:nvSpPr>
          <p:cNvPr id="11268" name="标题 1"/>
          <p:cNvSpPr>
            <a:spLocks noGrp="1"/>
          </p:cNvSpPr>
          <p:nvPr>
            <p:ph type="title"/>
          </p:nvPr>
        </p:nvSpPr>
        <p:spPr>
          <a:xfrm>
            <a:off x="540385" y="408305"/>
            <a:ext cx="9720263" cy="569913"/>
          </a:xfrm>
        </p:spPr>
        <p:txBody>
          <a:bodyPr vert="horz" wrap="square" lIns="102870" tIns="51435" rIns="102870" bIns="51435" anchor="ctr">
            <a:normAutofit/>
          </a:bodyPr>
          <a:p>
            <a:pPr algn="l" eaLnBrk="1" fontAlgn="base" hangingPunct="1"/>
            <a:r>
              <a:rPr lang="zh-CN" altLang="en-US" sz="27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步骤</a:t>
            </a:r>
            <a:r>
              <a:rPr lang="en-US" altLang="zh-CN" sz="27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4</a:t>
            </a:r>
            <a:r>
              <a:rPr lang="zh-CN" altLang="en-US" sz="27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：</a:t>
            </a:r>
            <a:r>
              <a:rPr lang="zh-CN" altLang="en-US" sz="27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开发实现</a:t>
            </a:r>
            <a:endParaRPr lang="zh-CN" altLang="en-US" sz="2700" kern="120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sp>
        <p:nvSpPr>
          <p:cNvPr id="12296" name="TextBox 41"/>
          <p:cNvSpPr/>
          <p:nvPr/>
        </p:nvSpPr>
        <p:spPr>
          <a:xfrm>
            <a:off x="694690" y="5478145"/>
            <a:ext cx="2047875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表单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718945" y="5062220"/>
            <a:ext cx="0" cy="41592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18"/>
          <p:cNvSpPr/>
          <p:nvPr/>
        </p:nvSpPr>
        <p:spPr>
          <a:xfrm>
            <a:off x="3113405" y="1611630"/>
            <a:ext cx="2048510" cy="3450590"/>
          </a:xfrm>
          <a:prstGeom prst="roundRect">
            <a:avLst>
              <a:gd name="adj" fmla="val 4690"/>
            </a:avLst>
          </a:prstGeom>
          <a:noFill/>
          <a:ln w="34925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TextBox 41"/>
          <p:cNvSpPr/>
          <p:nvPr/>
        </p:nvSpPr>
        <p:spPr>
          <a:xfrm>
            <a:off x="3113405" y="5478145"/>
            <a:ext cx="2047875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权限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7660" y="5062220"/>
            <a:ext cx="0" cy="41592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18"/>
          <p:cNvSpPr/>
          <p:nvPr/>
        </p:nvSpPr>
        <p:spPr>
          <a:xfrm>
            <a:off x="5546090" y="1611630"/>
            <a:ext cx="2048510" cy="3450590"/>
          </a:xfrm>
          <a:prstGeom prst="roundRect">
            <a:avLst>
              <a:gd name="adj" fmla="val 4690"/>
            </a:avLst>
          </a:prstGeom>
          <a:noFill/>
          <a:ln w="34925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TextBox 41"/>
          <p:cNvSpPr/>
          <p:nvPr/>
        </p:nvSpPr>
        <p:spPr>
          <a:xfrm>
            <a:off x="5546090" y="5478145"/>
            <a:ext cx="2047875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导航（菜单）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570345" y="5062220"/>
            <a:ext cx="0" cy="41592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18"/>
          <p:cNvSpPr/>
          <p:nvPr/>
        </p:nvSpPr>
        <p:spPr>
          <a:xfrm>
            <a:off x="7996555" y="1611630"/>
            <a:ext cx="2048510" cy="3450590"/>
          </a:xfrm>
          <a:prstGeom prst="roundRect">
            <a:avLst>
              <a:gd name="adj" fmla="val 4690"/>
            </a:avLst>
          </a:prstGeom>
          <a:noFill/>
          <a:ln w="34925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TextBox 41"/>
          <p:cNvSpPr/>
          <p:nvPr/>
        </p:nvSpPr>
        <p:spPr>
          <a:xfrm>
            <a:off x="7996555" y="5478145"/>
            <a:ext cx="2047875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消息提醒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9020810" y="5062220"/>
            <a:ext cx="0" cy="41592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690" y="1611630"/>
            <a:ext cx="2047875" cy="3340100"/>
          </a:xfrm>
          <a:prstGeom prst="rect">
            <a:avLst/>
          </a:prstGeom>
        </p:spPr>
      </p:pic>
      <p:sp>
        <p:nvSpPr>
          <p:cNvPr id="35842" name="AutoShape 18"/>
          <p:cNvSpPr/>
          <p:nvPr/>
        </p:nvSpPr>
        <p:spPr>
          <a:xfrm>
            <a:off x="694690" y="1611630"/>
            <a:ext cx="2048510" cy="3450590"/>
          </a:xfrm>
          <a:prstGeom prst="roundRect">
            <a:avLst>
              <a:gd name="adj" fmla="val 4690"/>
            </a:avLst>
          </a:prstGeom>
          <a:noFill/>
          <a:ln w="34925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0710" y="3733800"/>
            <a:ext cx="2021205" cy="1307465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2787015" y="1583690"/>
            <a:ext cx="5154295" cy="3527425"/>
            <a:chOff x="9653" y="599"/>
            <a:chExt cx="7940" cy="5434"/>
          </a:xfrm>
        </p:grpSpPr>
        <p:sp>
          <p:nvSpPr>
            <p:cNvPr id="30" name="AutoShape 18"/>
            <p:cNvSpPr/>
            <p:nvPr/>
          </p:nvSpPr>
          <p:spPr>
            <a:xfrm>
              <a:off x="9727" y="599"/>
              <a:ext cx="7866" cy="5434"/>
            </a:xfrm>
            <a:prstGeom prst="roundRect">
              <a:avLst>
                <a:gd name="adj" fmla="val 4690"/>
              </a:avLst>
            </a:prstGeom>
            <a:solidFill>
              <a:schemeClr val="bg1"/>
            </a:solidFill>
            <a:ln w="34925" cap="flat" cmpd="sng">
              <a:solidFill>
                <a:srgbClr val="00B0F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9653" y="643"/>
              <a:ext cx="7866" cy="5376"/>
              <a:chOff x="10197" y="1335"/>
              <a:chExt cx="7866" cy="5376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41" y="1335"/>
                <a:ext cx="7714" cy="4701"/>
              </a:xfrm>
              <a:prstGeom prst="rect">
                <a:avLst/>
              </a:prstGeom>
            </p:spPr>
          </p:pic>
          <p:sp>
            <p:nvSpPr>
              <p:cNvPr id="28" name="TextBox 41"/>
              <p:cNvSpPr/>
              <p:nvPr/>
            </p:nvSpPr>
            <p:spPr>
              <a:xfrm>
                <a:off x="10197" y="6097"/>
                <a:ext cx="7866" cy="614"/>
              </a:xfrm>
              <a:prstGeom prst="rect">
                <a:avLst/>
              </a:prstGeom>
              <a:solidFill>
                <a:srgbClr val="00B0F0"/>
              </a:solidFill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1.</a:t>
                </a:r>
                <a:r>
                  <a:rPr lang="zh-CN" altLang="zh-CN" b="1" dirty="0">
                    <a:solidFill>
                      <a:schemeClr val="bg1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 注册功能权限</a:t>
                </a:r>
                <a:endParaRPr lang="en-US" altLang="zh-CN" b="1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47" y="1335"/>
                <a:ext cx="7714" cy="4701"/>
              </a:xfrm>
              <a:prstGeom prst="rect">
                <a:avLst/>
              </a:prstGeom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2835275" y="805180"/>
            <a:ext cx="5144018" cy="5344795"/>
            <a:chOff x="15819" y="5277"/>
            <a:chExt cx="7855" cy="8417"/>
          </a:xfrm>
        </p:grpSpPr>
        <p:sp>
          <p:nvSpPr>
            <p:cNvPr id="36" name="AutoShape 18"/>
            <p:cNvSpPr/>
            <p:nvPr/>
          </p:nvSpPr>
          <p:spPr>
            <a:xfrm>
              <a:off x="15819" y="5356"/>
              <a:ext cx="7797" cy="8338"/>
            </a:xfrm>
            <a:prstGeom prst="roundRect">
              <a:avLst>
                <a:gd name="adj" fmla="val 4690"/>
              </a:avLst>
            </a:prstGeom>
            <a:solidFill>
              <a:schemeClr val="bg1"/>
            </a:solidFill>
            <a:ln w="34925" cap="flat" cmpd="sng">
              <a:solidFill>
                <a:srgbClr val="00B0F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819" y="5550"/>
              <a:ext cx="5887" cy="2718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820" y="8328"/>
              <a:ext cx="7794" cy="5148"/>
            </a:xfrm>
            <a:prstGeom prst="rect">
              <a:avLst/>
            </a:prstGeom>
          </p:spPr>
        </p:pic>
        <p:sp>
          <p:nvSpPr>
            <p:cNvPr id="10" name="TextBox 41"/>
            <p:cNvSpPr/>
            <p:nvPr/>
          </p:nvSpPr>
          <p:spPr>
            <a:xfrm>
              <a:off x="21707" y="5277"/>
              <a:ext cx="1967" cy="3052"/>
            </a:xfrm>
            <a:prstGeom prst="rect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wrap="square">
              <a:spAutoFit/>
            </a:bodyPr>
            <a:p>
              <a:pPr algn="ctr"/>
              <a:endParaRPr lang="en-US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  <a:p>
              <a:pPr algn="ctr"/>
              <a:endParaRPr lang="en-US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2.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系统角色绑定功能权限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  <a:p>
              <a:pPr algn="ctr"/>
              <a:endParaRPr lang="en-US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257550" y="2183765"/>
            <a:ext cx="4062730" cy="2377440"/>
            <a:chOff x="10175" y="3609"/>
            <a:chExt cx="6398" cy="3744"/>
          </a:xfrm>
        </p:grpSpPr>
        <p:sp>
          <p:nvSpPr>
            <p:cNvPr id="47" name="AutoShape 18"/>
            <p:cNvSpPr/>
            <p:nvPr/>
          </p:nvSpPr>
          <p:spPr>
            <a:xfrm>
              <a:off x="10175" y="3609"/>
              <a:ext cx="6398" cy="3743"/>
            </a:xfrm>
            <a:prstGeom prst="roundRect">
              <a:avLst>
                <a:gd name="adj" fmla="val 4690"/>
              </a:avLst>
            </a:prstGeom>
            <a:solidFill>
              <a:schemeClr val="bg1"/>
            </a:solidFill>
            <a:ln w="34925" cap="flat" cmpd="sng">
              <a:solidFill>
                <a:srgbClr val="00B0F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47" y="3749"/>
              <a:ext cx="6044" cy="2976"/>
            </a:xfrm>
            <a:prstGeom prst="rect">
              <a:avLst/>
            </a:prstGeom>
          </p:spPr>
        </p:pic>
        <p:sp>
          <p:nvSpPr>
            <p:cNvPr id="53" name="TextBox 41"/>
            <p:cNvSpPr/>
            <p:nvPr/>
          </p:nvSpPr>
          <p:spPr>
            <a:xfrm>
              <a:off x="10347" y="6725"/>
              <a:ext cx="6044" cy="628"/>
            </a:xfrm>
            <a:prstGeom prst="rect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wrap="square">
              <a:spAutoFit/>
            </a:bodyPr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1. </a:t>
              </a:r>
              <a:r>
                <a:rPr lang="zh-CN" altLang="zh-CN" b="1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注册菜单信息</a:t>
              </a:r>
              <a:endParaRPr lang="zh-CN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521075" y="1497330"/>
            <a:ext cx="3507740" cy="3890645"/>
            <a:chOff x="10634" y="1504"/>
            <a:chExt cx="5524" cy="6127"/>
          </a:xfrm>
        </p:grpSpPr>
        <p:sp>
          <p:nvSpPr>
            <p:cNvPr id="58" name="AutoShape 18"/>
            <p:cNvSpPr/>
            <p:nvPr/>
          </p:nvSpPr>
          <p:spPr>
            <a:xfrm>
              <a:off x="10634" y="1504"/>
              <a:ext cx="5525" cy="6110"/>
            </a:xfrm>
            <a:prstGeom prst="roundRect">
              <a:avLst>
                <a:gd name="adj" fmla="val 4690"/>
              </a:avLst>
            </a:prstGeom>
            <a:solidFill>
              <a:schemeClr val="bg1"/>
            </a:solidFill>
            <a:ln w="34925" cap="flat" cmpd="sng">
              <a:solidFill>
                <a:srgbClr val="00B0F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26" y="1572"/>
              <a:ext cx="5193" cy="5497"/>
            </a:xfrm>
            <a:prstGeom prst="rect">
              <a:avLst/>
            </a:prstGeom>
          </p:spPr>
        </p:pic>
        <p:sp>
          <p:nvSpPr>
            <p:cNvPr id="60" name="TextBox 41"/>
            <p:cNvSpPr/>
            <p:nvPr/>
          </p:nvSpPr>
          <p:spPr>
            <a:xfrm>
              <a:off x="10634" y="7003"/>
              <a:ext cx="5525" cy="628"/>
            </a:xfrm>
            <a:prstGeom prst="rect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wrap="square">
              <a:spAutoFit/>
            </a:bodyPr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2.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系统角色设置菜单权限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34340" y="896620"/>
            <a:ext cx="9880600" cy="5264150"/>
            <a:chOff x="765" y="1616"/>
            <a:chExt cx="15560" cy="8290"/>
          </a:xfrm>
        </p:grpSpPr>
        <p:sp>
          <p:nvSpPr>
            <p:cNvPr id="8" name="AutoShape 18"/>
            <p:cNvSpPr/>
            <p:nvPr/>
          </p:nvSpPr>
          <p:spPr>
            <a:xfrm>
              <a:off x="765" y="1616"/>
              <a:ext cx="15560" cy="8291"/>
            </a:xfrm>
            <a:prstGeom prst="roundRect">
              <a:avLst>
                <a:gd name="adj" fmla="val 4690"/>
              </a:avLst>
            </a:prstGeom>
            <a:solidFill>
              <a:schemeClr val="bg1"/>
            </a:solidFill>
            <a:ln w="34925" cap="flat" cmpd="sng">
              <a:solidFill>
                <a:srgbClr val="00B0F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p>
              <a:endParaRPr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9" y="1912"/>
              <a:ext cx="14782" cy="761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extBox 3"/>
          <p:cNvSpPr/>
          <p:nvPr/>
        </p:nvSpPr>
        <p:spPr>
          <a:xfrm>
            <a:off x="6664166" y="3527743"/>
            <a:ext cx="3611880" cy="922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zh-CN" altLang="zh-CN" sz="5400" b="1" dirty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感谢参与！</a:t>
            </a:r>
            <a:endParaRPr lang="zh-CN" altLang="zh-CN" sz="5400" b="1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099" name="TextBox 42"/>
          <p:cNvSpPr/>
          <p:nvPr/>
        </p:nvSpPr>
        <p:spPr>
          <a:xfrm>
            <a:off x="6756718" y="1967230"/>
            <a:ext cx="3161030" cy="145669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none" lIns="102870" tIns="51435" rIns="102870" bIns="51435">
            <a:spAutoFit/>
          </a:bodyPr>
          <a:p>
            <a:pPr algn="ctr" eaLnBrk="1" hangingPunct="1"/>
            <a:r>
              <a:rPr lang="en-US" sz="8800" dirty="0">
                <a:solidFill>
                  <a:schemeClr val="bg1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rPr>
              <a:t>RX.NET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椭圆 19"/>
          <p:cNvSpPr/>
          <p:nvPr/>
        </p:nvSpPr>
        <p:spPr>
          <a:xfrm>
            <a:off x="3989705" y="1393190"/>
            <a:ext cx="1528763" cy="1530350"/>
          </a:xfrm>
          <a:prstGeom prst="ellipse">
            <a:avLst/>
          </a:prstGeom>
          <a:solidFill>
            <a:srgbClr val="00B0F0"/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7" name="椭圆 18"/>
          <p:cNvSpPr/>
          <p:nvPr/>
        </p:nvSpPr>
        <p:spPr>
          <a:xfrm>
            <a:off x="893445" y="2731770"/>
            <a:ext cx="1528763" cy="1530350"/>
          </a:xfrm>
          <a:prstGeom prst="ellipse">
            <a:avLst/>
          </a:prstGeom>
          <a:solidFill>
            <a:srgbClr val="00B0F0"/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标题 1"/>
          <p:cNvSpPr>
            <a:spLocks noGrp="1"/>
          </p:cNvSpPr>
          <p:nvPr>
            <p:ph type="title"/>
          </p:nvPr>
        </p:nvSpPr>
        <p:spPr>
          <a:xfrm>
            <a:off x="540385" y="436245"/>
            <a:ext cx="9720263" cy="569913"/>
          </a:xfrm>
        </p:spPr>
        <p:txBody>
          <a:bodyPr vert="horz" wrap="square" lIns="102870" tIns="51435" rIns="102870" bIns="51435" anchor="ctr">
            <a:normAutofit/>
          </a:bodyPr>
          <a:p>
            <a:pPr algn="l" eaLnBrk="1" fontAlgn="base" hangingPunct="1"/>
            <a:r>
              <a:rPr lang="zh-CN" altLang="en-US" sz="27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问题：</a:t>
            </a:r>
            <a:r>
              <a:rPr lang="zh-CN" altLang="en-US" sz="27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如何实现一项新业务？</a:t>
            </a:r>
            <a:endParaRPr lang="zh-CN" altLang="en-US" sz="27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sp>
        <p:nvSpPr>
          <p:cNvPr id="11269" name="Text Box 10"/>
          <p:cNvSpPr/>
          <p:nvPr/>
        </p:nvSpPr>
        <p:spPr>
          <a:xfrm>
            <a:off x="4249420" y="1724660"/>
            <a:ext cx="1009650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业务对象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270" name="Text Box 15"/>
          <p:cNvSpPr/>
          <p:nvPr/>
        </p:nvSpPr>
        <p:spPr>
          <a:xfrm>
            <a:off x="1032510" y="3251200"/>
            <a:ext cx="125158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新业务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椭圆 19"/>
          <p:cNvSpPr/>
          <p:nvPr/>
        </p:nvSpPr>
        <p:spPr>
          <a:xfrm>
            <a:off x="7619365" y="1327785"/>
            <a:ext cx="1528763" cy="1530350"/>
          </a:xfrm>
          <a:prstGeom prst="ellipse">
            <a:avLst/>
          </a:prstGeom>
          <a:solidFill>
            <a:srgbClr val="00B0F0"/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Text Box 10"/>
          <p:cNvSpPr/>
          <p:nvPr/>
        </p:nvSpPr>
        <p:spPr>
          <a:xfrm>
            <a:off x="7879080" y="1647190"/>
            <a:ext cx="1009650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业务实现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椭圆 19"/>
          <p:cNvSpPr/>
          <p:nvPr/>
        </p:nvSpPr>
        <p:spPr>
          <a:xfrm>
            <a:off x="7619365" y="3888740"/>
            <a:ext cx="1528763" cy="1530350"/>
          </a:xfrm>
          <a:prstGeom prst="ellipse">
            <a:avLst/>
          </a:prstGeom>
          <a:solidFill>
            <a:srgbClr val="00B0F0"/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Text Box 10"/>
          <p:cNvSpPr/>
          <p:nvPr/>
        </p:nvSpPr>
        <p:spPr>
          <a:xfrm>
            <a:off x="7879080" y="4206240"/>
            <a:ext cx="1009650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通用实现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Text Box 19"/>
          <p:cNvSpPr/>
          <p:nvPr/>
        </p:nvSpPr>
        <p:spPr>
          <a:xfrm>
            <a:off x="3331210" y="2976880"/>
            <a:ext cx="28460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属性、关系、状态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 Box 19"/>
          <p:cNvSpPr/>
          <p:nvPr/>
        </p:nvSpPr>
        <p:spPr>
          <a:xfrm>
            <a:off x="6446838" y="2941955"/>
            <a:ext cx="39608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表单、接口</a:t>
            </a:r>
            <a:endParaRPr lang="en-US" altLang="zh-CN" sz="2400" b="1" dirty="0">
              <a:solidFill>
                <a:srgbClr val="00B0F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" name="Text Box 19"/>
          <p:cNvSpPr/>
          <p:nvPr/>
        </p:nvSpPr>
        <p:spPr>
          <a:xfrm>
            <a:off x="7048500" y="5429250"/>
            <a:ext cx="27984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权限、菜单、消息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椭圆 19"/>
          <p:cNvSpPr/>
          <p:nvPr/>
        </p:nvSpPr>
        <p:spPr>
          <a:xfrm>
            <a:off x="3989070" y="3797935"/>
            <a:ext cx="1528763" cy="1530350"/>
          </a:xfrm>
          <a:prstGeom prst="ellipse">
            <a:avLst/>
          </a:prstGeom>
          <a:solidFill>
            <a:srgbClr val="00B0F0"/>
          </a:solidFill>
          <a:ln w="25400">
            <a:noFill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Text Box 10"/>
          <p:cNvSpPr/>
          <p:nvPr/>
        </p:nvSpPr>
        <p:spPr>
          <a:xfrm>
            <a:off x="4248785" y="4129405"/>
            <a:ext cx="1009650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业务活动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 Box 19"/>
          <p:cNvSpPr/>
          <p:nvPr/>
        </p:nvSpPr>
        <p:spPr>
          <a:xfrm>
            <a:off x="2902268" y="5371465"/>
            <a:ext cx="3960812" cy="732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latinLnBrk="0" hangingPunct="1">
              <a:lnSpc>
                <a:spcPts val="25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环节、角色、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ctr" eaLnBrk="1" latinLnBrk="0" hangingPunct="1">
              <a:lnSpc>
                <a:spcPts val="25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对象状态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5842" name="AutoShape 18"/>
          <p:cNvSpPr/>
          <p:nvPr/>
        </p:nvSpPr>
        <p:spPr>
          <a:xfrm>
            <a:off x="3432175" y="1029335"/>
            <a:ext cx="2658745" cy="5074285"/>
          </a:xfrm>
          <a:prstGeom prst="roundRect">
            <a:avLst>
              <a:gd name="adj" fmla="val 4690"/>
            </a:avLst>
          </a:prstGeom>
          <a:noFill/>
          <a:ln w="34925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AutoShape 18"/>
          <p:cNvSpPr/>
          <p:nvPr/>
        </p:nvSpPr>
        <p:spPr>
          <a:xfrm>
            <a:off x="7122160" y="1043305"/>
            <a:ext cx="2658745" cy="5074285"/>
          </a:xfrm>
          <a:prstGeom prst="roundRect">
            <a:avLst>
              <a:gd name="adj" fmla="val 4690"/>
            </a:avLst>
          </a:prstGeom>
          <a:noFill/>
          <a:ln w="34925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2552700" y="3381375"/>
            <a:ext cx="788670" cy="24892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6216650" y="3359150"/>
            <a:ext cx="788670" cy="24892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69" grpId="0"/>
      <p:bldP spid="8" grpId="0"/>
      <p:bldP spid="4" grpId="0" animBg="1"/>
      <p:bldP spid="5" grpId="0"/>
      <p:bldP spid="13" grpId="0"/>
      <p:bldP spid="35842" grpId="0" animBg="1"/>
      <p:bldP spid="11" grpId="0" animBg="1"/>
      <p:bldP spid="11266" grpId="1" animBg="1"/>
      <p:bldP spid="11269" grpId="1"/>
      <p:bldP spid="8" grpId="1"/>
      <p:bldP spid="4" grpId="1" animBg="1"/>
      <p:bldP spid="5" grpId="1"/>
      <p:bldP spid="13" grpId="1"/>
      <p:bldP spid="35842" grpId="1" animBg="1"/>
      <p:bldP spid="11" grpId="1" animBg="1"/>
      <p:bldP spid="11266" grpId="2" animBg="1"/>
      <p:bldP spid="11269" grpId="2"/>
      <p:bldP spid="8" grpId="2"/>
      <p:bldP spid="4" grpId="2" animBg="1"/>
      <p:bldP spid="5" grpId="2"/>
      <p:bldP spid="13" grpId="2"/>
      <p:bldP spid="35842" grpId="2" animBg="1"/>
      <p:bldP spid="11" grpId="2" animBg="1"/>
      <p:bldP spid="11266" grpId="3" animBg="1"/>
      <p:bldP spid="11269" grpId="3"/>
      <p:bldP spid="8" grpId="3"/>
      <p:bldP spid="4" grpId="3" animBg="1"/>
      <p:bldP spid="5" grpId="3"/>
      <p:bldP spid="13" grpId="3"/>
      <p:bldP spid="35842" grpId="3" animBg="1"/>
      <p:bldP spid="11" grpId="3" animBg="1"/>
      <p:bldP spid="11266" grpId="4" animBg="1"/>
      <p:bldP spid="11269" grpId="4"/>
      <p:bldP spid="8" grpId="4"/>
      <p:bldP spid="4" grpId="4" animBg="1"/>
      <p:bldP spid="5" grpId="4"/>
      <p:bldP spid="13" grpId="4"/>
      <p:bldP spid="35842" grpId="4" animBg="1"/>
      <p:bldP spid="11" grpId="4" animBg="1"/>
      <p:bldP spid="11266" grpId="5" animBg="1"/>
      <p:bldP spid="11269" grpId="5"/>
      <p:bldP spid="8" grpId="5"/>
      <p:bldP spid="4" grpId="5" animBg="1"/>
      <p:bldP spid="5" grpId="5"/>
      <p:bldP spid="13" grpId="5"/>
      <p:bldP spid="35842" grpId="5" animBg="1"/>
      <p:bldP spid="11" grpId="5" animBg="1"/>
      <p:bldP spid="2" grpId="0" animBg="1"/>
      <p:bldP spid="3" grpId="0"/>
      <p:bldP spid="6" grpId="0" animBg="1"/>
      <p:bldP spid="7" grpId="0"/>
      <p:bldP spid="9" grpId="0"/>
      <p:bldP spid="10" grpId="0"/>
      <p:bldP spid="14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540385" y="417830"/>
            <a:ext cx="9720263" cy="569913"/>
          </a:xfrm>
        </p:spPr>
        <p:txBody>
          <a:bodyPr vert="horz" wrap="square" lIns="102870" tIns="51435" rIns="102870" bIns="51435" anchor="ctr">
            <a:normAutofit/>
          </a:bodyPr>
          <a:p>
            <a:pPr algn="l" eaLnBrk="1" fontAlgn="base" hangingPunct="1"/>
            <a:r>
              <a:rPr lang="zh-CN" altLang="en-US" sz="27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思路：</a:t>
            </a:r>
            <a:r>
              <a:rPr lang="zh-CN" altLang="en-US" sz="27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以开发者的角度，反推软件过程</a:t>
            </a:r>
            <a:endParaRPr lang="en-US" altLang="zh-CN" sz="27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1918970" y="1666240"/>
            <a:ext cx="1779270" cy="85217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/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Text Box 15"/>
          <p:cNvSpPr/>
          <p:nvPr/>
        </p:nvSpPr>
        <p:spPr>
          <a:xfrm>
            <a:off x="1981835" y="1846580"/>
            <a:ext cx="165417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开发者</a:t>
            </a:r>
            <a:endParaRPr lang="en-US" altLang="zh-CN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1920875" y="3165475"/>
            <a:ext cx="1779270" cy="85217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/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 Box 15"/>
          <p:cNvSpPr/>
          <p:nvPr/>
        </p:nvSpPr>
        <p:spPr>
          <a:xfrm>
            <a:off x="1983740" y="3345815"/>
            <a:ext cx="165417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平台架构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1917065" y="4676775"/>
            <a:ext cx="1779270" cy="85217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/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 Box 15"/>
          <p:cNvSpPr/>
          <p:nvPr/>
        </p:nvSpPr>
        <p:spPr>
          <a:xfrm>
            <a:off x="1979930" y="4857115"/>
            <a:ext cx="165417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5842" name="AutoShape 18"/>
          <p:cNvSpPr/>
          <p:nvPr/>
        </p:nvSpPr>
        <p:spPr>
          <a:xfrm>
            <a:off x="1175385" y="1457325"/>
            <a:ext cx="3267075" cy="4285615"/>
          </a:xfrm>
          <a:prstGeom prst="roundRect">
            <a:avLst>
              <a:gd name="adj" fmla="val 4690"/>
            </a:avLst>
          </a:prstGeom>
          <a:noFill/>
          <a:ln w="34925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p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1175385" y="5935345"/>
            <a:ext cx="3222625" cy="5702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2870" tIns="51435" rIns="102870" bIns="51435" anchor="ctr">
            <a:normAutofit/>
          </a:bodyPr>
          <a:lstStyle>
            <a:lvl1pPr marL="1028700" lvl="0" indent="-1028700" algn="ctr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5315" b="1" kern="1200">
                <a:solidFill>
                  <a:srgbClr val="00B0F0"/>
                </a:solidFill>
                <a:latin typeface="+mj-lt"/>
                <a:ea typeface="+mj-ea"/>
                <a:cs typeface="+mj-cs"/>
                <a:sym typeface="Calibri" panose="020F0502020204030204" pitchFamily="2" charset="0"/>
              </a:defRPr>
            </a:lvl1pPr>
          </a:lstStyle>
          <a:p>
            <a:pPr algn="ctr" eaLnBrk="1" fontAlgn="base" hangingPunct="1"/>
            <a:r>
              <a:rPr lang="zh-CN" altLang="en-US" sz="270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得到具体需求</a:t>
            </a:r>
            <a:endParaRPr lang="zh-CN" altLang="en-US" sz="27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grpSp>
        <p:nvGrpSpPr>
          <p:cNvPr id="14338" name="组合 14337"/>
          <p:cNvGrpSpPr/>
          <p:nvPr/>
        </p:nvGrpSpPr>
        <p:grpSpPr>
          <a:xfrm rot="20468831">
            <a:off x="4987290" y="2141855"/>
            <a:ext cx="6425565" cy="518160"/>
            <a:chOff x="-146" y="-3081"/>
            <a:chExt cx="6022428" cy="518420"/>
          </a:xfrm>
        </p:grpSpPr>
        <p:sp>
          <p:nvSpPr>
            <p:cNvPr id="14339" name="矩形 9"/>
            <p:cNvSpPr/>
            <p:nvPr/>
          </p:nvSpPr>
          <p:spPr>
            <a:xfrm flipV="1">
              <a:off x="-146" y="251981"/>
              <a:ext cx="6022428" cy="55591"/>
            </a:xfrm>
            <a:prstGeom prst="rect">
              <a:avLst/>
            </a:prstGeom>
            <a:solidFill>
              <a:srgbClr val="00B0F0"/>
            </a:solidFill>
            <a:ln w="25400">
              <a:noFill/>
            </a:ln>
          </p:spPr>
          <p:txBody>
            <a:bodyPr lIns="102870" tIns="51435" rIns="102870" bIns="51435" anchor="ctr"/>
            <a:p>
              <a:pPr algn="ctr"/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40" name="TextBox 10"/>
            <p:cNvSpPr/>
            <p:nvPr/>
          </p:nvSpPr>
          <p:spPr>
            <a:xfrm>
              <a:off x="4253428" y="-3081"/>
              <a:ext cx="1117158" cy="51842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102870" tIns="51435" rIns="102870" bIns="51435">
              <a:spAutoFit/>
            </a:bodyPr>
            <a:p>
              <a:pPr eaLnBrk="1" hangingPunct="1"/>
              <a:r>
                <a:rPr lang="en-US" altLang="x-none" sz="2700" dirty="0">
                  <a:solidFill>
                    <a:srgbClr val="00B0F0"/>
                  </a:solidFill>
                  <a:latin typeface="Impact" panose="020B0806030902050204" pitchFamily="2" charset="0"/>
                  <a:ea typeface="宋体" panose="02010600030101010101" pitchFamily="2" charset="-122"/>
                  <a:sym typeface="Impact" panose="020B0806030902050204" pitchFamily="2" charset="0"/>
                </a:rPr>
                <a:t>RX.NET</a:t>
              </a:r>
              <a:endParaRPr lang="zh-CN" altLang="en-US" sz="2700" dirty="0">
                <a:solidFill>
                  <a:srgbClr val="00B0F0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endParaRPr>
            </a:p>
          </p:txBody>
        </p:sp>
      </p:grpSp>
      <p:pic>
        <p:nvPicPr>
          <p:cNvPr id="20" name="图片 19" descr="pla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460000">
            <a:off x="6372225" y="2194560"/>
            <a:ext cx="4052570" cy="5815965"/>
          </a:xfrm>
          <a:prstGeom prst="rect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21" name="图片 20" descr="too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60000">
            <a:off x="7343140" y="2422525"/>
            <a:ext cx="4006850" cy="5744210"/>
          </a:xfrm>
          <a:prstGeom prst="rect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右箭头 1"/>
          <p:cNvSpPr/>
          <p:nvPr/>
        </p:nvSpPr>
        <p:spPr>
          <a:xfrm rot="5400000">
            <a:off x="2536825" y="2750820"/>
            <a:ext cx="549275" cy="24892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5400000">
            <a:off x="2531745" y="4234180"/>
            <a:ext cx="549275" cy="24892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5" grpId="0" animBg="1"/>
      <p:bldP spid="5" grpId="1" animBg="1"/>
      <p:bldP spid="5" grpId="2" animBg="1"/>
      <p:bldP spid="5" grpId="3" animBg="1"/>
      <p:bldP spid="5" grpId="4" animBg="1"/>
      <p:bldP spid="6" grpId="0" animBg="1"/>
      <p:bldP spid="7" grpId="0"/>
      <p:bldP spid="2" grpId="5" animBg="1"/>
      <p:bldP spid="8" grpId="0" animBg="1"/>
      <p:bldP spid="9" grpId="0"/>
      <p:bldP spid="5" grpId="5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95300" y="450850"/>
            <a:ext cx="9720263" cy="569913"/>
          </a:xfrm>
        </p:spPr>
        <p:txBody>
          <a:bodyPr vert="horz" wrap="square" lIns="102870" tIns="51435" rIns="102870" bIns="51435" anchor="ctr"/>
          <a:p>
            <a:pPr algn="l" eaLnBrk="1" hangingPunct="1"/>
            <a:r>
              <a:rPr lang="zh-CN" altLang="en-US" sz="27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思路：</a:t>
            </a:r>
            <a:r>
              <a:rPr lang="zh-CN" altLang="en-US" sz="27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基础平台支撑实现过程</a:t>
            </a:r>
            <a:endParaRPr lang="zh-CN" altLang="en-US" sz="2700" kern="1200" dirty="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sp>
        <p:nvSpPr>
          <p:cNvPr id="17410" name="矩形 22"/>
          <p:cNvSpPr/>
          <p:nvPr/>
        </p:nvSpPr>
        <p:spPr>
          <a:xfrm flipV="1">
            <a:off x="0" y="4340860"/>
            <a:ext cx="10801350" cy="61913"/>
          </a:xfrm>
          <a:prstGeom prst="rect">
            <a:avLst/>
          </a:prstGeom>
          <a:solidFill>
            <a:srgbClr val="00B0F0"/>
          </a:solidFill>
          <a:ln w="25400">
            <a:noFill/>
          </a:ln>
        </p:spPr>
        <p:txBody>
          <a:bodyPr lIns="102870" tIns="51435" rIns="102870" bIns="51435"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1" name="椭圆 12"/>
          <p:cNvSpPr/>
          <p:nvPr/>
        </p:nvSpPr>
        <p:spPr>
          <a:xfrm>
            <a:off x="3445193" y="4037965"/>
            <a:ext cx="692150" cy="692150"/>
          </a:xfrm>
          <a:prstGeom prst="ellipse">
            <a:avLst/>
          </a:prstGeom>
          <a:solidFill>
            <a:schemeClr val="bg1"/>
          </a:solidFill>
          <a:ln w="6350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sp>
        <p:nvSpPr>
          <p:cNvPr id="17412" name="椭圆 13"/>
          <p:cNvSpPr/>
          <p:nvPr/>
        </p:nvSpPr>
        <p:spPr>
          <a:xfrm>
            <a:off x="5572760" y="4027805"/>
            <a:ext cx="692150" cy="692150"/>
          </a:xfrm>
          <a:prstGeom prst="ellipse">
            <a:avLst/>
          </a:prstGeom>
          <a:solidFill>
            <a:schemeClr val="bg1"/>
          </a:solidFill>
          <a:ln w="6350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sp>
        <p:nvSpPr>
          <p:cNvPr id="17413" name="椭圆 14"/>
          <p:cNvSpPr/>
          <p:nvPr/>
        </p:nvSpPr>
        <p:spPr>
          <a:xfrm>
            <a:off x="7823200" y="4027805"/>
            <a:ext cx="692150" cy="692150"/>
          </a:xfrm>
          <a:prstGeom prst="ellipse">
            <a:avLst/>
          </a:prstGeom>
          <a:solidFill>
            <a:schemeClr val="bg1"/>
          </a:solidFill>
          <a:ln w="6350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sp>
        <p:nvSpPr>
          <p:cNvPr id="17417" name="Text Box 2"/>
          <p:cNvSpPr/>
          <p:nvPr/>
        </p:nvSpPr>
        <p:spPr>
          <a:xfrm>
            <a:off x="111760" y="1193800"/>
            <a:ext cx="1786890" cy="212280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基础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平台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eaLnBrk="1" hangingPunct="1"/>
            <a:endParaRPr lang="zh-CN" altLang="en-US" sz="3600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7418" name="椭圆 3"/>
          <p:cNvSpPr/>
          <p:nvPr/>
        </p:nvSpPr>
        <p:spPr>
          <a:xfrm>
            <a:off x="3521393" y="4114165"/>
            <a:ext cx="539750" cy="539750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txBody>
          <a:bodyPr anchor="ctr"/>
          <a:p>
            <a:pPr algn="ctr"/>
            <a:r>
              <a:rPr lang="en-US" altLang="zh-CN" dirty="0">
                <a:solidFill>
                  <a:srgbClr val="FFFFFF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rPr>
              <a:t>2</a:t>
            </a:r>
            <a:endParaRPr lang="en-US" altLang="zh-CN" dirty="0">
              <a:solidFill>
                <a:srgbClr val="FFFFFF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sp>
        <p:nvSpPr>
          <p:cNvPr id="17419" name="椭圆 8"/>
          <p:cNvSpPr/>
          <p:nvPr/>
        </p:nvSpPr>
        <p:spPr>
          <a:xfrm>
            <a:off x="5648960" y="4104005"/>
            <a:ext cx="539750" cy="539750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txBody>
          <a:bodyPr anchor="ctr"/>
          <a:p>
            <a:pPr algn="ctr"/>
            <a:r>
              <a:rPr lang="en-US" altLang="zh-CN" dirty="0">
                <a:solidFill>
                  <a:srgbClr val="FFFFFF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rPr>
              <a:t>3</a:t>
            </a:r>
            <a:endParaRPr lang="en-US" altLang="zh-CN" dirty="0">
              <a:solidFill>
                <a:srgbClr val="FFFFFF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sp>
        <p:nvSpPr>
          <p:cNvPr id="17420" name="椭圆 9"/>
          <p:cNvSpPr/>
          <p:nvPr/>
        </p:nvSpPr>
        <p:spPr>
          <a:xfrm>
            <a:off x="7897813" y="4104005"/>
            <a:ext cx="539750" cy="539750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txBody>
          <a:bodyPr anchor="ctr"/>
          <a:p>
            <a:pPr algn="ctr"/>
            <a:r>
              <a:rPr lang="en-US" altLang="zh-CN" dirty="0">
                <a:solidFill>
                  <a:srgbClr val="FFFFFF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rPr>
              <a:t>4</a:t>
            </a:r>
            <a:endParaRPr lang="en-US" altLang="zh-CN" dirty="0">
              <a:solidFill>
                <a:srgbClr val="FFFFFF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sp>
        <p:nvSpPr>
          <p:cNvPr id="17423" name="TextBox 23"/>
          <p:cNvSpPr/>
          <p:nvPr/>
        </p:nvSpPr>
        <p:spPr>
          <a:xfrm>
            <a:off x="8940800" y="4181793"/>
            <a:ext cx="1584960" cy="3797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102870" tIns="51435" rIns="102870" bIns="51435">
            <a:spAutoFit/>
          </a:bodyPr>
          <a:p>
            <a:pPr eaLnBrk="1" hangingPunct="1"/>
            <a:r>
              <a:rPr lang="zh-CN" altLang="zh-CN" sz="1800" b="1" dirty="0">
                <a:solidFill>
                  <a:srgbClr val="00B0F0"/>
                </a:solidFill>
                <a:latin typeface="黑体" panose="02010609060101010101" pitchFamily="1" charset="-122"/>
                <a:ea typeface="黑体" panose="02010609060101010101" pitchFamily="1" charset="-122"/>
                <a:sym typeface="Impact" panose="020B0806030902050204" pitchFamily="2" charset="0"/>
              </a:rPr>
              <a:t>软件实现过程</a:t>
            </a:r>
            <a:endParaRPr lang="zh-CN" altLang="zh-CN" sz="1800" b="1" dirty="0">
              <a:solidFill>
                <a:srgbClr val="00B0F0"/>
              </a:solidFill>
              <a:latin typeface="黑体" panose="02010609060101010101" pitchFamily="1" charset="-122"/>
              <a:ea typeface="黑体" panose="02010609060101010101" pitchFamily="1" charset="-122"/>
              <a:sym typeface="Impact" panose="020B0806030902050204" pitchFamily="2" charset="0"/>
            </a:endParaRPr>
          </a:p>
        </p:txBody>
      </p:sp>
      <p:sp>
        <p:nvSpPr>
          <p:cNvPr id="17424" name="任意多边形 4"/>
          <p:cNvSpPr/>
          <p:nvPr/>
        </p:nvSpPr>
        <p:spPr>
          <a:xfrm flipH="1" flipV="1">
            <a:off x="3803015" y="4730115"/>
            <a:ext cx="334645" cy="1660525"/>
          </a:xfrm>
          <a:custGeom>
            <a:avLst/>
            <a:gdLst>
              <a:gd name="txL" fmla="*/ 0 w 333829"/>
              <a:gd name="txT" fmla="*/ 0 h 1451429"/>
              <a:gd name="txR" fmla="*/ 333829 w 333829"/>
              <a:gd name="txB" fmla="*/ 1451429 h 1451429"/>
            </a:gdLst>
            <a:ahLst/>
            <a:cxnLst>
              <a:cxn ang="0">
                <a:pos x="0" y="0"/>
              </a:cxn>
              <a:cxn ang="0">
                <a:pos x="0" y="1117600"/>
              </a:cxn>
              <a:cxn ang="0">
                <a:pos x="333829" y="1451429"/>
              </a:cxn>
            </a:cxnLst>
            <a:rect l="txL" t="txT" r="txR" b="tx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25400" cap="flat" cmpd="sng">
            <a:solidFill>
              <a:srgbClr val="BFBFBF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25" name="矩形 24"/>
          <p:cNvSpPr/>
          <p:nvPr/>
        </p:nvSpPr>
        <p:spPr>
          <a:xfrm>
            <a:off x="2387600" y="5412105"/>
            <a:ext cx="17164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分析业务对象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梳理业务活动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</a:endParaRPr>
          </a:p>
        </p:txBody>
      </p:sp>
      <p:sp>
        <p:nvSpPr>
          <p:cNvPr id="17430" name="矩形 30"/>
          <p:cNvSpPr/>
          <p:nvPr/>
        </p:nvSpPr>
        <p:spPr>
          <a:xfrm>
            <a:off x="4761865" y="5196205"/>
            <a:ext cx="164719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数据库设计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实体设计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页面设计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</a:endParaRPr>
          </a:p>
        </p:txBody>
      </p:sp>
      <p:sp>
        <p:nvSpPr>
          <p:cNvPr id="17431" name="矩形 31"/>
          <p:cNvSpPr/>
          <p:nvPr/>
        </p:nvSpPr>
        <p:spPr>
          <a:xfrm>
            <a:off x="8168640" y="5412105"/>
            <a:ext cx="17818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个性业务开发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Text Box 2"/>
          <p:cNvSpPr/>
          <p:nvPr/>
        </p:nvSpPr>
        <p:spPr>
          <a:xfrm>
            <a:off x="2228850" y="1193800"/>
            <a:ext cx="7933055" cy="82994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l" eaLnBrk="1" hangingPunct="1">
              <a:buNone/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设计辅助工具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</a:endParaRPr>
          </a:p>
        </p:txBody>
      </p:sp>
      <p:sp>
        <p:nvSpPr>
          <p:cNvPr id="3" name="Text Box 2"/>
          <p:cNvSpPr/>
          <p:nvPr/>
        </p:nvSpPr>
        <p:spPr>
          <a:xfrm>
            <a:off x="6251575" y="2145665"/>
            <a:ext cx="3910330" cy="107632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l" eaLnBrk="1" hangingPunct="1"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基础模型实现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</a:endParaRPr>
          </a:p>
          <a:p>
            <a:pPr algn="l" eaLnBrk="1" hangingPunct="1"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通用技术解决方案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</a:endParaRPr>
          </a:p>
        </p:txBody>
      </p:sp>
      <p:sp>
        <p:nvSpPr>
          <p:cNvPr id="4" name="Text Box 2"/>
          <p:cNvSpPr/>
          <p:nvPr/>
        </p:nvSpPr>
        <p:spPr>
          <a:xfrm>
            <a:off x="2884170" y="4850130"/>
            <a:ext cx="880110" cy="36830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zh-CN"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zh-CN" sz="18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任意多边形 4"/>
          <p:cNvSpPr/>
          <p:nvPr/>
        </p:nvSpPr>
        <p:spPr>
          <a:xfrm flipH="1" flipV="1">
            <a:off x="5973445" y="4719955"/>
            <a:ext cx="334645" cy="1670685"/>
          </a:xfrm>
          <a:custGeom>
            <a:avLst/>
            <a:gdLst>
              <a:gd name="txL" fmla="*/ 0 w 333829"/>
              <a:gd name="txT" fmla="*/ 0 h 1451429"/>
              <a:gd name="txR" fmla="*/ 333829 w 333829"/>
              <a:gd name="txB" fmla="*/ 1451429 h 1451429"/>
            </a:gdLst>
            <a:ahLst/>
            <a:cxnLst>
              <a:cxn ang="0">
                <a:pos x="0" y="0"/>
              </a:cxn>
              <a:cxn ang="0">
                <a:pos x="0" y="1117600"/>
              </a:cxn>
              <a:cxn ang="0">
                <a:pos x="333829" y="1451429"/>
              </a:cxn>
            </a:cxnLst>
            <a:rect l="txL" t="txT" r="txR" b="txB"/>
            <a:pathLst>
              <a:path w="333829" h="1451429">
                <a:moveTo>
                  <a:pt x="0" y="0"/>
                </a:moveTo>
                <a:lnTo>
                  <a:pt x="0" y="1117600"/>
                </a:lnTo>
                <a:lnTo>
                  <a:pt x="333829" y="1451429"/>
                </a:lnTo>
              </a:path>
            </a:pathLst>
          </a:custGeom>
          <a:noFill/>
          <a:ln w="25400" cap="flat" cmpd="sng">
            <a:solidFill>
              <a:srgbClr val="BFBFBF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Text Box 2"/>
          <p:cNvSpPr/>
          <p:nvPr/>
        </p:nvSpPr>
        <p:spPr>
          <a:xfrm>
            <a:off x="5093335" y="4850130"/>
            <a:ext cx="880110" cy="36830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zh-CN"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设计</a:t>
            </a:r>
            <a:endParaRPr lang="zh-CN" altLang="zh-CN" sz="18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3594100" y="2110105"/>
            <a:ext cx="394335" cy="182054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5702300" y="2153285"/>
            <a:ext cx="394335" cy="180594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7972425" y="3291205"/>
            <a:ext cx="394335" cy="68262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标题 1"/>
          <p:cNvSpPr>
            <a:spLocks noGrp="1"/>
          </p:cNvSpPr>
          <p:nvPr/>
        </p:nvSpPr>
        <p:spPr>
          <a:xfrm>
            <a:off x="1986915" y="2491105"/>
            <a:ext cx="1734185" cy="13887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2870" tIns="51435" rIns="102870" bIns="51435" anchor="ctr">
            <a:normAutofit/>
          </a:bodyPr>
          <a:lstStyle>
            <a:lvl1pPr marL="1028700" lvl="0" indent="-1028700" algn="ctr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5315" b="1" kern="1200">
                <a:solidFill>
                  <a:srgbClr val="00B0F0"/>
                </a:solidFill>
                <a:latin typeface="+mj-lt"/>
                <a:ea typeface="+mj-ea"/>
                <a:cs typeface="+mj-cs"/>
                <a:sym typeface="Calibri" panose="020F0502020204030204" pitchFamily="2" charset="0"/>
              </a:defRPr>
            </a:lvl1pPr>
          </a:lstStyle>
          <a:p>
            <a:pPr algn="r" eaLnBrk="1" fontAlgn="base" hangingPunct="1"/>
            <a:r>
              <a:rPr lang="zh-CN" altLang="en-US" sz="200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管理</a:t>
            </a:r>
            <a:endParaRPr lang="zh-CN" altLang="en-US" sz="20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  <a:p>
            <a:pPr algn="r" eaLnBrk="1" fontAlgn="base" hangingPunct="1"/>
            <a:r>
              <a:rPr lang="zh-CN" altLang="en-US" sz="200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业务对象</a:t>
            </a:r>
            <a:endParaRPr lang="zh-CN" altLang="en-US" sz="20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  <a:p>
            <a:pPr algn="r" eaLnBrk="1" fontAlgn="base" hangingPunct="1"/>
            <a:r>
              <a:rPr lang="zh-CN" altLang="en-US" sz="20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管理</a:t>
            </a:r>
            <a:endParaRPr lang="zh-CN" altLang="en-US" sz="20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  <a:p>
            <a:pPr algn="r" eaLnBrk="1" fontAlgn="base" hangingPunct="1"/>
            <a:r>
              <a:rPr lang="zh-CN" altLang="en-US" sz="200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业务活动</a:t>
            </a:r>
            <a:endParaRPr lang="zh-CN" altLang="en-US" sz="20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  <a:p>
            <a:pPr algn="r" eaLnBrk="1" fontAlgn="base" hangingPunct="1"/>
            <a:endParaRPr lang="zh-CN" altLang="en-US" sz="20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sp>
        <p:nvSpPr>
          <p:cNvPr id="22" name="标题 1"/>
          <p:cNvSpPr>
            <a:spLocks noGrp="1"/>
          </p:cNvSpPr>
          <p:nvPr/>
        </p:nvSpPr>
        <p:spPr>
          <a:xfrm>
            <a:off x="4088765" y="2378710"/>
            <a:ext cx="1734185" cy="15195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2870" tIns="51435" rIns="102870" bIns="51435" anchor="ctr">
            <a:normAutofit/>
          </a:bodyPr>
          <a:lstStyle>
            <a:lvl1pPr marL="1028700" lvl="0" indent="-1028700" algn="ctr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5315" b="1" kern="1200">
                <a:solidFill>
                  <a:srgbClr val="00B0F0"/>
                </a:solidFill>
                <a:latin typeface="+mj-lt"/>
                <a:ea typeface="+mj-ea"/>
                <a:cs typeface="+mj-cs"/>
                <a:sym typeface="Calibri" panose="020F0502020204030204" pitchFamily="2" charset="0"/>
              </a:defRPr>
            </a:lvl1pPr>
          </a:lstStyle>
          <a:p>
            <a:pPr algn="r" eaLnBrk="1" fontAlgn="base" hangingPunct="1"/>
            <a:r>
              <a:rPr lang="zh-CN" altLang="en-US" sz="200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实现</a:t>
            </a:r>
            <a:endParaRPr lang="zh-CN" altLang="en-US" sz="20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  <a:p>
            <a:pPr algn="r" eaLnBrk="1" fontAlgn="base" hangingPunct="1"/>
            <a:r>
              <a:rPr lang="zh-CN" altLang="en-US" sz="200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数据库</a:t>
            </a:r>
            <a:endParaRPr lang="zh-CN" altLang="en-US" sz="20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  <a:p>
            <a:pPr algn="r" eaLnBrk="1" fontAlgn="base" hangingPunct="1"/>
            <a:r>
              <a:rPr lang="zh-CN" altLang="en-US" sz="200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实体、页面</a:t>
            </a:r>
            <a:endParaRPr lang="zh-CN" altLang="en-US" sz="20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  <a:p>
            <a:pPr algn="r" eaLnBrk="1" fontAlgn="base" hangingPunct="1"/>
            <a:r>
              <a:rPr lang="zh-CN" altLang="en-US" sz="200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设计内容</a:t>
            </a:r>
            <a:endParaRPr lang="zh-CN" altLang="en-US" sz="20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  <a:p>
            <a:pPr algn="r" eaLnBrk="1" fontAlgn="base" hangingPunct="1"/>
            <a:endParaRPr lang="zh-CN" altLang="en-US" sz="20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sp>
        <p:nvSpPr>
          <p:cNvPr id="23" name="标题 1"/>
          <p:cNvSpPr>
            <a:spLocks noGrp="1"/>
          </p:cNvSpPr>
          <p:nvPr/>
        </p:nvSpPr>
        <p:spPr>
          <a:xfrm>
            <a:off x="6337935" y="3234690"/>
            <a:ext cx="1734185" cy="7499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2870" tIns="51435" rIns="102870" bIns="51435" anchor="ctr">
            <a:normAutofit/>
          </a:bodyPr>
          <a:lstStyle>
            <a:lvl1pPr marL="1028700" lvl="0" indent="-1028700" algn="ctr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5315" b="1" kern="1200">
                <a:solidFill>
                  <a:srgbClr val="00B0F0"/>
                </a:solidFill>
                <a:latin typeface="+mj-lt"/>
                <a:ea typeface="+mj-ea"/>
                <a:cs typeface="+mj-cs"/>
                <a:sym typeface="Calibri" panose="020F0502020204030204" pitchFamily="2" charset="0"/>
              </a:defRPr>
            </a:lvl1pPr>
          </a:lstStyle>
          <a:p>
            <a:pPr algn="r" eaLnBrk="1" fontAlgn="base" hangingPunct="1"/>
            <a:r>
              <a:rPr lang="zh-CN" altLang="en-US" sz="20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业务模型</a:t>
            </a:r>
            <a:endParaRPr lang="zh-CN" altLang="en-US" sz="20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  <a:p>
            <a:pPr algn="r" eaLnBrk="1" fontAlgn="base" hangingPunct="1"/>
            <a:endParaRPr lang="zh-CN" altLang="en-US" sz="20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sp>
        <p:nvSpPr>
          <p:cNvPr id="24" name="标题 1"/>
          <p:cNvSpPr>
            <a:spLocks noGrp="1"/>
          </p:cNvSpPr>
          <p:nvPr/>
        </p:nvSpPr>
        <p:spPr>
          <a:xfrm>
            <a:off x="8335645" y="3273425"/>
            <a:ext cx="1734185" cy="4191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2870" tIns="51435" rIns="102870" bIns="51435" anchor="ctr">
            <a:normAutofit lnSpcReduction="20000"/>
          </a:bodyPr>
          <a:lstStyle>
            <a:lvl1pPr marL="1028700" lvl="0" indent="-1028700" algn="ctr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5315" b="1" kern="1200">
                <a:solidFill>
                  <a:srgbClr val="00B0F0"/>
                </a:solidFill>
                <a:latin typeface="+mj-lt"/>
                <a:ea typeface="+mj-ea"/>
                <a:cs typeface="+mj-cs"/>
                <a:sym typeface="Calibri" panose="020F0502020204030204" pitchFamily="2" charset="0"/>
              </a:defRPr>
            </a:lvl1pPr>
          </a:lstStyle>
          <a:p>
            <a:pPr algn="l" eaLnBrk="1" fontAlgn="base" hangingPunct="1"/>
            <a:r>
              <a:rPr lang="zh-CN" altLang="zh-CN" sz="200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基础模型</a:t>
            </a:r>
            <a:endParaRPr lang="zh-CN" altLang="en-US" sz="20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168005" y="4718050"/>
            <a:ext cx="0" cy="166814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2"/>
          <p:cNvSpPr/>
          <p:nvPr/>
        </p:nvSpPr>
        <p:spPr>
          <a:xfrm>
            <a:off x="7730490" y="4871085"/>
            <a:ext cx="880110" cy="36830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zh-CN"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开发</a:t>
            </a:r>
            <a:endParaRPr lang="zh-CN" altLang="zh-CN" sz="18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31"/>
          <p:cNvSpPr/>
          <p:nvPr/>
        </p:nvSpPr>
        <p:spPr>
          <a:xfrm>
            <a:off x="6553835" y="5423535"/>
            <a:ext cx="17818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通用业务开发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" name="椭圆 12"/>
          <p:cNvSpPr/>
          <p:nvPr/>
        </p:nvSpPr>
        <p:spPr>
          <a:xfrm>
            <a:off x="1282383" y="4025900"/>
            <a:ext cx="692150" cy="692150"/>
          </a:xfrm>
          <a:prstGeom prst="ellipse">
            <a:avLst/>
          </a:prstGeom>
          <a:solidFill>
            <a:schemeClr val="bg1"/>
          </a:solidFill>
          <a:ln w="6350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sp>
        <p:nvSpPr>
          <p:cNvPr id="8" name="椭圆 3"/>
          <p:cNvSpPr/>
          <p:nvPr/>
        </p:nvSpPr>
        <p:spPr>
          <a:xfrm>
            <a:off x="1358583" y="4102100"/>
            <a:ext cx="539750" cy="539750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txBody>
          <a:bodyPr anchor="ctr"/>
          <a:p>
            <a:pPr algn="ctr"/>
            <a:r>
              <a:rPr lang="en-US" altLang="x-none" dirty="0">
                <a:solidFill>
                  <a:srgbClr val="FFFFFF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rPr>
              <a:t>1</a:t>
            </a:r>
            <a:endParaRPr lang="zh-CN" altLang="en-US" dirty="0">
              <a:solidFill>
                <a:srgbClr val="FFFFFF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sp>
        <p:nvSpPr>
          <p:cNvPr id="11" name="Text Box 2"/>
          <p:cNvSpPr/>
          <p:nvPr/>
        </p:nvSpPr>
        <p:spPr>
          <a:xfrm>
            <a:off x="1056640" y="4827905"/>
            <a:ext cx="1144905" cy="36830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zh-CN"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业务分析</a:t>
            </a:r>
            <a:endParaRPr lang="zh-CN" altLang="zh-CN" sz="18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3" name="标题 1"/>
          <p:cNvSpPr>
            <a:spLocks noGrp="1"/>
          </p:cNvSpPr>
          <p:nvPr/>
        </p:nvSpPr>
        <p:spPr>
          <a:xfrm>
            <a:off x="8323580" y="3580765"/>
            <a:ext cx="1734185" cy="4806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2870" tIns="51435" rIns="102870" bIns="51435" anchor="ctr">
            <a:normAutofit/>
          </a:bodyPr>
          <a:lstStyle>
            <a:lvl1pPr marL="1028700" lvl="0" indent="-1028700" algn="ctr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5315" b="1" kern="1200">
                <a:solidFill>
                  <a:srgbClr val="00B0F0"/>
                </a:solidFill>
                <a:latin typeface="+mj-lt"/>
                <a:ea typeface="+mj-ea"/>
                <a:cs typeface="+mj-cs"/>
                <a:sym typeface="Calibri" panose="020F0502020204030204" pitchFamily="2" charset="0"/>
              </a:defRPr>
            </a:lvl1pPr>
          </a:lstStyle>
          <a:p>
            <a:pPr algn="l" eaLnBrk="1" fontAlgn="base" hangingPunct="1"/>
            <a:r>
              <a:rPr lang="zh-CN" altLang="en-US" sz="20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代码生成</a:t>
            </a:r>
            <a:endParaRPr lang="zh-CN" altLang="en-US" sz="20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/>
      <p:bldP spid="19" grpId="0" animBg="1"/>
      <p:bldP spid="24" grpId="0"/>
      <p:bldP spid="6" grpId="0"/>
      <p:bldP spid="17431" grpId="0"/>
      <p:bldP spid="2" grpId="0" animBg="1"/>
      <p:bldP spid="21" grpId="0"/>
      <p:bldP spid="17" grpId="0" animBg="1"/>
      <p:bldP spid="22" grpId="0"/>
      <p:bldP spid="18" grpId="0" animBg="1"/>
      <p:bldP spid="17417" grpId="0" animBg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540385" y="436880"/>
            <a:ext cx="9720263" cy="569913"/>
          </a:xfrm>
        </p:spPr>
        <p:txBody>
          <a:bodyPr vert="horz" wrap="square" lIns="102870" tIns="51435" rIns="102870" bIns="51435" anchor="ctr">
            <a:normAutofit/>
          </a:bodyPr>
          <a:p>
            <a:pPr algn="l" eaLnBrk="1" fontAlgn="base" hangingPunct="1"/>
            <a:r>
              <a:rPr lang="zh-CN" altLang="en-US" sz="27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实现：</a:t>
            </a:r>
            <a:r>
              <a:rPr lang="zh-CN" altLang="en-US" sz="27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分析业务对象</a:t>
            </a:r>
            <a:endParaRPr lang="zh-CN" altLang="en-US" sz="2700" kern="120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sp>
        <p:nvSpPr>
          <p:cNvPr id="12293" name="TextBox 40"/>
          <p:cNvSpPr/>
          <p:nvPr/>
        </p:nvSpPr>
        <p:spPr>
          <a:xfrm>
            <a:off x="603250" y="1894205"/>
            <a:ext cx="2808605" cy="237807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50000"/>
              </a:lnSpc>
              <a:spcAft>
                <a:spcPct val="15000"/>
              </a:spcAft>
            </a:pPr>
            <a:endParaRPr sz="1600">
              <a:solidFill>
                <a:srgbClr val="262626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5" name="Text Box 17"/>
          <p:cNvSpPr/>
          <p:nvPr/>
        </p:nvSpPr>
        <p:spPr>
          <a:xfrm>
            <a:off x="603250" y="2164080"/>
            <a:ext cx="280860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1.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信息属性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2.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对象关系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业务状态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ctr">
              <a:lnSpc>
                <a:spcPct val="150000"/>
              </a:lnSpc>
            </a:pP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2296" name="TextBox 41"/>
          <p:cNvSpPr/>
          <p:nvPr/>
        </p:nvSpPr>
        <p:spPr>
          <a:xfrm>
            <a:off x="603250" y="1479233"/>
            <a:ext cx="2808288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业务对象梳理内容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6" name="Rectangle 3"/>
          <p:cNvSpPr/>
          <p:nvPr/>
        </p:nvSpPr>
        <p:spPr>
          <a:xfrm>
            <a:off x="6248400" y="1438910"/>
            <a:ext cx="1779270" cy="85217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/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Text Box 15"/>
          <p:cNvSpPr/>
          <p:nvPr/>
        </p:nvSpPr>
        <p:spPr>
          <a:xfrm>
            <a:off x="6311265" y="1619250"/>
            <a:ext cx="165417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业务对象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7017385" y="2331085"/>
            <a:ext cx="240665" cy="43116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Rectangle 3"/>
          <p:cNvSpPr/>
          <p:nvPr/>
        </p:nvSpPr>
        <p:spPr>
          <a:xfrm>
            <a:off x="6248400" y="2762250"/>
            <a:ext cx="1779270" cy="85217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/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6" name="Text Box 15"/>
          <p:cNvSpPr/>
          <p:nvPr/>
        </p:nvSpPr>
        <p:spPr>
          <a:xfrm>
            <a:off x="6311265" y="2942590"/>
            <a:ext cx="165417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业务属性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7" name="Rectangle 3"/>
          <p:cNvSpPr/>
          <p:nvPr/>
        </p:nvSpPr>
        <p:spPr>
          <a:xfrm>
            <a:off x="3991610" y="4208780"/>
            <a:ext cx="1779270" cy="85217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/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8" name="Text Box 15"/>
          <p:cNvSpPr/>
          <p:nvPr/>
        </p:nvSpPr>
        <p:spPr>
          <a:xfrm>
            <a:off x="4054475" y="4389120"/>
            <a:ext cx="165417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信息属性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9" name="Rectangle 3"/>
          <p:cNvSpPr/>
          <p:nvPr/>
        </p:nvSpPr>
        <p:spPr>
          <a:xfrm>
            <a:off x="6247765" y="4208780"/>
            <a:ext cx="1779270" cy="85217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/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0" name="Text Box 15"/>
          <p:cNvSpPr/>
          <p:nvPr/>
        </p:nvSpPr>
        <p:spPr>
          <a:xfrm>
            <a:off x="6353810" y="4389120"/>
            <a:ext cx="165417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关系属性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1" name="Rectangle 3"/>
          <p:cNvSpPr/>
          <p:nvPr/>
        </p:nvSpPr>
        <p:spPr>
          <a:xfrm>
            <a:off x="8568055" y="4208780"/>
            <a:ext cx="1779270" cy="85217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/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2" name="Text Box 15"/>
          <p:cNvSpPr/>
          <p:nvPr/>
        </p:nvSpPr>
        <p:spPr>
          <a:xfrm>
            <a:off x="8630920" y="4389120"/>
            <a:ext cx="165417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状态属性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3" name="TextBox 41"/>
          <p:cNvSpPr/>
          <p:nvPr/>
        </p:nvSpPr>
        <p:spPr>
          <a:xfrm>
            <a:off x="603250" y="5435283"/>
            <a:ext cx="2808288" cy="70675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使用业务属性概念来组织对象各要素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4" name="下箭头 43"/>
          <p:cNvSpPr/>
          <p:nvPr/>
        </p:nvSpPr>
        <p:spPr>
          <a:xfrm>
            <a:off x="828675" y="4432300"/>
            <a:ext cx="394335" cy="84391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25" name="矩形 24"/>
          <p:cNvSpPr/>
          <p:nvPr/>
        </p:nvSpPr>
        <p:spPr>
          <a:xfrm>
            <a:off x="1207770" y="4396105"/>
            <a:ext cx="237744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便于派生技术对象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业务信息数据化管理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</a:endParaRPr>
          </a:p>
        </p:txBody>
      </p:sp>
      <p:sp>
        <p:nvSpPr>
          <p:cNvPr id="45" name="矩形 24"/>
          <p:cNvSpPr/>
          <p:nvPr/>
        </p:nvSpPr>
        <p:spPr>
          <a:xfrm>
            <a:off x="3991610" y="5166995"/>
            <a:ext cx="188849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表达业务信息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多种数据格式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多为用户录入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</a:endParaRPr>
          </a:p>
        </p:txBody>
      </p:sp>
      <p:sp>
        <p:nvSpPr>
          <p:cNvPr id="46" name="矩形 24"/>
          <p:cNvSpPr/>
          <p:nvPr/>
        </p:nvSpPr>
        <p:spPr>
          <a:xfrm>
            <a:off x="6290945" y="5166995"/>
            <a:ext cx="188849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表达对象关系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关联关系格式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业务决定结构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</a:endParaRPr>
          </a:p>
        </p:txBody>
      </p:sp>
      <p:sp>
        <p:nvSpPr>
          <p:cNvPr id="47" name="矩形 24"/>
          <p:cNvSpPr/>
          <p:nvPr/>
        </p:nvSpPr>
        <p:spPr>
          <a:xfrm>
            <a:off x="8587740" y="5166995"/>
            <a:ext cx="188849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表达业务状态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一般为字典值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程序自动修改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</a:endParaRPr>
          </a:p>
        </p:txBody>
      </p:sp>
      <p:cxnSp>
        <p:nvCxnSpPr>
          <p:cNvPr id="51" name="直接连接符 50"/>
          <p:cNvCxnSpPr>
            <a:stCxn id="37" idx="0"/>
            <a:endCxn id="35" idx="2"/>
          </p:cNvCxnSpPr>
          <p:nvPr/>
        </p:nvCxnSpPr>
        <p:spPr>
          <a:xfrm flipV="1">
            <a:off x="4881245" y="3614420"/>
            <a:ext cx="2256790" cy="59436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1" idx="0"/>
            <a:endCxn id="35" idx="2"/>
          </p:cNvCxnSpPr>
          <p:nvPr/>
        </p:nvCxnSpPr>
        <p:spPr>
          <a:xfrm flipH="1" flipV="1">
            <a:off x="7138035" y="3614420"/>
            <a:ext cx="2319655" cy="59436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9" idx="0"/>
            <a:endCxn id="35" idx="2"/>
          </p:cNvCxnSpPr>
          <p:nvPr/>
        </p:nvCxnSpPr>
        <p:spPr>
          <a:xfrm flipV="1">
            <a:off x="7137400" y="3614420"/>
            <a:ext cx="635" cy="59436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44" grpId="0" bldLvl="0" animBg="1"/>
      <p:bldP spid="17425" grpId="0"/>
      <p:bldP spid="16" grpId="0" animBg="1"/>
      <p:bldP spid="19" grpId="0"/>
      <p:bldP spid="30" grpId="0" animBg="1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5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/>
        </p:nvCxnSpPr>
        <p:spPr>
          <a:xfrm>
            <a:off x="3615055" y="5572125"/>
            <a:ext cx="7244715" cy="0"/>
          </a:xfrm>
          <a:prstGeom prst="line">
            <a:avLst/>
          </a:prstGeom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849880" y="2505075"/>
            <a:ext cx="788670" cy="3067050"/>
          </a:xfrm>
          <a:prstGeom prst="line">
            <a:avLst/>
          </a:prstGeom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33655" y="2505075"/>
            <a:ext cx="2883535" cy="0"/>
          </a:xfrm>
          <a:prstGeom prst="line">
            <a:avLst/>
          </a:prstGeom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1" name="标题 1"/>
          <p:cNvSpPr>
            <a:spLocks noGrp="1"/>
          </p:cNvSpPr>
          <p:nvPr>
            <p:ph type="title"/>
          </p:nvPr>
        </p:nvSpPr>
        <p:spPr>
          <a:xfrm>
            <a:off x="495300" y="450850"/>
            <a:ext cx="9720263" cy="569913"/>
          </a:xfrm>
        </p:spPr>
        <p:txBody>
          <a:bodyPr vert="horz" wrap="square" lIns="102870" tIns="51435" rIns="102870" bIns="51435" anchor="ctr">
            <a:normAutofit/>
          </a:bodyPr>
          <a:p>
            <a:pPr algn="l" eaLnBrk="1" fontAlgn="base" hangingPunct="1"/>
            <a:r>
              <a:rPr lang="zh-CN" altLang="en-US" sz="2700" dirty="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实现：</a:t>
            </a:r>
            <a:r>
              <a:rPr lang="zh-CN" altLang="en-US" sz="27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基于业务对象，以面向对象思想，实现平台辅助工具</a:t>
            </a:r>
            <a:endParaRPr lang="zh-CN" altLang="en-US" sz="2700" kern="1200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sp>
        <p:nvSpPr>
          <p:cNvPr id="22532" name="椭圆 6"/>
          <p:cNvSpPr/>
          <p:nvPr/>
        </p:nvSpPr>
        <p:spPr>
          <a:xfrm>
            <a:off x="990600" y="2181225"/>
            <a:ext cx="692150" cy="692150"/>
          </a:xfrm>
          <a:prstGeom prst="ellipse">
            <a:avLst/>
          </a:prstGeom>
          <a:solidFill>
            <a:schemeClr val="bg1"/>
          </a:solidFill>
          <a:ln w="6350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sp>
        <p:nvSpPr>
          <p:cNvPr id="22533" name="椭圆 7"/>
          <p:cNvSpPr/>
          <p:nvPr/>
        </p:nvSpPr>
        <p:spPr>
          <a:xfrm>
            <a:off x="4739323" y="5247005"/>
            <a:ext cx="692150" cy="692150"/>
          </a:xfrm>
          <a:prstGeom prst="ellipse">
            <a:avLst/>
          </a:prstGeom>
          <a:solidFill>
            <a:schemeClr val="bg1"/>
          </a:solidFill>
          <a:ln w="6350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sp>
        <p:nvSpPr>
          <p:cNvPr id="22534" name="椭圆 8"/>
          <p:cNvSpPr/>
          <p:nvPr/>
        </p:nvSpPr>
        <p:spPr>
          <a:xfrm>
            <a:off x="6770688" y="5247958"/>
            <a:ext cx="692150" cy="692150"/>
          </a:xfrm>
          <a:prstGeom prst="ellipse">
            <a:avLst/>
          </a:prstGeom>
          <a:solidFill>
            <a:schemeClr val="bg1"/>
          </a:solidFill>
          <a:ln w="6350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sp>
        <p:nvSpPr>
          <p:cNvPr id="22535" name="椭圆 9"/>
          <p:cNvSpPr/>
          <p:nvPr/>
        </p:nvSpPr>
        <p:spPr>
          <a:xfrm>
            <a:off x="8837930" y="5247958"/>
            <a:ext cx="692150" cy="692150"/>
          </a:xfrm>
          <a:prstGeom prst="ellipse">
            <a:avLst/>
          </a:prstGeom>
          <a:solidFill>
            <a:schemeClr val="bg1"/>
          </a:solidFill>
          <a:ln w="6350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p>
            <a:pPr algn="ctr"/>
            <a:endParaRPr>
              <a:solidFill>
                <a:srgbClr val="FFFFFF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sp>
        <p:nvSpPr>
          <p:cNvPr id="22536" name="椭圆 10"/>
          <p:cNvSpPr/>
          <p:nvPr/>
        </p:nvSpPr>
        <p:spPr>
          <a:xfrm>
            <a:off x="1066800" y="2257425"/>
            <a:ext cx="539750" cy="539750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txBody>
          <a:bodyPr anchor="ctr"/>
          <a:p>
            <a:pPr algn="ctr"/>
            <a:r>
              <a:rPr lang="en-US" altLang="x-none" dirty="0">
                <a:solidFill>
                  <a:srgbClr val="FFFFFF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rPr>
              <a:t>1</a:t>
            </a:r>
            <a:endParaRPr lang="zh-CN" altLang="en-US" dirty="0">
              <a:solidFill>
                <a:srgbClr val="FFFFFF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sp>
        <p:nvSpPr>
          <p:cNvPr id="22537" name="椭圆 11"/>
          <p:cNvSpPr/>
          <p:nvPr/>
        </p:nvSpPr>
        <p:spPr>
          <a:xfrm>
            <a:off x="4815523" y="5323205"/>
            <a:ext cx="539750" cy="539750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txBody>
          <a:bodyPr anchor="ctr"/>
          <a:p>
            <a:pPr algn="ctr"/>
            <a:r>
              <a:rPr lang="en-US" altLang="x-none" dirty="0">
                <a:solidFill>
                  <a:srgbClr val="FFFFFF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rPr>
              <a:t>2</a:t>
            </a:r>
            <a:endParaRPr lang="zh-CN" altLang="en-US" dirty="0">
              <a:solidFill>
                <a:srgbClr val="FFFFFF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sp>
        <p:nvSpPr>
          <p:cNvPr id="22538" name="椭圆 12"/>
          <p:cNvSpPr/>
          <p:nvPr/>
        </p:nvSpPr>
        <p:spPr>
          <a:xfrm>
            <a:off x="6845300" y="5324158"/>
            <a:ext cx="539750" cy="539750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txBody>
          <a:bodyPr anchor="ctr"/>
          <a:p>
            <a:pPr algn="ctr"/>
            <a:r>
              <a:rPr lang="en-US" altLang="x-none" dirty="0">
                <a:solidFill>
                  <a:srgbClr val="FFFFFF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rPr>
              <a:t>3</a:t>
            </a:r>
            <a:endParaRPr lang="zh-CN" altLang="en-US" dirty="0">
              <a:solidFill>
                <a:srgbClr val="FFFFFF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sp>
        <p:nvSpPr>
          <p:cNvPr id="22539" name="椭圆 13"/>
          <p:cNvSpPr/>
          <p:nvPr/>
        </p:nvSpPr>
        <p:spPr>
          <a:xfrm>
            <a:off x="8910955" y="5324158"/>
            <a:ext cx="541338" cy="539750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txBody>
          <a:bodyPr anchor="ctr"/>
          <a:p>
            <a:pPr algn="ctr"/>
            <a:r>
              <a:rPr lang="en-US" altLang="x-none" dirty="0">
                <a:solidFill>
                  <a:srgbClr val="FFFFFF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rPr>
              <a:t>4</a:t>
            </a:r>
            <a:endParaRPr lang="zh-CN" altLang="en-US" dirty="0">
              <a:solidFill>
                <a:srgbClr val="FFFFFF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sp>
        <p:nvSpPr>
          <p:cNvPr id="22541" name="Text Box 2"/>
          <p:cNvSpPr/>
          <p:nvPr/>
        </p:nvSpPr>
        <p:spPr>
          <a:xfrm>
            <a:off x="2557780" y="3348990"/>
            <a:ext cx="1365885" cy="11988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面向对象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42" name="矩形 15"/>
          <p:cNvSpPr/>
          <p:nvPr/>
        </p:nvSpPr>
        <p:spPr>
          <a:xfrm>
            <a:off x="379730" y="3510280"/>
            <a:ext cx="191579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确定业务内容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确定业务关系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确定业务状态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</a:endParaRPr>
          </a:p>
        </p:txBody>
      </p:sp>
      <p:sp>
        <p:nvSpPr>
          <p:cNvPr id="22543" name="矩形 16"/>
          <p:cNvSpPr/>
          <p:nvPr/>
        </p:nvSpPr>
        <p:spPr>
          <a:xfrm>
            <a:off x="4185920" y="2979103"/>
            <a:ext cx="1800225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确定数据表的关系实现策略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确定业务内容的存储方式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</a:endParaRPr>
          </a:p>
        </p:txBody>
      </p:sp>
      <p:sp>
        <p:nvSpPr>
          <p:cNvPr id="22544" name="矩形 20"/>
          <p:cNvSpPr/>
          <p:nvPr/>
        </p:nvSpPr>
        <p:spPr>
          <a:xfrm>
            <a:off x="6210300" y="3164205"/>
            <a:ext cx="1800225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表达业务功能实现的设计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映射数据对象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45" name="矩形 21"/>
          <p:cNvSpPr/>
          <p:nvPr/>
        </p:nvSpPr>
        <p:spPr>
          <a:xfrm>
            <a:off x="8415338" y="3164205"/>
            <a:ext cx="1800225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业务数据的交互层载体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表达业务规则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+mn-ea"/>
            </a:endParaRPr>
          </a:p>
        </p:txBody>
      </p:sp>
      <p:sp>
        <p:nvSpPr>
          <p:cNvPr id="22547" name="直接连接符 26"/>
          <p:cNvSpPr/>
          <p:nvPr/>
        </p:nvSpPr>
        <p:spPr>
          <a:xfrm>
            <a:off x="8101013" y="3040380"/>
            <a:ext cx="1587" cy="1978025"/>
          </a:xfrm>
          <a:prstGeom prst="line">
            <a:avLst/>
          </a:prstGeom>
          <a:ln w="9525" cap="flat" cmpd="sng">
            <a:solidFill>
              <a:srgbClr val="D8D8D8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4" name="Text Box 2"/>
          <p:cNvSpPr/>
          <p:nvPr/>
        </p:nvSpPr>
        <p:spPr>
          <a:xfrm>
            <a:off x="4402455" y="4751705"/>
            <a:ext cx="1365885" cy="36830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数据对象</a:t>
            </a:r>
            <a:endParaRPr lang="zh-CN" altLang="en-US" sz="1800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Text Box 2"/>
          <p:cNvSpPr/>
          <p:nvPr/>
        </p:nvSpPr>
        <p:spPr>
          <a:xfrm>
            <a:off x="6434455" y="4751705"/>
            <a:ext cx="1365885" cy="36830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实体对象</a:t>
            </a:r>
            <a:endParaRPr lang="zh-CN" altLang="en-US" sz="1800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Text Box 2"/>
          <p:cNvSpPr/>
          <p:nvPr/>
        </p:nvSpPr>
        <p:spPr>
          <a:xfrm>
            <a:off x="8501380" y="4751705"/>
            <a:ext cx="1365885" cy="36830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页面对象</a:t>
            </a:r>
            <a:endParaRPr lang="zh-CN" altLang="en-US" sz="1800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" name="直接连接符 24"/>
          <p:cNvSpPr/>
          <p:nvPr/>
        </p:nvSpPr>
        <p:spPr>
          <a:xfrm flipH="1">
            <a:off x="3199765" y="1344295"/>
            <a:ext cx="13335" cy="999490"/>
          </a:xfrm>
          <a:prstGeom prst="line">
            <a:avLst/>
          </a:prstGeom>
          <a:ln w="9525" cap="flat" cmpd="sng">
            <a:solidFill>
              <a:srgbClr val="D8D8D8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8" name="Freeform 10"/>
          <p:cNvSpPr/>
          <p:nvPr/>
        </p:nvSpPr>
        <p:spPr>
          <a:xfrm>
            <a:off x="3466465" y="1812925"/>
            <a:ext cx="2188210" cy="317500"/>
          </a:xfrm>
          <a:prstGeom prst="rightArrow">
            <a:avLst/>
          </a:prstGeom>
          <a:solidFill>
            <a:srgbClr val="D8D8D8"/>
          </a:solidFill>
          <a:ln w="9525">
            <a:noFill/>
          </a:ln>
        </p:spPr>
        <p:txBody>
          <a:bodyPr wrap="none" anchor="ctr"/>
          <a:p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1520190" y="1372235"/>
            <a:ext cx="841375" cy="5702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2870" tIns="51435" rIns="102870" bIns="51435" anchor="ctr">
            <a:normAutofit fontScale="90000"/>
          </a:bodyPr>
          <a:lstStyle>
            <a:lvl1pPr marL="1028700" lvl="0" indent="-1028700" algn="ctr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5315" b="1" kern="1200">
                <a:solidFill>
                  <a:srgbClr val="00B0F0"/>
                </a:solidFill>
                <a:latin typeface="+mj-lt"/>
                <a:ea typeface="+mj-ea"/>
                <a:cs typeface="+mj-cs"/>
                <a:sym typeface="Calibri" panose="020F0502020204030204" pitchFamily="2" charset="0"/>
              </a:defRPr>
            </a:lvl1pPr>
          </a:lstStyle>
          <a:p>
            <a:pPr algn="ctr" eaLnBrk="1" fontAlgn="base" hangingPunct="1"/>
            <a:r>
              <a:rPr lang="zh-CN" altLang="zh-CN" sz="270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业务</a:t>
            </a:r>
            <a:endParaRPr lang="zh-CN" altLang="zh-CN" sz="27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4113530" y="1387475"/>
            <a:ext cx="841375" cy="5702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2870" tIns="51435" rIns="102870" bIns="51435" anchor="ctr">
            <a:normAutofit fontScale="90000"/>
          </a:bodyPr>
          <a:lstStyle>
            <a:lvl1pPr marL="1028700" lvl="0" indent="-1028700" algn="ctr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5315" b="1" kern="1200">
                <a:solidFill>
                  <a:srgbClr val="00B0F0"/>
                </a:solidFill>
                <a:latin typeface="+mj-lt"/>
                <a:ea typeface="+mj-ea"/>
                <a:cs typeface="+mj-cs"/>
                <a:sym typeface="Calibri" panose="020F0502020204030204" pitchFamily="2" charset="0"/>
              </a:defRPr>
            </a:lvl1pPr>
          </a:lstStyle>
          <a:p>
            <a:pPr algn="ctr" eaLnBrk="1" fontAlgn="base" hangingPunct="1"/>
            <a:r>
              <a:rPr lang="zh-CN" altLang="zh-CN" sz="2700" kern="12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技术</a:t>
            </a:r>
            <a:endParaRPr lang="zh-CN" altLang="zh-CN" sz="27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sp>
        <p:nvSpPr>
          <p:cNvPr id="14" name="Text Box 2"/>
          <p:cNvSpPr/>
          <p:nvPr/>
        </p:nvSpPr>
        <p:spPr>
          <a:xfrm>
            <a:off x="654685" y="3036570"/>
            <a:ext cx="1365885" cy="36830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业务对象</a:t>
            </a:r>
            <a:endParaRPr lang="zh-CN" altLang="en-US" sz="1800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3" name="Freeform 10"/>
          <p:cNvSpPr/>
          <p:nvPr/>
        </p:nvSpPr>
        <p:spPr>
          <a:xfrm rot="10800000">
            <a:off x="824865" y="1812925"/>
            <a:ext cx="2188210" cy="317500"/>
          </a:xfrm>
          <a:prstGeom prst="rightArrow">
            <a:avLst/>
          </a:prstGeom>
          <a:solidFill>
            <a:srgbClr val="D8D8D8"/>
          </a:solidFill>
          <a:ln w="9525">
            <a:noFill/>
          </a:ln>
        </p:spPr>
        <p:txBody>
          <a:bodyPr wrap="none" anchor="ctr"/>
          <a:p>
            <a:endParaRPr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2" name="直接连接符 26"/>
          <p:cNvSpPr/>
          <p:nvPr/>
        </p:nvSpPr>
        <p:spPr>
          <a:xfrm>
            <a:off x="6096953" y="3049905"/>
            <a:ext cx="1587" cy="1978025"/>
          </a:xfrm>
          <a:prstGeom prst="line">
            <a:avLst/>
          </a:prstGeom>
          <a:ln w="9525" cap="flat" cmpd="sng">
            <a:solidFill>
              <a:srgbClr val="D8D8D8"/>
            </a:solidFill>
            <a:prstDash val="solid"/>
            <a:bevel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/>
      <p:bldP spid="12" grpId="0"/>
      <p:bldP spid="13" grpId="0" animBg="1"/>
      <p:bldP spid="22533" grpId="0" animBg="1"/>
      <p:bldP spid="22537" grpId="0" animBg="1"/>
      <p:bldP spid="22543" grpId="0"/>
      <p:bldP spid="4" grpId="0" animBg="1"/>
      <p:bldP spid="22534" grpId="0" animBg="1"/>
      <p:bldP spid="22538" grpId="0" animBg="1"/>
      <p:bldP spid="22544" grpId="0"/>
      <p:bldP spid="5" grpId="0" animBg="1"/>
      <p:bldP spid="22535" grpId="0" animBg="1"/>
      <p:bldP spid="22539" grpId="0" animBg="1"/>
      <p:bldP spid="6" grpId="0" animBg="1"/>
      <p:bldP spid="225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540385" y="436880"/>
            <a:ext cx="9720263" cy="569913"/>
          </a:xfrm>
        </p:spPr>
        <p:txBody>
          <a:bodyPr vert="horz" wrap="square" lIns="102870" tIns="51435" rIns="102870" bIns="51435" anchor="ctr">
            <a:normAutofit/>
          </a:bodyPr>
          <a:p>
            <a:pPr algn="l" eaLnBrk="1" fontAlgn="base" hangingPunct="1"/>
            <a:r>
              <a:rPr lang="zh-CN" altLang="en-US" sz="27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实现：</a:t>
            </a:r>
            <a:r>
              <a:rPr lang="zh-CN" altLang="en-US" sz="27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梳理业务活动</a:t>
            </a:r>
            <a:endParaRPr lang="zh-CN" altLang="en-US" sz="2700" kern="120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6248400" y="1438910"/>
            <a:ext cx="1779270" cy="85217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/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Text Box 15"/>
          <p:cNvSpPr/>
          <p:nvPr/>
        </p:nvSpPr>
        <p:spPr>
          <a:xfrm>
            <a:off x="6311265" y="1619250"/>
            <a:ext cx="165417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业务活动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6249035" y="2805430"/>
            <a:ext cx="1779270" cy="852170"/>
          </a:xfrm>
          <a:prstGeom prst="flowChartDecision">
            <a:avLst/>
          </a:prstGeom>
          <a:solidFill>
            <a:srgbClr val="00B0F0"/>
          </a:solidFill>
          <a:ln w="9525">
            <a:noFill/>
          </a:ln>
        </p:spPr>
        <p:txBody>
          <a:bodyPr/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 Box 15"/>
          <p:cNvSpPr/>
          <p:nvPr/>
        </p:nvSpPr>
        <p:spPr>
          <a:xfrm>
            <a:off x="6334760" y="2985770"/>
            <a:ext cx="165417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判断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4631055" y="4224020"/>
            <a:ext cx="1938655" cy="85217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/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7633335" y="4224020"/>
            <a:ext cx="2212340" cy="85217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/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 Box 15"/>
          <p:cNvSpPr/>
          <p:nvPr/>
        </p:nvSpPr>
        <p:spPr>
          <a:xfrm>
            <a:off x="4631055" y="4404360"/>
            <a:ext cx="189865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通用工作流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" name="Text Box 15"/>
          <p:cNvSpPr/>
          <p:nvPr/>
        </p:nvSpPr>
        <p:spPr>
          <a:xfrm>
            <a:off x="7553325" y="4404360"/>
            <a:ext cx="232156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个性交互实现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圆角右箭头 10"/>
          <p:cNvSpPr/>
          <p:nvPr/>
        </p:nvSpPr>
        <p:spPr>
          <a:xfrm rot="5400000">
            <a:off x="7958455" y="3290570"/>
            <a:ext cx="1026795" cy="792480"/>
          </a:xfrm>
          <a:prstGeom prst="bentArrow">
            <a:avLst>
              <a:gd name="adj1" fmla="val 14938"/>
              <a:gd name="adj2" fmla="val 16137"/>
              <a:gd name="adj3" fmla="val 25000"/>
              <a:gd name="adj4" fmla="val 2725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右箭头 13"/>
          <p:cNvSpPr/>
          <p:nvPr/>
        </p:nvSpPr>
        <p:spPr>
          <a:xfrm rot="5400000" flipV="1">
            <a:off x="5313680" y="3320415"/>
            <a:ext cx="1026795" cy="751840"/>
          </a:xfrm>
          <a:prstGeom prst="bentArrow">
            <a:avLst>
              <a:gd name="adj1" fmla="val 14938"/>
              <a:gd name="adj2" fmla="val 16137"/>
              <a:gd name="adj3" fmla="val 25000"/>
              <a:gd name="adj4" fmla="val 2725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7017385" y="2331085"/>
            <a:ext cx="240665" cy="43116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93" name="TextBox 40"/>
          <p:cNvSpPr/>
          <p:nvPr/>
        </p:nvSpPr>
        <p:spPr>
          <a:xfrm>
            <a:off x="1035050" y="2196465"/>
            <a:ext cx="2808605" cy="237807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00B0F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pPr>
              <a:lnSpc>
                <a:spcPct val="150000"/>
              </a:lnSpc>
              <a:spcAft>
                <a:spcPct val="15000"/>
              </a:spcAft>
            </a:pPr>
            <a:endParaRPr sz="1600">
              <a:solidFill>
                <a:srgbClr val="262626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5" name="Text Box 17"/>
          <p:cNvSpPr/>
          <p:nvPr/>
        </p:nvSpPr>
        <p:spPr>
          <a:xfrm>
            <a:off x="1035050" y="2110740"/>
            <a:ext cx="2808605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1.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多人协作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（角色划分）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2.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存在顺序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（业务操作有严格次序）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ctr">
              <a:lnSpc>
                <a:spcPct val="150000"/>
              </a:lnSpc>
            </a:pP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2296" name="TextBox 41"/>
          <p:cNvSpPr/>
          <p:nvPr/>
        </p:nvSpPr>
        <p:spPr>
          <a:xfrm>
            <a:off x="1035050" y="1797368"/>
            <a:ext cx="2808288" cy="39878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判断条件（并）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2298" name="TextBox 21"/>
          <p:cNvSpPr/>
          <p:nvPr/>
        </p:nvSpPr>
        <p:spPr>
          <a:xfrm>
            <a:off x="2726055" y="4038600"/>
            <a:ext cx="106489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x-none" sz="3200" i="1" dirty="0">
                <a:solidFill>
                  <a:srgbClr val="BFBFBF"/>
                </a:solidFill>
                <a:latin typeface="Impact" panose="020B0806030902050204" pitchFamily="2" charset="0"/>
                <a:ea typeface="宋体" panose="02010600030101010101" pitchFamily="2" charset="-122"/>
                <a:sym typeface="Impact" panose="020B0806030902050204" pitchFamily="2" charset="0"/>
              </a:rPr>
              <a:t>CASE </a:t>
            </a:r>
            <a:endParaRPr lang="zh-CN" altLang="en-US" sz="4000" i="1" dirty="0">
              <a:solidFill>
                <a:srgbClr val="BFBFBF"/>
              </a:solidFill>
              <a:latin typeface="Impact" panose="020B0806030902050204" pitchFamily="2" charset="0"/>
              <a:ea typeface="宋体" panose="02010600030101010101" pitchFamily="2" charset="-122"/>
              <a:sym typeface="Impact" panose="020B0806030902050204" pitchFamily="2" charset="0"/>
            </a:endParaRPr>
          </a:p>
        </p:txBody>
      </p:sp>
      <p:sp>
        <p:nvSpPr>
          <p:cNvPr id="17" name="矩形 11"/>
          <p:cNvSpPr/>
          <p:nvPr/>
        </p:nvSpPr>
        <p:spPr>
          <a:xfrm>
            <a:off x="4631690" y="5182870"/>
            <a:ext cx="1938020" cy="779780"/>
          </a:xfrm>
          <a:prstGeom prst="rect">
            <a:avLst/>
          </a:prstGeom>
          <a:solidFill>
            <a:srgbClr val="BFBFBF"/>
          </a:solidFill>
          <a:ln w="25400">
            <a:noFill/>
          </a:ln>
        </p:spPr>
        <p:txBody>
          <a:bodyPr anchor="ctr"/>
          <a:p>
            <a:endParaRPr lang="zh-CN" altLang="en-US" sz="32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8" name="Text Box 15"/>
          <p:cNvSpPr/>
          <p:nvPr/>
        </p:nvSpPr>
        <p:spPr>
          <a:xfrm>
            <a:off x="4627880" y="5322570"/>
            <a:ext cx="189865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流程梳理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1" name="矩形 11"/>
          <p:cNvSpPr/>
          <p:nvPr/>
        </p:nvSpPr>
        <p:spPr>
          <a:xfrm>
            <a:off x="7637780" y="5196840"/>
            <a:ext cx="2207895" cy="779780"/>
          </a:xfrm>
          <a:prstGeom prst="rect">
            <a:avLst/>
          </a:prstGeom>
          <a:solidFill>
            <a:srgbClr val="BFBFBF"/>
          </a:solidFill>
          <a:ln w="25400">
            <a:noFill/>
          </a:ln>
        </p:spPr>
        <p:txBody>
          <a:bodyPr anchor="ctr"/>
          <a:p>
            <a:endParaRPr lang="zh-CN" altLang="en-US" sz="32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2" name="Text Box 15"/>
          <p:cNvSpPr/>
          <p:nvPr/>
        </p:nvSpPr>
        <p:spPr>
          <a:xfrm>
            <a:off x="7764780" y="5340985"/>
            <a:ext cx="189865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原型设计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下箭头 4"/>
          <p:cNvSpPr/>
          <p:nvPr/>
        </p:nvSpPr>
        <p:spPr>
          <a:xfrm rot="16200000">
            <a:off x="6991350" y="4239260"/>
            <a:ext cx="240665" cy="91122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  <p:bldP spid="12295" grpId="0"/>
      <p:bldP spid="12296" grpId="0" animBg="1"/>
      <p:bldP spid="122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540385" y="436880"/>
            <a:ext cx="9720263" cy="569913"/>
          </a:xfrm>
        </p:spPr>
        <p:txBody>
          <a:bodyPr vert="horz" wrap="square" lIns="102870" tIns="51435" rIns="102870" bIns="51435" anchor="ctr">
            <a:normAutofit/>
          </a:bodyPr>
          <a:p>
            <a:pPr algn="l" eaLnBrk="1" fontAlgn="base" hangingPunct="1"/>
            <a:r>
              <a:rPr lang="zh-CN" altLang="en-US" sz="270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实现：</a:t>
            </a:r>
            <a:r>
              <a:rPr lang="zh-CN" altLang="en-US" sz="270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pitchFamily="2" charset="0"/>
              </a:rPr>
              <a:t>通用工作流梳理</a:t>
            </a:r>
            <a:endParaRPr lang="zh-CN" altLang="en-US" sz="2700" kern="120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pitchFamily="2" charset="0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7155180" y="874395"/>
            <a:ext cx="2428875" cy="85153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/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" name="Text Box 15"/>
          <p:cNvSpPr/>
          <p:nvPr/>
        </p:nvSpPr>
        <p:spPr>
          <a:xfrm>
            <a:off x="7158990" y="1014730"/>
            <a:ext cx="238125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梳理流程结构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Text Box 15"/>
          <p:cNvSpPr/>
          <p:nvPr/>
        </p:nvSpPr>
        <p:spPr>
          <a:xfrm>
            <a:off x="7673340" y="2381250"/>
            <a:ext cx="165417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判断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9103360" y="2381250"/>
            <a:ext cx="1195705" cy="85217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/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" name="Text Box 15"/>
          <p:cNvSpPr/>
          <p:nvPr/>
        </p:nvSpPr>
        <p:spPr>
          <a:xfrm>
            <a:off x="9074150" y="2561590"/>
            <a:ext cx="125412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流向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1" name="矩形 11"/>
          <p:cNvSpPr/>
          <p:nvPr/>
        </p:nvSpPr>
        <p:spPr>
          <a:xfrm>
            <a:off x="2800985" y="2673350"/>
            <a:ext cx="1744345" cy="779780"/>
          </a:xfrm>
          <a:prstGeom prst="rect">
            <a:avLst/>
          </a:prstGeom>
          <a:solidFill>
            <a:srgbClr val="BFBFBF"/>
          </a:solidFill>
          <a:ln w="25400">
            <a:noFill/>
          </a:ln>
        </p:spPr>
        <p:txBody>
          <a:bodyPr anchor="ctr"/>
          <a:p>
            <a:endParaRPr lang="zh-CN" altLang="en-US" sz="32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6683375" y="2398395"/>
            <a:ext cx="1195705" cy="85217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/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Text Box 15"/>
          <p:cNvSpPr/>
          <p:nvPr/>
        </p:nvSpPr>
        <p:spPr>
          <a:xfrm>
            <a:off x="6654165" y="2578735"/>
            <a:ext cx="125412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节点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Rectangle 3"/>
          <p:cNvSpPr/>
          <p:nvPr/>
        </p:nvSpPr>
        <p:spPr>
          <a:xfrm>
            <a:off x="6668770" y="3740150"/>
            <a:ext cx="1195705" cy="85217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/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Text Box 15"/>
          <p:cNvSpPr/>
          <p:nvPr/>
        </p:nvSpPr>
        <p:spPr>
          <a:xfrm>
            <a:off x="6639560" y="3920490"/>
            <a:ext cx="125412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决策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9" name="Rectangle 3"/>
          <p:cNvSpPr/>
          <p:nvPr/>
        </p:nvSpPr>
        <p:spPr>
          <a:xfrm>
            <a:off x="8649970" y="3740150"/>
            <a:ext cx="1195705" cy="85217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/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0" name="Text Box 15"/>
          <p:cNvSpPr/>
          <p:nvPr/>
        </p:nvSpPr>
        <p:spPr>
          <a:xfrm>
            <a:off x="8620760" y="3920490"/>
            <a:ext cx="125412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嵌套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3" name="Rectangle 3"/>
          <p:cNvSpPr/>
          <p:nvPr/>
        </p:nvSpPr>
        <p:spPr>
          <a:xfrm>
            <a:off x="5225415" y="3740150"/>
            <a:ext cx="1195705" cy="85217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/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4" name="Text Box 15"/>
          <p:cNvSpPr/>
          <p:nvPr/>
        </p:nvSpPr>
        <p:spPr>
          <a:xfrm>
            <a:off x="5196205" y="3920490"/>
            <a:ext cx="125412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活动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5" name="矩形 11"/>
          <p:cNvSpPr/>
          <p:nvPr/>
        </p:nvSpPr>
        <p:spPr>
          <a:xfrm>
            <a:off x="2800985" y="3812540"/>
            <a:ext cx="1744345" cy="779780"/>
          </a:xfrm>
          <a:prstGeom prst="rect">
            <a:avLst/>
          </a:prstGeom>
          <a:solidFill>
            <a:srgbClr val="BFBFBF"/>
          </a:solidFill>
          <a:ln w="25400">
            <a:noFill/>
          </a:ln>
        </p:spPr>
        <p:txBody>
          <a:bodyPr anchor="ctr"/>
          <a:p>
            <a:endParaRPr lang="zh-CN" altLang="en-US" sz="32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7" name="Text Box 15"/>
          <p:cNvSpPr/>
          <p:nvPr/>
        </p:nvSpPr>
        <p:spPr>
          <a:xfrm>
            <a:off x="2840990" y="2817495"/>
            <a:ext cx="161798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办理角色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8" name="Text Box 15"/>
          <p:cNvSpPr/>
          <p:nvPr/>
        </p:nvSpPr>
        <p:spPr>
          <a:xfrm>
            <a:off x="2864485" y="3956685"/>
            <a:ext cx="161798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节点表单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9" name="矩形 11"/>
          <p:cNvSpPr/>
          <p:nvPr/>
        </p:nvSpPr>
        <p:spPr>
          <a:xfrm>
            <a:off x="2797810" y="4836795"/>
            <a:ext cx="1744345" cy="779780"/>
          </a:xfrm>
          <a:prstGeom prst="rect">
            <a:avLst/>
          </a:prstGeom>
          <a:solidFill>
            <a:srgbClr val="BFBFBF"/>
          </a:solidFill>
          <a:ln w="25400">
            <a:noFill/>
          </a:ln>
        </p:spPr>
        <p:txBody>
          <a:bodyPr anchor="ctr"/>
          <a:p>
            <a:endParaRPr lang="zh-CN" altLang="en-US" sz="32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0" name="Text Box 15"/>
          <p:cNvSpPr/>
          <p:nvPr/>
        </p:nvSpPr>
        <p:spPr>
          <a:xfrm>
            <a:off x="2840990" y="4980940"/>
            <a:ext cx="161798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处理方式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2" name="矩形 11"/>
          <p:cNvSpPr/>
          <p:nvPr/>
        </p:nvSpPr>
        <p:spPr>
          <a:xfrm>
            <a:off x="262890" y="4101465"/>
            <a:ext cx="2071370" cy="996950"/>
          </a:xfrm>
          <a:prstGeom prst="rect">
            <a:avLst/>
          </a:prstGeom>
          <a:solidFill>
            <a:srgbClr val="BFBFBF"/>
          </a:solidFill>
          <a:ln w="25400">
            <a:noFill/>
          </a:ln>
        </p:spPr>
        <p:txBody>
          <a:bodyPr anchor="ctr"/>
          <a:p>
            <a:endParaRPr lang="zh-CN" altLang="en-US" sz="32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3" name="Text Box 15"/>
          <p:cNvSpPr/>
          <p:nvPr/>
        </p:nvSpPr>
        <p:spPr>
          <a:xfrm>
            <a:off x="320675" y="4129405"/>
            <a:ext cx="1921510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办理：确定办理方式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6" name="矩形 11"/>
          <p:cNvSpPr/>
          <p:nvPr/>
        </p:nvSpPr>
        <p:spPr>
          <a:xfrm>
            <a:off x="260350" y="5307965"/>
            <a:ext cx="2071370" cy="996950"/>
          </a:xfrm>
          <a:prstGeom prst="rect">
            <a:avLst/>
          </a:prstGeom>
          <a:solidFill>
            <a:srgbClr val="BFBFBF"/>
          </a:solidFill>
          <a:ln w="25400">
            <a:noFill/>
          </a:ln>
        </p:spPr>
        <p:txBody>
          <a:bodyPr anchor="ctr"/>
          <a:p>
            <a:endParaRPr lang="zh-CN" altLang="en-US" sz="32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7" name="Text Box 15"/>
          <p:cNvSpPr/>
          <p:nvPr/>
        </p:nvSpPr>
        <p:spPr>
          <a:xfrm>
            <a:off x="318135" y="5335905"/>
            <a:ext cx="1921510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审批：确定退回节点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9" name="右箭头 38"/>
          <p:cNvSpPr/>
          <p:nvPr/>
        </p:nvSpPr>
        <p:spPr>
          <a:xfrm rot="1200000">
            <a:off x="8467725" y="1918335"/>
            <a:ext cx="1397000" cy="278130"/>
          </a:xfrm>
          <a:prstGeom prst="rightArrow">
            <a:avLst>
              <a:gd name="adj1" fmla="val 59383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右箭头 39"/>
          <p:cNvSpPr/>
          <p:nvPr/>
        </p:nvSpPr>
        <p:spPr>
          <a:xfrm rot="360000">
            <a:off x="7232015" y="3350895"/>
            <a:ext cx="2042160" cy="278130"/>
          </a:xfrm>
          <a:prstGeom prst="rightArrow">
            <a:avLst>
              <a:gd name="adj1" fmla="val 59383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 rot="10260000">
            <a:off x="5888355" y="3336290"/>
            <a:ext cx="1473835" cy="278130"/>
          </a:xfrm>
          <a:prstGeom prst="rightArrow">
            <a:avLst>
              <a:gd name="adj1" fmla="val 59383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 rot="9480000">
            <a:off x="7242175" y="1933575"/>
            <a:ext cx="1380490" cy="278130"/>
          </a:xfrm>
          <a:prstGeom prst="rightArrow">
            <a:avLst>
              <a:gd name="adj1" fmla="val 59383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 rot="5400000">
            <a:off x="7082155" y="3404235"/>
            <a:ext cx="368935" cy="278130"/>
          </a:xfrm>
          <a:prstGeom prst="rightArrow">
            <a:avLst>
              <a:gd name="adj1" fmla="val 59383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 rot="14760000">
            <a:off x="4244340" y="3461385"/>
            <a:ext cx="1229995" cy="278130"/>
          </a:xfrm>
          <a:prstGeom prst="rightArrow">
            <a:avLst>
              <a:gd name="adj1" fmla="val 59383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 rot="6720000">
            <a:off x="4286250" y="4609465"/>
            <a:ext cx="1229995" cy="278130"/>
          </a:xfrm>
          <a:prstGeom prst="rightArrow">
            <a:avLst>
              <a:gd name="adj1" fmla="val 59383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 rot="10800000">
            <a:off x="4585335" y="4063365"/>
            <a:ext cx="610870" cy="278130"/>
          </a:xfrm>
          <a:prstGeom prst="rightArrow">
            <a:avLst>
              <a:gd name="adj1" fmla="val 59383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 rot="15240000">
            <a:off x="2077085" y="4765675"/>
            <a:ext cx="961390" cy="278130"/>
          </a:xfrm>
          <a:prstGeom prst="rightArrow">
            <a:avLst>
              <a:gd name="adj1" fmla="val 59383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6660000">
            <a:off x="2112645" y="5549265"/>
            <a:ext cx="875030" cy="278130"/>
          </a:xfrm>
          <a:prstGeom prst="rightArrow">
            <a:avLst>
              <a:gd name="adj1" fmla="val 59383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11"/>
          <p:cNvSpPr/>
          <p:nvPr/>
        </p:nvSpPr>
        <p:spPr>
          <a:xfrm>
            <a:off x="6553835" y="5095875"/>
            <a:ext cx="1444625" cy="779780"/>
          </a:xfrm>
          <a:prstGeom prst="rect">
            <a:avLst/>
          </a:prstGeom>
          <a:solidFill>
            <a:srgbClr val="BFBFBF"/>
          </a:solidFill>
          <a:ln w="25400">
            <a:noFill/>
          </a:ln>
        </p:spPr>
        <p:txBody>
          <a:bodyPr anchor="ctr"/>
          <a:p>
            <a:endParaRPr lang="zh-CN" altLang="en-US" sz="32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0" name="Text Box 15"/>
          <p:cNvSpPr/>
          <p:nvPr/>
        </p:nvSpPr>
        <p:spPr>
          <a:xfrm>
            <a:off x="6467475" y="5240020"/>
            <a:ext cx="161798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决策条件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" name="矩形 11"/>
          <p:cNvSpPr/>
          <p:nvPr/>
        </p:nvSpPr>
        <p:spPr>
          <a:xfrm>
            <a:off x="8261350" y="4997450"/>
            <a:ext cx="1955800" cy="1192530"/>
          </a:xfrm>
          <a:prstGeom prst="rect">
            <a:avLst/>
          </a:prstGeom>
          <a:solidFill>
            <a:srgbClr val="BFBFBF"/>
          </a:solidFill>
          <a:ln w="25400">
            <a:noFill/>
          </a:ln>
        </p:spPr>
        <p:txBody>
          <a:bodyPr anchor="ctr"/>
          <a:p>
            <a:endParaRPr lang="zh-CN" altLang="en-US" sz="32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2" name="Text Box 15"/>
          <p:cNvSpPr/>
          <p:nvPr/>
        </p:nvSpPr>
        <p:spPr>
          <a:xfrm>
            <a:off x="8147050" y="5126355"/>
            <a:ext cx="2124710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子流程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（分解业务）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3" name="右箭头 52"/>
          <p:cNvSpPr/>
          <p:nvPr/>
        </p:nvSpPr>
        <p:spPr>
          <a:xfrm rot="5400000">
            <a:off x="7074535" y="4735830"/>
            <a:ext cx="446405" cy="278130"/>
          </a:xfrm>
          <a:prstGeom prst="rightArrow">
            <a:avLst>
              <a:gd name="adj1" fmla="val 59383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右箭头 53"/>
          <p:cNvSpPr/>
          <p:nvPr/>
        </p:nvSpPr>
        <p:spPr>
          <a:xfrm rot="5400000">
            <a:off x="9053195" y="4652645"/>
            <a:ext cx="371475" cy="278130"/>
          </a:xfrm>
          <a:prstGeom prst="rightArrow">
            <a:avLst>
              <a:gd name="adj1" fmla="val 59383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Text Box 15"/>
          <p:cNvSpPr/>
          <p:nvPr/>
        </p:nvSpPr>
        <p:spPr>
          <a:xfrm>
            <a:off x="1338580" y="2957830"/>
            <a:ext cx="106553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会签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右箭头 14"/>
          <p:cNvSpPr/>
          <p:nvPr/>
        </p:nvSpPr>
        <p:spPr>
          <a:xfrm rot="20100000">
            <a:off x="1273175" y="3724275"/>
            <a:ext cx="656590" cy="278130"/>
          </a:xfrm>
          <a:prstGeom prst="rightArrow">
            <a:avLst>
              <a:gd name="adj1" fmla="val 59383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1"/>
          <p:cNvSpPr/>
          <p:nvPr/>
        </p:nvSpPr>
        <p:spPr>
          <a:xfrm>
            <a:off x="294640" y="2840990"/>
            <a:ext cx="920115" cy="758190"/>
          </a:xfrm>
          <a:prstGeom prst="rect">
            <a:avLst/>
          </a:prstGeom>
          <a:solidFill>
            <a:srgbClr val="BFBFBF"/>
          </a:solidFill>
          <a:ln w="25400">
            <a:noFill/>
          </a:ln>
        </p:spPr>
        <p:txBody>
          <a:bodyPr anchor="ctr"/>
          <a:p>
            <a:endParaRPr lang="zh-CN" altLang="en-US" sz="32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8" name="矩形 11"/>
          <p:cNvSpPr/>
          <p:nvPr/>
        </p:nvSpPr>
        <p:spPr>
          <a:xfrm>
            <a:off x="1443355" y="2840990"/>
            <a:ext cx="920115" cy="758190"/>
          </a:xfrm>
          <a:prstGeom prst="rect">
            <a:avLst/>
          </a:prstGeom>
          <a:solidFill>
            <a:srgbClr val="BFBFBF"/>
          </a:solidFill>
          <a:ln w="25400">
            <a:noFill/>
          </a:ln>
        </p:spPr>
        <p:txBody>
          <a:bodyPr anchor="ctr"/>
          <a:p>
            <a:endParaRPr lang="zh-CN" altLang="en-US" sz="3200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2" name="Text Box 15"/>
          <p:cNvSpPr/>
          <p:nvPr/>
        </p:nvSpPr>
        <p:spPr>
          <a:xfrm>
            <a:off x="222885" y="2963545"/>
            <a:ext cx="106553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抢占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6" name="Text Box 15"/>
          <p:cNvSpPr/>
          <p:nvPr/>
        </p:nvSpPr>
        <p:spPr>
          <a:xfrm>
            <a:off x="1370330" y="2974340"/>
            <a:ext cx="106553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会签</a:t>
            </a:r>
            <a:endParaRPr lang="zh-CN" altLang="en-US" sz="2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1" name="右箭头 30"/>
          <p:cNvSpPr/>
          <p:nvPr/>
        </p:nvSpPr>
        <p:spPr>
          <a:xfrm rot="12180000">
            <a:off x="770255" y="3716020"/>
            <a:ext cx="656590" cy="278130"/>
          </a:xfrm>
          <a:prstGeom prst="rightArrow">
            <a:avLst>
              <a:gd name="adj1" fmla="val 59383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4" grpId="0" animBg="1"/>
      <p:bldP spid="49" grpId="0" animBg="1"/>
      <p:bldP spid="50" grpId="0"/>
      <p:bldP spid="53" grpId="0" animBg="1"/>
      <p:bldP spid="21" grpId="0" animBg="1"/>
      <p:bldP spid="27" grpId="0"/>
      <p:bldP spid="44" grpId="0" animBg="1"/>
      <p:bldP spid="25" grpId="0" animBg="1"/>
      <p:bldP spid="28" grpId="0"/>
      <p:bldP spid="46" grpId="0" animBg="1"/>
      <p:bldP spid="29" grpId="0" animBg="1"/>
      <p:bldP spid="30" grpId="0"/>
      <p:bldP spid="45" grpId="0" animBg="1"/>
      <p:bldP spid="32" grpId="0" animBg="1"/>
      <p:bldP spid="33" grpId="0"/>
      <p:bldP spid="47" grpId="0" animBg="1"/>
      <p:bldP spid="17" grpId="0" bldLvl="0" animBg="1"/>
      <p:bldP spid="18" grpId="0" bldLvl="0" animBg="1"/>
      <p:bldP spid="22" grpId="0"/>
      <p:bldP spid="26" grpId="0"/>
      <p:bldP spid="31" grpId="0" bldLvl="0" animBg="1"/>
      <p:bldP spid="15" grpId="0" bldLvl="0" animBg="1"/>
      <p:bldP spid="36" grpId="0" animBg="1"/>
      <p:bldP spid="37" grpId="0"/>
      <p:bldP spid="4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1599</Words>
  <Application>WPS 演示</Application>
  <PresentationFormat>自定义</PresentationFormat>
  <Paragraphs>455</Paragraphs>
  <Slides>22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MS PGothic</vt:lpstr>
      <vt:lpstr>Impact</vt:lpstr>
      <vt:lpstr>微软雅黑</vt:lpstr>
      <vt:lpstr>黑体</vt:lpstr>
      <vt:lpstr>Office 主题​​</vt:lpstr>
      <vt:lpstr>默认设计模板_2</vt:lpstr>
      <vt:lpstr>Visio.Drawing.11</vt:lpstr>
      <vt:lpstr>PowerPoint 演示文稿</vt:lpstr>
      <vt:lpstr>问题：如何实现一项新业务？</vt:lpstr>
      <vt:lpstr>问题：如何实现一项新业务？</vt:lpstr>
      <vt:lpstr>思路：以开发者的角度，反推软件过程</vt:lpstr>
      <vt:lpstr>思路：基础平台支撑实现过程</vt:lpstr>
      <vt:lpstr>实现：分析业务对象</vt:lpstr>
      <vt:lpstr>实现：基于业务对象，以面向对象思想，实现平台辅助工具</vt:lpstr>
      <vt:lpstr>实现：梳理业务活动</vt:lpstr>
      <vt:lpstr>实现：通用工作流梳理</vt:lpstr>
      <vt:lpstr>实现：个性交互实现梳理</vt:lpstr>
      <vt:lpstr>思路：基础平台支撑实现过程</vt:lpstr>
      <vt:lpstr>PS：平台辅助工具——业务对象管理</vt:lpstr>
      <vt:lpstr>PS：平台辅助工具——业务活动管理</vt:lpstr>
      <vt:lpstr>PS：平台辅助工具——设计内容管理</vt:lpstr>
      <vt:lpstr>PS：平台辅助工具——代码生成</vt:lpstr>
      <vt:lpstr>案例：建委二期加入合同备案业务</vt:lpstr>
      <vt:lpstr>步骤1：分析合同备案业务，整理业务对象</vt:lpstr>
      <vt:lpstr>步骤2：梳理业务活动（流程）</vt:lpstr>
      <vt:lpstr>步骤3：梳理业务活动（个性）</vt:lpstr>
      <vt:lpstr>步骤4：设计技术要素</vt:lpstr>
      <vt:lpstr>步骤4：开发实现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lixzva</dc:creator>
  <cp:lastModifiedBy>Administrator</cp:lastModifiedBy>
  <cp:revision>75</cp:revision>
  <dcterms:created xsi:type="dcterms:W3CDTF">2012-10-25T23:13:00Z</dcterms:created>
  <dcterms:modified xsi:type="dcterms:W3CDTF">2017-06-27T08:44:20Z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