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10.png" ContentType="image/png"/>
  <Override PartName="/ppt/media/image5.wmf" ContentType="image/x-wmf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8875800" y="6138000"/>
            <a:ext cx="6631560" cy="6368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-76320" y="13602960"/>
            <a:ext cx="24522840" cy="140400"/>
          </a:xfrm>
          <a:prstGeom prst="rect">
            <a:avLst/>
          </a:prstGeom>
          <a:solidFill>
            <a:srgbClr val="fc340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10"/>
          <p:cNvSpPr/>
          <p:nvPr/>
        </p:nvSpPr>
        <p:spPr>
          <a:xfrm>
            <a:off x="8159400" y="7111080"/>
            <a:ext cx="7920000" cy="14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3200" spc="-1" strike="noStrike">
                <a:solidFill>
                  <a:srgbClr val="fc3407"/>
                </a:solidFill>
                <a:latin typeface="Montserrat Light"/>
                <a:ea typeface="Helvetica Light"/>
              </a:rPr>
              <a:t>Building a smart and sustainable refrigerated transport worldwide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Rectangle 13"/>
          <p:cNvSpPr/>
          <p:nvPr/>
        </p:nvSpPr>
        <p:spPr>
          <a:xfrm>
            <a:off x="15864480" y="593280"/>
            <a:ext cx="7920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b3b8bc"/>
                </a:solidFill>
                <a:latin typeface="Montserrat Light"/>
                <a:ea typeface="Helvetica Light"/>
              </a:rPr>
              <a:t>Copyright Addvolt 2021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-76320" y="13602960"/>
            <a:ext cx="24522840" cy="140400"/>
          </a:xfrm>
          <a:prstGeom prst="rect">
            <a:avLst/>
          </a:prstGeom>
          <a:solidFill>
            <a:srgbClr val="fc340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1" descr=""/>
          <p:cNvPicPr/>
          <p:nvPr/>
        </p:nvPicPr>
        <p:blipFill>
          <a:blip r:embed="rId2"/>
          <a:stretch/>
        </p:blipFill>
        <p:spPr>
          <a:xfrm>
            <a:off x="1078200" y="12253320"/>
            <a:ext cx="3493080" cy="335160"/>
          </a:xfrm>
          <a:prstGeom prst="rect">
            <a:avLst/>
          </a:prstGeom>
          <a:ln w="0">
            <a:noFill/>
          </a:ln>
        </p:spPr>
      </p:pic>
      <p:sp>
        <p:nvSpPr>
          <p:cNvPr id="44" name="Rectangle 8"/>
          <p:cNvSpPr/>
          <p:nvPr/>
        </p:nvSpPr>
        <p:spPr>
          <a:xfrm>
            <a:off x="21264840" y="737280"/>
            <a:ext cx="195408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40000"/>
              </a:lnSpc>
              <a:buNone/>
              <a:tabLst>
                <a:tab algn="l" pos="0"/>
              </a:tabLst>
            </a:pPr>
            <a:r>
              <a:rPr b="1" lang="pt-PT" sz="1600" spc="-1" strike="noStrike">
                <a:solidFill>
                  <a:srgbClr val="fc3407"/>
                </a:solidFill>
                <a:latin typeface="Montserrat Medium"/>
                <a:ea typeface="Helvetica Light"/>
              </a:rPr>
              <a:t>ADDVOLT.COM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TextBox 9"/>
          <p:cNvSpPr/>
          <p:nvPr/>
        </p:nvSpPr>
        <p:spPr>
          <a:xfrm>
            <a:off x="22561200" y="12395880"/>
            <a:ext cx="523080" cy="38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lIns="71280" rIns="71280" tIns="71280" bIns="7128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F5153B-A16F-4BE8-B8D8-8CE1220C4D02}" type="slidenum">
              <a:rPr b="0" lang="en-US" sz="1600" spc="-1" strike="noStrike">
                <a:solidFill>
                  <a:srgbClr val="81888f"/>
                </a:solidFill>
                <a:latin typeface="Arial"/>
                <a:ea typeface="Helvetica Light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5423400" y="12042720"/>
            <a:ext cx="225972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a1a6ac"/>
                </a:solidFill>
                <a:latin typeface="Montserrat Light"/>
                <a:ea typeface="Helvetica Light"/>
              </a:rPr>
              <a:t>T (+351) 302 001 272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a1a6ac"/>
                </a:solidFill>
                <a:latin typeface="Montserrat Light"/>
                <a:ea typeface="Helvetica Light"/>
              </a:rPr>
              <a:t>E info@addvolt.com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-76320" y="13602960"/>
            <a:ext cx="24522840" cy="140400"/>
          </a:xfrm>
          <a:prstGeom prst="rect">
            <a:avLst/>
          </a:prstGeom>
          <a:solidFill>
            <a:srgbClr val="fc340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Picture 14" descr=""/>
          <p:cNvPicPr/>
          <p:nvPr/>
        </p:nvPicPr>
        <p:blipFill>
          <a:blip r:embed="rId2"/>
          <a:stretch/>
        </p:blipFill>
        <p:spPr>
          <a:xfrm>
            <a:off x="1078200" y="12253320"/>
            <a:ext cx="3493080" cy="33516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18"/>
          <p:cNvSpPr/>
          <p:nvPr/>
        </p:nvSpPr>
        <p:spPr>
          <a:xfrm>
            <a:off x="21264840" y="737280"/>
            <a:ext cx="195408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40000"/>
              </a:lnSpc>
              <a:buNone/>
              <a:tabLst>
                <a:tab algn="l" pos="0"/>
              </a:tabLst>
            </a:pPr>
            <a:r>
              <a:rPr b="1" lang="pt-PT" sz="1600" spc="-1" strike="noStrike">
                <a:solidFill>
                  <a:srgbClr val="fc3407"/>
                </a:solidFill>
                <a:latin typeface="Montserrat Medium"/>
                <a:ea typeface="Helvetica Light"/>
              </a:rPr>
              <a:t>ADDVOLT.COM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TextBox 19"/>
          <p:cNvSpPr/>
          <p:nvPr/>
        </p:nvSpPr>
        <p:spPr>
          <a:xfrm>
            <a:off x="22561200" y="12395880"/>
            <a:ext cx="523080" cy="38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lIns="71280" rIns="71280" tIns="71280" bIns="7128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29A086B-E62D-45F7-8E2D-7B60D86B388A}" type="slidenum">
              <a:rPr b="0" lang="en-US" sz="1600" spc="-1" strike="noStrike">
                <a:solidFill>
                  <a:srgbClr val="81888f"/>
                </a:solidFill>
                <a:latin typeface="Arial"/>
                <a:ea typeface="Helvetica Light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5423400" y="12042720"/>
            <a:ext cx="225972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a1a6ac"/>
                </a:solidFill>
                <a:latin typeface="Montserrat Light"/>
                <a:ea typeface="Helvetica Light"/>
              </a:rPr>
              <a:t>T (+351) 302 001 272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a1a6ac"/>
                </a:solidFill>
                <a:latin typeface="Montserrat Light"/>
                <a:ea typeface="Helvetica Light"/>
              </a:rPr>
              <a:t>E info@addvolt.com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-76320" y="13602960"/>
            <a:ext cx="24522840" cy="140400"/>
          </a:xfrm>
          <a:prstGeom prst="rect">
            <a:avLst/>
          </a:prstGeom>
          <a:solidFill>
            <a:srgbClr val="fc340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Picture 14" descr=""/>
          <p:cNvPicPr/>
          <p:nvPr/>
        </p:nvPicPr>
        <p:blipFill>
          <a:blip r:embed="rId2"/>
          <a:stretch/>
        </p:blipFill>
        <p:spPr>
          <a:xfrm>
            <a:off x="1078200" y="12253320"/>
            <a:ext cx="3493080" cy="335160"/>
          </a:xfrm>
          <a:prstGeom prst="rect">
            <a:avLst/>
          </a:prstGeom>
          <a:ln w="0">
            <a:noFill/>
          </a:ln>
        </p:spPr>
      </p:pic>
      <p:sp>
        <p:nvSpPr>
          <p:cNvPr id="130" name="Rectangle 18"/>
          <p:cNvSpPr/>
          <p:nvPr/>
        </p:nvSpPr>
        <p:spPr>
          <a:xfrm>
            <a:off x="21264840" y="737280"/>
            <a:ext cx="195408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40000"/>
              </a:lnSpc>
              <a:buNone/>
              <a:tabLst>
                <a:tab algn="l" pos="0"/>
              </a:tabLst>
            </a:pPr>
            <a:r>
              <a:rPr b="1" lang="pt-PT" sz="1600" spc="-1" strike="noStrike">
                <a:solidFill>
                  <a:srgbClr val="fc3407"/>
                </a:solidFill>
                <a:latin typeface="Montserrat Medium"/>
                <a:ea typeface="Helvetica Light"/>
              </a:rPr>
              <a:t>ADDVOLT.COM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" name="TextBox 19"/>
          <p:cNvSpPr/>
          <p:nvPr/>
        </p:nvSpPr>
        <p:spPr>
          <a:xfrm>
            <a:off x="22561200" y="12395880"/>
            <a:ext cx="523080" cy="38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lIns="71280" rIns="71280" tIns="71280" bIns="7128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8217B15-E5B7-4AAC-B330-977F5FA76433}" type="slidenum">
              <a:rPr b="0" lang="en-US" sz="1600" spc="-1" strike="noStrike">
                <a:solidFill>
                  <a:srgbClr val="81888f"/>
                </a:solidFill>
                <a:latin typeface="Arial"/>
                <a:ea typeface="Helvetica Light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32" name="Rectangle 8"/>
          <p:cNvSpPr/>
          <p:nvPr/>
        </p:nvSpPr>
        <p:spPr>
          <a:xfrm>
            <a:off x="5423400" y="12042720"/>
            <a:ext cx="225972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a1a6ac"/>
                </a:solidFill>
                <a:latin typeface="Montserrat Light"/>
                <a:ea typeface="Helvetica Light"/>
              </a:rPr>
              <a:t>T (+351) 302 001 272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a1a6ac"/>
                </a:solidFill>
                <a:latin typeface="Montserrat Light"/>
                <a:ea typeface="Helvetica Light"/>
              </a:rPr>
              <a:t>E info@addvolt.com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"/>
          <p:cNvSpPr/>
          <p:nvPr/>
        </p:nvSpPr>
        <p:spPr>
          <a:xfrm>
            <a:off x="-76320" y="0"/>
            <a:ext cx="24628680" cy="13743360"/>
          </a:xfrm>
          <a:prstGeom prst="rect">
            <a:avLst/>
          </a:prstGeom>
          <a:solidFill>
            <a:srgbClr val="fc340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Picture 3" descr=""/>
          <p:cNvPicPr/>
          <p:nvPr/>
        </p:nvPicPr>
        <p:blipFill>
          <a:blip r:embed="rId2"/>
          <a:stretch/>
        </p:blipFill>
        <p:spPr>
          <a:xfrm>
            <a:off x="8877240" y="6138000"/>
            <a:ext cx="6628680" cy="634320"/>
          </a:xfrm>
          <a:prstGeom prst="rect">
            <a:avLst/>
          </a:prstGeom>
          <a:ln w="0">
            <a:noFill/>
          </a:ln>
        </p:spPr>
      </p:pic>
      <p:sp>
        <p:nvSpPr>
          <p:cNvPr id="173" name="TextBox 7"/>
          <p:cNvSpPr/>
          <p:nvPr/>
        </p:nvSpPr>
        <p:spPr>
          <a:xfrm>
            <a:off x="-6204960" y="8926200"/>
            <a:ext cx="143640" cy="91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Rectangle 12"/>
          <p:cNvSpPr/>
          <p:nvPr/>
        </p:nvSpPr>
        <p:spPr>
          <a:xfrm>
            <a:off x="-76320" y="13602960"/>
            <a:ext cx="24522840" cy="140400"/>
          </a:xfrm>
          <a:prstGeom prst="rect">
            <a:avLst/>
          </a:prstGeom>
          <a:solidFill>
            <a:srgbClr val="fc340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Rectangle 11"/>
          <p:cNvSpPr/>
          <p:nvPr/>
        </p:nvSpPr>
        <p:spPr>
          <a:xfrm>
            <a:off x="8159400" y="7103520"/>
            <a:ext cx="7920000" cy="14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3200" spc="-1" strike="noStrike">
                <a:solidFill>
                  <a:srgbClr val="fbffff"/>
                </a:solidFill>
                <a:latin typeface="Montserrat Light"/>
                <a:ea typeface="Helvetica Light"/>
              </a:rPr>
              <a:t>Building a smart and sustainable refrigerated transport worldwide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Rectangle 15"/>
          <p:cNvSpPr/>
          <p:nvPr/>
        </p:nvSpPr>
        <p:spPr>
          <a:xfrm>
            <a:off x="15864480" y="593280"/>
            <a:ext cx="7920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fbffff"/>
                </a:solidFill>
                <a:latin typeface="Montserrat Light"/>
                <a:ea typeface="Helvetica Light"/>
              </a:rPr>
              <a:t>Copyright Addvolt 2021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hyperlink" Target="http://www.addvolt.com/" TargetMode="External"/><Relationship Id="rId4" Type="http://schemas.openxmlformats.org/officeDocument/2006/relationships/hyperlink" Target="https://www.linkedin.com/company/addvolt" TargetMode="External"/><Relationship Id="rId5" Type="http://schemas.openxmlformats.org/officeDocument/2006/relationships/hyperlink" Target="https://www.linkedin.com/company/addvolt" TargetMode="External"/><Relationship Id="rId6" Type="http://schemas.openxmlformats.org/officeDocument/2006/relationships/hyperlink" Target="https://pt-pt.facebook.com/addvoltempower/" TargetMode="External"/><Relationship Id="rId7" Type="http://schemas.openxmlformats.org/officeDocument/2006/relationships/hyperlink" Target="https://pt-pt.facebook.com/addvoltempower/" TargetMode="External"/><Relationship Id="rId8" Type="http://schemas.openxmlformats.org/officeDocument/2006/relationships/hyperlink" Target="https://twitter.com/AddVolt_" TargetMode="External"/><Relationship Id="rId9" Type="http://schemas.openxmlformats.org/officeDocument/2006/relationships/hyperlink" Target="https://twitter.com/AddVolt_" TargetMode="External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81"/>
          <p:cNvSpPr/>
          <p:nvPr/>
        </p:nvSpPr>
        <p:spPr>
          <a:xfrm>
            <a:off x="7382880" y="4814280"/>
            <a:ext cx="9648360" cy="1326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7200" spc="-1" strike="noStrike">
                <a:solidFill>
                  <a:srgbClr val="81888f"/>
                </a:solidFill>
                <a:latin typeface="Montserrat Medium"/>
                <a:ea typeface="Arial"/>
              </a:rPr>
              <a:t>Generator Current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16" name="Shape 82"/>
          <p:cNvSpPr/>
          <p:nvPr/>
        </p:nvSpPr>
        <p:spPr>
          <a:xfrm>
            <a:off x="9375120" y="6375960"/>
            <a:ext cx="5663880" cy="82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Box 1"/>
          <p:cNvSpPr/>
          <p:nvPr/>
        </p:nvSpPr>
        <p:spPr>
          <a:xfrm>
            <a:off x="8335440" y="5903280"/>
            <a:ext cx="7712640" cy="166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lIns="71280" rIns="71280" tIns="71280" bIns="7128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5000" spc="-1" strike="noStrike">
                <a:solidFill>
                  <a:srgbClr val="81888f"/>
                </a:solidFill>
                <a:latin typeface="Montserrat Medium"/>
                <a:ea typeface="Helvetica Light"/>
              </a:rPr>
              <a:t>Variation and cycles for deals with SAF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81"/>
          <p:cNvSpPr/>
          <p:nvPr/>
        </p:nvSpPr>
        <p:spPr>
          <a:xfrm>
            <a:off x="1090080" y="1325880"/>
            <a:ext cx="6853320" cy="137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8000" spc="-1" strike="noStrike">
                <a:solidFill>
                  <a:srgbClr val="81888f"/>
                </a:solidFill>
                <a:latin typeface="Montserrat Medium"/>
                <a:ea typeface="RADIKAL"/>
              </a:rPr>
              <a:t>Assumptions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19" name="Shape 82"/>
          <p:cNvSpPr/>
          <p:nvPr/>
        </p:nvSpPr>
        <p:spPr>
          <a:xfrm>
            <a:off x="1090080" y="2796120"/>
            <a:ext cx="6853320" cy="82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rgbClr val="81888f"/>
                </a:solidFill>
                <a:latin typeface="Montserrat Medium"/>
                <a:ea typeface="RADIKAL"/>
              </a:rPr>
              <a:t>Values &amp; Metrics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Shape 80"/>
          <p:cNvSpPr/>
          <p:nvPr/>
        </p:nvSpPr>
        <p:spPr>
          <a:xfrm>
            <a:off x="1090080" y="4242600"/>
            <a:ext cx="7324920" cy="66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For this analysis, we classified any </a:t>
            </a:r>
            <a:r>
              <a:rPr b="1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variation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 </a:t>
            </a:r>
            <a:r>
              <a:rPr b="1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equal to or greater than 20A 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occurring in less than </a:t>
            </a:r>
            <a:r>
              <a:rPr b="1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4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 </a:t>
            </a:r>
            <a:r>
              <a:rPr b="1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seconds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 as an </a:t>
            </a:r>
            <a:r>
              <a:rPr b="1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occurrence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The approximation of </a:t>
            </a:r>
            <a:r>
              <a:rPr b="1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cycles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 was calculated by dividing the total number of occurrences by 2 (representing the variation both up and down)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80"/>
          <p:cNvSpPr/>
          <p:nvPr/>
        </p:nvSpPr>
        <p:spPr>
          <a:xfrm>
            <a:off x="1090080" y="3897000"/>
            <a:ext cx="7324920" cy="66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From 01/07/2022 – 12/09/2023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23364 occurences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Distribution in current variation (A): </a:t>
            </a:r>
            <a:r>
              <a:rPr b="0" lang="en-US" sz="3000" spc="-1" strike="noStrike">
                <a:solidFill>
                  <a:srgbClr val="81888f"/>
                </a:solidFill>
                <a:latin typeface="Helvetica Light"/>
                <a:ea typeface="Helvetica Light"/>
              </a:rPr>
              <a:t>20-25: 30% | 25-30: 15% | 30-35: 20% | 35-40: 12% | 40+: 23%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11682 cycles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2" name="Shape 82"/>
          <p:cNvSpPr/>
          <p:nvPr/>
        </p:nvSpPr>
        <p:spPr>
          <a:xfrm>
            <a:off x="1090080" y="2796120"/>
            <a:ext cx="6853320" cy="82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rgbClr val="81888f"/>
                </a:solidFill>
                <a:latin typeface="Montserrat Medium"/>
                <a:ea typeface="RADIKAL"/>
              </a:rPr>
              <a:t>Client 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Shape 81"/>
          <p:cNvSpPr/>
          <p:nvPr/>
        </p:nvSpPr>
        <p:spPr>
          <a:xfrm>
            <a:off x="1090080" y="1325880"/>
            <a:ext cx="6853320" cy="137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8000" spc="-1" strike="noStrike">
                <a:solidFill>
                  <a:srgbClr val="81888f"/>
                </a:solidFill>
                <a:latin typeface="Montserrat Medium"/>
                <a:ea typeface="RADIKAL"/>
              </a:rPr>
              <a:t>Deal A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2029400" y="2514600"/>
            <a:ext cx="11058840" cy="764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3"/>
          <p:cNvSpPr/>
          <p:nvPr/>
        </p:nvSpPr>
        <p:spPr>
          <a:xfrm>
            <a:off x="1090080" y="3897000"/>
            <a:ext cx="7324920" cy="66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From 01/07/2022 – 12/09/2023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16463 occurences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Distribution in current variation (A): </a:t>
            </a:r>
            <a:r>
              <a:rPr b="0" lang="en-US" sz="3000" spc="-1" strike="noStrike">
                <a:solidFill>
                  <a:srgbClr val="81888f"/>
                </a:solidFill>
                <a:latin typeface="Helvetica Light"/>
                <a:ea typeface="Helvetica Light"/>
              </a:rPr>
              <a:t>20-25: 28% | 25-30: 14% | 30-35: 15% | 35-40: 8% | 40+: 35%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8231 cycles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6" name="Shape 4"/>
          <p:cNvSpPr/>
          <p:nvPr/>
        </p:nvSpPr>
        <p:spPr>
          <a:xfrm>
            <a:off x="1090080" y="2796120"/>
            <a:ext cx="6853320" cy="82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rgbClr val="81888f"/>
                </a:solidFill>
                <a:latin typeface="Montserrat Medium"/>
                <a:ea typeface="Helvetica Light"/>
              </a:rPr>
              <a:t>Client 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Shape 5"/>
          <p:cNvSpPr/>
          <p:nvPr/>
        </p:nvSpPr>
        <p:spPr>
          <a:xfrm>
            <a:off x="1090080" y="1325880"/>
            <a:ext cx="6853320" cy="137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8000" spc="-1" strike="noStrike">
                <a:solidFill>
                  <a:srgbClr val="81888f"/>
                </a:solidFill>
                <a:latin typeface="Montserrat Medium"/>
                <a:ea typeface="RADIKAL"/>
              </a:rPr>
              <a:t>Deal B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2115800" y="2469240"/>
            <a:ext cx="10743840" cy="788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80"/>
          <p:cNvSpPr/>
          <p:nvPr/>
        </p:nvSpPr>
        <p:spPr>
          <a:xfrm>
            <a:off x="1090080" y="3897000"/>
            <a:ext cx="7324920" cy="66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Since the installation until 12/09/2023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78322 occurences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Distribution in current variation (A): </a:t>
            </a:r>
            <a:r>
              <a:rPr b="0" lang="en-US" sz="3000" spc="-1" strike="noStrike">
                <a:solidFill>
                  <a:srgbClr val="81888f"/>
                </a:solidFill>
                <a:latin typeface="Helvetica Light"/>
                <a:ea typeface="Helvetica Light"/>
              </a:rPr>
              <a:t>20-25: 31% | 25-30: 13% | 30-35: 18% | 35-40: 11% | 40+: 27%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39161 cycles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0" name="Shape 82"/>
          <p:cNvSpPr/>
          <p:nvPr/>
        </p:nvSpPr>
        <p:spPr>
          <a:xfrm>
            <a:off x="1090080" y="2796120"/>
            <a:ext cx="6853320" cy="82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rgbClr val="81888f"/>
                </a:solidFill>
                <a:latin typeface="Montserrat Medium"/>
                <a:ea typeface="RADIKAL"/>
              </a:rPr>
              <a:t>Client 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Shape 81"/>
          <p:cNvSpPr/>
          <p:nvPr/>
        </p:nvSpPr>
        <p:spPr>
          <a:xfrm>
            <a:off x="1090080" y="1325880"/>
            <a:ext cx="6853320" cy="137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8000" spc="-1" strike="noStrike">
                <a:solidFill>
                  <a:srgbClr val="81888f"/>
                </a:solidFill>
                <a:latin typeface="Montserrat Medium"/>
                <a:ea typeface="RADIKAL"/>
              </a:rPr>
              <a:t>Deal C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2213000" y="2838600"/>
            <a:ext cx="10608480" cy="75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80"/>
          <p:cNvSpPr/>
          <p:nvPr/>
        </p:nvSpPr>
        <p:spPr>
          <a:xfrm>
            <a:off x="1090080" y="3897000"/>
            <a:ext cx="7324920" cy="66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From 01/07/2022 – 01/09/2023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42237 occurences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Distribution in current variation (A): </a:t>
            </a:r>
            <a:r>
              <a:rPr b="0" lang="en-US" sz="3000" spc="-1" strike="noStrike">
                <a:solidFill>
                  <a:srgbClr val="81888f"/>
                </a:solidFill>
                <a:latin typeface="Helvetica Light"/>
                <a:ea typeface="Helvetica Light"/>
              </a:rPr>
              <a:t>20-25: 28% | 25-30: 14% | 30-35: 16% | 35-40: 9% | 40+: 33%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21118 cycles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4" name="Shape 82"/>
          <p:cNvSpPr/>
          <p:nvPr/>
        </p:nvSpPr>
        <p:spPr>
          <a:xfrm>
            <a:off x="1090080" y="2796120"/>
            <a:ext cx="6853320" cy="82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rgbClr val="81888f"/>
                </a:solidFill>
                <a:latin typeface="Montserrat Medium"/>
                <a:ea typeface="RADIKAL"/>
              </a:rPr>
              <a:t>Client 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Shape 81"/>
          <p:cNvSpPr/>
          <p:nvPr/>
        </p:nvSpPr>
        <p:spPr>
          <a:xfrm>
            <a:off x="1090080" y="1325880"/>
            <a:ext cx="6853320" cy="137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8000" spc="-1" strike="noStrike">
                <a:solidFill>
                  <a:srgbClr val="81888f"/>
                </a:solidFill>
                <a:latin typeface="Montserrat Medium"/>
                <a:ea typeface="RADIKAL"/>
              </a:rPr>
              <a:t>Deal D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344400" y="2476800"/>
            <a:ext cx="10515240" cy="78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80"/>
          <p:cNvSpPr/>
          <p:nvPr/>
        </p:nvSpPr>
        <p:spPr>
          <a:xfrm>
            <a:off x="1090080" y="3897000"/>
            <a:ext cx="7324920" cy="66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From 01/06/2022 – 01/07/2023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76394 occurences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0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Distribution in current variation (A): </a:t>
            </a:r>
            <a:r>
              <a:rPr b="0" lang="en-US" sz="3000" spc="-1" strike="noStrike">
                <a:solidFill>
                  <a:srgbClr val="81888f"/>
                </a:solidFill>
                <a:latin typeface="Helvetica Light"/>
                <a:ea typeface="Helvetica Light"/>
              </a:rPr>
              <a:t>20-25: 21% | 25-30: 11% | 30-35: 14% | 35-40: 8% | 40+: 46%</a:t>
            </a: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5899"/>
              </a:spcBef>
              <a:buClr>
                <a:srgbClr val="81888f"/>
              </a:buClr>
              <a:buFont typeface="StarSymbol"/>
              <a:buChar char="-"/>
            </a:pPr>
            <a:r>
              <a:rPr b="1" lang="pt-PT" sz="3000" spc="-1" strike="noStrike">
                <a:solidFill>
                  <a:srgbClr val="81888f"/>
                </a:solidFill>
                <a:latin typeface="Montserrat Light"/>
                <a:ea typeface="RADIKAL"/>
              </a:rPr>
              <a:t>38197 cycles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8" name="Shape 82"/>
          <p:cNvSpPr/>
          <p:nvPr/>
        </p:nvSpPr>
        <p:spPr>
          <a:xfrm>
            <a:off x="1090080" y="2796120"/>
            <a:ext cx="6853320" cy="82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rgbClr val="81888f"/>
                </a:solidFill>
                <a:latin typeface="Montserrat Medium"/>
                <a:ea typeface="Helvetica Light"/>
              </a:rPr>
              <a:t>Client 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Shape 81"/>
          <p:cNvSpPr/>
          <p:nvPr/>
        </p:nvSpPr>
        <p:spPr>
          <a:xfrm>
            <a:off x="1090080" y="1325880"/>
            <a:ext cx="6853320" cy="137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8000" spc="-1" strike="noStrike">
                <a:solidFill>
                  <a:srgbClr val="81888f"/>
                </a:solidFill>
                <a:latin typeface="Montserrat Medium"/>
                <a:ea typeface="RADIKAL"/>
              </a:rPr>
              <a:t>Deal E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240" name="Picture 5" descr="A blue line on a white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11764080" y="2295000"/>
            <a:ext cx="11529000" cy="76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8" descr=""/>
          <p:cNvPicPr/>
          <p:nvPr/>
        </p:nvPicPr>
        <p:blipFill>
          <a:blip r:embed="rId1"/>
          <a:stretch/>
        </p:blipFill>
        <p:spPr>
          <a:xfrm>
            <a:off x="13825080" y="5823720"/>
            <a:ext cx="1453320" cy="128736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7" descr=""/>
          <p:cNvPicPr/>
          <p:nvPr/>
        </p:nvPicPr>
        <p:blipFill>
          <a:blip r:embed="rId2"/>
          <a:stretch/>
        </p:blipFill>
        <p:spPr>
          <a:xfrm>
            <a:off x="13825080" y="3113640"/>
            <a:ext cx="1453320" cy="1287360"/>
          </a:xfrm>
          <a:prstGeom prst="rect">
            <a:avLst/>
          </a:prstGeom>
          <a:ln w="0">
            <a:noFill/>
          </a:ln>
        </p:spPr>
      </p:pic>
      <p:sp>
        <p:nvSpPr>
          <p:cNvPr id="243" name="Shape 81"/>
          <p:cNvSpPr/>
          <p:nvPr/>
        </p:nvSpPr>
        <p:spPr>
          <a:xfrm>
            <a:off x="1090080" y="1241280"/>
            <a:ext cx="10309320" cy="165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0" spc="-1" strike="noStrike">
                <a:solidFill>
                  <a:srgbClr val="81888f"/>
                </a:solidFill>
                <a:latin typeface="Montserrat Medium"/>
                <a:ea typeface="RADIKAL"/>
              </a:rPr>
              <a:t>About AddVolt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44" name="Shape 80"/>
          <p:cNvSpPr/>
          <p:nvPr/>
        </p:nvSpPr>
        <p:spPr>
          <a:xfrm>
            <a:off x="1090080" y="3617640"/>
            <a:ext cx="10813320" cy="784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/>
          </a:bodyPr>
          <a:p>
            <a:pPr>
              <a:lnSpc>
                <a:spcPct val="120000"/>
              </a:lnSpc>
              <a:spcBef>
                <a:spcPts val="5899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81888f"/>
                </a:solidFill>
                <a:latin typeface="Montserrat Light"/>
                <a:ea typeface="RADIKAL"/>
              </a:rPr>
              <a:t>AddVolt is a technology company which developed the World's First Plug-in Electric targeted for refrigerated vans, trucks, trailers or containers. It avoids the diesel usage, as well as CO2 and noise emissions, optimizing the operational costs of goods transportation.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5899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Follow AddVolt: </a:t>
            </a:r>
            <a:r>
              <a:rPr b="0" lang="en-US" sz="3000" spc="-1" strike="noStrike" u="sng">
                <a:solidFill>
                  <a:srgbClr val="0000ff"/>
                </a:solidFill>
                <a:uFillTx/>
                <a:latin typeface="Montserrat Light"/>
                <a:ea typeface="Helvetica Light"/>
                <a:hlinkClick r:id="rId3"/>
              </a:rPr>
              <a:t>addvolt.com</a:t>
            </a:r>
            <a:r>
              <a:rPr b="0" lang="en-US" sz="3000" spc="-1" strike="noStrike">
                <a:solidFill>
                  <a:srgbClr val="fc3407"/>
                </a:solidFill>
                <a:latin typeface="Montserrat Light"/>
                <a:ea typeface="Helvetica Light"/>
              </a:rPr>
              <a:t>  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|</a:t>
            </a:r>
            <a:r>
              <a:rPr b="0" lang="en-US" sz="3000" spc="-1" strike="noStrike" u="sng">
                <a:solidFill>
                  <a:srgbClr val="0000ff"/>
                </a:solidFill>
                <a:uFillTx/>
                <a:latin typeface="Montserrat Light"/>
                <a:ea typeface="Helvetica Light"/>
                <a:hlinkClick r:id="rId4"/>
              </a:rPr>
              <a:t> </a:t>
            </a:r>
            <a:r>
              <a:rPr b="0" lang="en-US" sz="3000" spc="-1" strike="noStrike" u="sng">
                <a:solidFill>
                  <a:srgbClr val="0000ff"/>
                </a:solidFill>
                <a:uFillTx/>
                <a:latin typeface="Montserrat Light"/>
                <a:ea typeface="Helvetica Light"/>
                <a:hlinkClick r:id="rId5"/>
              </a:rPr>
              <a:t>LinkedIn</a:t>
            </a:r>
            <a:r>
              <a:rPr b="0" lang="en-US" sz="3000" spc="-1" strike="noStrike">
                <a:solidFill>
                  <a:srgbClr val="fc3407"/>
                </a:solidFill>
                <a:latin typeface="Montserrat Light"/>
                <a:ea typeface="Helvetica Light"/>
              </a:rPr>
              <a:t> 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|</a:t>
            </a:r>
            <a:r>
              <a:rPr b="0" lang="en-US" sz="3000" spc="-1" strike="noStrike" u="sng">
                <a:solidFill>
                  <a:srgbClr val="0000ff"/>
                </a:solidFill>
                <a:uFillTx/>
                <a:latin typeface="Montserrat Light"/>
                <a:ea typeface="Helvetica Light"/>
                <a:hlinkClick r:id="rId6"/>
              </a:rPr>
              <a:t> </a:t>
            </a:r>
            <a:r>
              <a:rPr b="0" lang="en-US" sz="3000" spc="-1" strike="noStrike" u="sng">
                <a:solidFill>
                  <a:srgbClr val="0000ff"/>
                </a:solidFill>
                <a:uFillTx/>
                <a:latin typeface="Montserrat Light"/>
                <a:ea typeface="Helvetica Light"/>
                <a:hlinkClick r:id="rId7"/>
              </a:rPr>
              <a:t>Facebook</a:t>
            </a:r>
            <a:r>
              <a:rPr b="0" lang="en-US" sz="30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 |</a:t>
            </a:r>
            <a:r>
              <a:rPr b="0" lang="en-US" sz="3000" spc="-1" strike="noStrike" u="sng">
                <a:solidFill>
                  <a:srgbClr val="0000ff"/>
                </a:solidFill>
                <a:uFillTx/>
                <a:latin typeface="Montserrat Light"/>
                <a:ea typeface="Helvetica Light"/>
                <a:hlinkClick r:id="rId8"/>
              </a:rPr>
              <a:t> </a:t>
            </a:r>
            <a:r>
              <a:rPr b="0" lang="en-US" sz="3000" spc="-1" strike="noStrike" u="sng">
                <a:solidFill>
                  <a:srgbClr val="0000ff"/>
                </a:solidFill>
                <a:uFillTx/>
                <a:latin typeface="Montserrat Light"/>
                <a:ea typeface="Helvetica Light"/>
                <a:hlinkClick r:id="rId9"/>
              </a:rPr>
              <a:t>Twitter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5" name="TextBox 4"/>
          <p:cNvSpPr/>
          <p:nvPr/>
        </p:nvSpPr>
        <p:spPr>
          <a:xfrm>
            <a:off x="14928480" y="5978160"/>
            <a:ext cx="7776000" cy="270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lIns="71280" rIns="71280" tIns="71280" bIns="71280" anchor="ctr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PT" sz="28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Iberian Peninsula - Ing. Bruno Azevedo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PT" sz="2800" spc="-1" strike="noStrike">
                <a:solidFill>
                  <a:srgbClr val="f5340b"/>
                </a:solidFill>
                <a:latin typeface="Montserrat Light"/>
                <a:ea typeface="Helvetica Light"/>
              </a:rPr>
              <a:t>M </a:t>
            </a:r>
            <a:r>
              <a:rPr b="0" lang="pt-PT" sz="28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(+351) 913 485 508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PT" sz="2800" spc="-1" strike="noStrike">
                <a:solidFill>
                  <a:srgbClr val="f5340b"/>
                </a:solidFill>
                <a:latin typeface="Montserrat Light"/>
                <a:ea typeface="Helvetica Light"/>
              </a:rPr>
              <a:t>E  </a:t>
            </a:r>
            <a:r>
              <a:rPr b="0" lang="pt-PT" sz="28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bruno.azevedo@addvolt.com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TextBox 5"/>
          <p:cNvSpPr/>
          <p:nvPr/>
        </p:nvSpPr>
        <p:spPr>
          <a:xfrm>
            <a:off x="14928480" y="3560760"/>
            <a:ext cx="7776000" cy="206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lIns="71280" rIns="71280" tIns="71280" bIns="71280" anchor="ctr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PT" sz="28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Germany - Dr. Bertold Biffar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PT" sz="2800" spc="-1" strike="noStrike">
                <a:solidFill>
                  <a:srgbClr val="f5340b"/>
                </a:solidFill>
                <a:latin typeface="Montserrat Light"/>
                <a:ea typeface="Helvetica Light"/>
              </a:rPr>
              <a:t>M </a:t>
            </a:r>
            <a:r>
              <a:rPr b="0" lang="pt-PT" sz="28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(+49) 179 10 55 123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PT" sz="2800" spc="-1" strike="noStrike">
                <a:solidFill>
                  <a:srgbClr val="f5340b"/>
                </a:solidFill>
                <a:latin typeface="Montserrat Light"/>
                <a:ea typeface="Helvetica Light"/>
              </a:rPr>
              <a:t>E  </a:t>
            </a:r>
            <a:r>
              <a:rPr b="0" lang="pt-PT" sz="2800" spc="-1" strike="noStrike">
                <a:solidFill>
                  <a:srgbClr val="81888f"/>
                </a:solidFill>
                <a:latin typeface="Montserrat Light"/>
                <a:ea typeface="Helvetica Light"/>
              </a:rPr>
              <a:t>bertold.biffar@addvolt.com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7" name="Picture 10" descr=""/>
          <p:cNvPicPr/>
          <p:nvPr/>
        </p:nvPicPr>
        <p:blipFill>
          <a:blip r:embed="rId10"/>
          <a:stretch/>
        </p:blipFill>
        <p:spPr>
          <a:xfrm>
            <a:off x="1090080" y="9602280"/>
            <a:ext cx="2951640" cy="14918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12" descr=""/>
          <p:cNvPicPr/>
          <p:nvPr/>
        </p:nvPicPr>
        <p:blipFill>
          <a:blip r:embed="rId11"/>
          <a:srcRect l="0" t="0" r="58127" b="0"/>
          <a:stretch/>
        </p:blipFill>
        <p:spPr>
          <a:xfrm>
            <a:off x="5190480" y="9487800"/>
            <a:ext cx="1932480" cy="16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Tânia Duarte</dc:creator>
  <dc:description/>
  <dc:language>en-US</dc:language>
  <cp:lastModifiedBy/>
  <cp:lastPrinted>2018-02-23T11:01:23Z</cp:lastPrinted>
  <dcterms:modified xsi:type="dcterms:W3CDTF">2023-09-23T14:02:31Z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Custom</vt:lpwstr>
  </property>
  <property fmtid="{D5CDD505-2E9C-101B-9397-08002B2CF9AE}" pid="4" name="Slides">
    <vt:r8>9</vt:r8>
  </property>
</Properties>
</file>