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3T08:15:27.379" idx="1">
    <p:pos x="10" y="10"/>
    <p:text>Ajouter une photo d'hydre parce que les gens sont cons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73F12-DC8F-4D0B-8A78-E587E56161CA}" type="datetimeFigureOut">
              <a:rPr lang="fr-FR" smtClean="0"/>
              <a:t>23/03/2017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5C2FC-CB97-4B43-A1AC-48E593FFFC4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914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5C2FC-CB97-4B43-A1AC-48E593FFFC4C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95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5C2FC-CB97-4B43-A1AC-48E593FFFC4C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59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18DC-1E56-4A33-8B7D-F665E179B9F5}" type="datetimeFigureOut">
              <a:rPr lang="fr-FR" smtClean="0"/>
              <a:t>23/03/2017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1E9B-86B3-41D0-A317-36B3695875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68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18DC-1E56-4A33-8B7D-F665E179B9F5}" type="datetimeFigureOut">
              <a:rPr lang="fr-FR" smtClean="0"/>
              <a:t>23/03/2017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1E9B-86B3-41D0-A317-36B3695875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53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18DC-1E56-4A33-8B7D-F665E179B9F5}" type="datetimeFigureOut">
              <a:rPr lang="fr-FR" smtClean="0"/>
              <a:t>23/03/2017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1E9B-86B3-41D0-A317-36B3695875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11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18DC-1E56-4A33-8B7D-F665E179B9F5}" type="datetimeFigureOut">
              <a:rPr lang="fr-FR" smtClean="0"/>
              <a:t>23/03/2017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1E9B-86B3-41D0-A317-36B3695875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733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18DC-1E56-4A33-8B7D-F665E179B9F5}" type="datetimeFigureOut">
              <a:rPr lang="fr-FR" smtClean="0"/>
              <a:t>23/03/2017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1E9B-86B3-41D0-A317-36B3695875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742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18DC-1E56-4A33-8B7D-F665E179B9F5}" type="datetimeFigureOut">
              <a:rPr lang="fr-FR" smtClean="0"/>
              <a:t>23/03/2017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1E9B-86B3-41D0-A317-36B3695875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9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18DC-1E56-4A33-8B7D-F665E179B9F5}" type="datetimeFigureOut">
              <a:rPr lang="fr-FR" smtClean="0"/>
              <a:t>23/03/2017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1E9B-86B3-41D0-A317-36B3695875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03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18DC-1E56-4A33-8B7D-F665E179B9F5}" type="datetimeFigureOut">
              <a:rPr lang="fr-FR" smtClean="0"/>
              <a:t>23/03/2017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1E9B-86B3-41D0-A317-36B3695875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71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18DC-1E56-4A33-8B7D-F665E179B9F5}" type="datetimeFigureOut">
              <a:rPr lang="fr-FR" smtClean="0"/>
              <a:t>23/03/2017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1E9B-86B3-41D0-A317-36B3695875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95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18DC-1E56-4A33-8B7D-F665E179B9F5}" type="datetimeFigureOut">
              <a:rPr lang="fr-FR" smtClean="0"/>
              <a:t>23/03/2017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1E9B-86B3-41D0-A317-36B3695875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623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18DC-1E56-4A33-8B7D-F665E179B9F5}" type="datetimeFigureOut">
              <a:rPr lang="fr-FR" smtClean="0"/>
              <a:t>23/03/2017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1E9B-86B3-41D0-A317-36B3695875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68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618DC-1E56-4A33-8B7D-F665E179B9F5}" type="datetimeFigureOut">
              <a:rPr lang="fr-FR" smtClean="0"/>
              <a:t>23/03/2017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1E9B-86B3-41D0-A317-36B3695875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00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/>
          <p:nvPr/>
        </p:nvPicPr>
        <p:blipFill>
          <a:blip r:embed="rId2" cstate="print"/>
          <a:stretch/>
        </p:blipFill>
        <p:spPr>
          <a:xfrm>
            <a:off x="0" y="5832000"/>
            <a:ext cx="2084040" cy="102600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2399330" y="3508789"/>
            <a:ext cx="9708000" cy="1938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Julien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Baillou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		Louise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Montaye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Léa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Cerello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Thomas Barillot		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Lucie De Maury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fr-FR" dirty="0">
                <a:effectLst/>
              </a:rPr>
              <a:t>Sandra Alves Monteiro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Mael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Bouquinet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Kintana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Anninos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fr-FR" dirty="0">
                <a:effectLst/>
              </a:rPr>
              <a:t>Diana </a:t>
            </a:r>
            <a:r>
              <a:rPr lang="fr-FR" dirty="0">
                <a:effectLst/>
              </a:rPr>
              <a:t>Pinheiro</a:t>
            </a:r>
            <a:r>
              <a:rPr lang="fr-FR" dirty="0">
                <a:effectLst/>
              </a:rPr>
              <a:t> </a:t>
            </a:r>
            <a:r>
              <a:rPr lang="fr-FR" dirty="0">
                <a:effectLst/>
              </a:rPr>
              <a:t>Veira</a:t>
            </a:r>
            <a:endParaRPr lang="fr-FR" dirty="0">
              <a:effectLst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Amine Bakhtiar		Pauline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Cerello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Milen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Peron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Simon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Nagels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Florentin Borne		Leo 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Dairain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Image 9"/>
          <p:cNvPicPr/>
          <p:nvPr/>
        </p:nvPicPr>
        <p:blipFill>
          <a:blip r:embed="rId3" cstate="print"/>
          <a:stretch/>
        </p:blipFill>
        <p:spPr>
          <a:xfrm>
            <a:off x="11149232" y="90516"/>
            <a:ext cx="951840" cy="895590"/>
          </a:xfrm>
          <a:prstGeom prst="rect">
            <a:avLst/>
          </a:prstGeom>
          <a:ln>
            <a:noFill/>
          </a:ln>
        </p:spPr>
      </p:pic>
      <p:sp>
        <p:nvSpPr>
          <p:cNvPr id="7" name="TextShape 2"/>
          <p:cNvSpPr txBox="1"/>
          <p:nvPr/>
        </p:nvSpPr>
        <p:spPr>
          <a:xfrm>
            <a:off x="0" y="1172463"/>
            <a:ext cx="12192000" cy="1674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000" b="1" strike="noStrike" spc="299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</a:t>
            </a:r>
            <a:br>
              <a:rPr lang="fr-FR" sz="4000" b="1" strike="noStrike" spc="299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br>
            <a:r>
              <a:rPr lang="fr-FR" sz="4000" b="1" strike="noStrike" spc="299" dirty="0" smtClean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Hydres</a:t>
            </a:r>
            <a:r>
              <a:rPr lang="fr-FR" sz="4400" b="0" strike="noStrike" spc="-1" dirty="0" smtClean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1400" b="0" strike="noStrike" spc="-1" dirty="0" smtClean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1400" b="0" strike="noStrike" spc="-1" dirty="0" smtClean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1400" b="0" strike="noStrike" spc="-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 JEANS
2016/2017</a:t>
            </a:r>
            <a:endParaRPr lang="fr-F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8678009" y="5626380"/>
            <a:ext cx="4148303" cy="1231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1" u="sng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Enseignants :
</a:t>
            </a:r>
            <a:r>
              <a:rPr lang="fr-FR" sz="16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Corinne </a:t>
            </a:r>
            <a:r>
              <a:rPr lang="fr-FR" sz="16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Ribrault</a:t>
            </a:r>
            <a:r>
              <a:rPr lang="fr-FR" sz="16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Guillaume </a:t>
            </a:r>
            <a:r>
              <a:rPr lang="fr-FR" sz="16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Boix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Cathy </a:t>
            </a:r>
            <a:r>
              <a:rPr lang="fr-FR" sz="16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Racadot</a:t>
            </a:r>
            <a:r>
              <a:rPr lang="fr-FR" sz="16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Nadine </a:t>
            </a:r>
            <a:r>
              <a:rPr lang="fr-FR" sz="16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Castagnos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Charlie </a:t>
            </a:r>
            <a:r>
              <a:rPr lang="fr-FR" sz="16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Collin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TextShape 4"/>
          <p:cNvSpPr txBox="1"/>
          <p:nvPr/>
        </p:nvSpPr>
        <p:spPr>
          <a:xfrm>
            <a:off x="0" y="162000"/>
            <a:ext cx="12192000" cy="62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Lycée </a:t>
            </a: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Alfred Kastler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de Talence</a:t>
            </a:r>
          </a:p>
          <a:p>
            <a:pPr algn="ctr"/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Lycée </a:t>
            </a: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Vaclav Havel 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 Bègles</a:t>
            </a:r>
          </a:p>
        </p:txBody>
      </p:sp>
      <p:pic>
        <p:nvPicPr>
          <p:cNvPr id="10" name="Image 9"/>
          <p:cNvPicPr/>
          <p:nvPr/>
        </p:nvPicPr>
        <p:blipFill>
          <a:blip r:embed="rId4" cstate="print"/>
          <a:srcRect b="22473"/>
          <a:stretch/>
        </p:blipFill>
        <p:spPr>
          <a:xfrm>
            <a:off x="125172" y="120524"/>
            <a:ext cx="2094343" cy="999535"/>
          </a:xfrm>
          <a:prstGeom prst="rect">
            <a:avLst/>
          </a:prstGeom>
          <a:ln>
            <a:noFill/>
          </a:ln>
        </p:spPr>
      </p:pic>
      <p:sp>
        <p:nvSpPr>
          <p:cNvPr id="11" name="CustomShape 5"/>
          <p:cNvSpPr/>
          <p:nvPr/>
        </p:nvSpPr>
        <p:spPr>
          <a:xfrm>
            <a:off x="2399330" y="5758554"/>
            <a:ext cx="1800000" cy="569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1" u="sng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Chercheur :
</a:t>
            </a:r>
            <a:r>
              <a:rPr lang="fr-FR" sz="1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Adrien </a:t>
            </a:r>
            <a:r>
              <a:rPr lang="fr-FR" sz="1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Boussicault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" name="Image 11"/>
          <p:cNvPicPr/>
          <p:nvPr/>
        </p:nvPicPr>
        <p:blipFill>
          <a:blip r:embed="rId5" cstate="print"/>
          <a:stretch/>
        </p:blipFill>
        <p:spPr>
          <a:xfrm>
            <a:off x="2483852" y="6403000"/>
            <a:ext cx="864000" cy="311580"/>
          </a:xfrm>
          <a:prstGeom prst="rect">
            <a:avLst/>
          </a:prstGeom>
          <a:ln>
            <a:noFill/>
          </a:ln>
        </p:spPr>
      </p:pic>
      <p:pic>
        <p:nvPicPr>
          <p:cNvPr id="13" name="Image 12"/>
          <p:cNvPicPr/>
          <p:nvPr/>
        </p:nvPicPr>
        <p:blipFill>
          <a:blip r:embed="rId6" cstate="print"/>
          <a:stretch/>
        </p:blipFill>
        <p:spPr>
          <a:xfrm>
            <a:off x="3455852" y="6403000"/>
            <a:ext cx="1224000" cy="2810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14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1081702">
            <a:off x="10087281" y="2192543"/>
            <a:ext cx="1009644" cy="2399019"/>
            <a:chOff x="9133976" y="1594062"/>
            <a:chExt cx="1009644" cy="2399019"/>
          </a:xfrm>
        </p:grpSpPr>
        <p:cxnSp>
          <p:nvCxnSpPr>
            <p:cNvPr id="80" name="Connecteur droit avec flèche 71"/>
            <p:cNvCxnSpPr>
              <a:cxnSpLocks/>
            </p:cNvCxnSpPr>
            <p:nvPr/>
          </p:nvCxnSpPr>
          <p:spPr>
            <a:xfrm flipH="1" flipV="1">
              <a:off x="9133976" y="2490635"/>
              <a:ext cx="520825" cy="710196"/>
            </a:xfrm>
            <a:prstGeom prst="straightConnector1">
              <a:avLst/>
            </a:prstGeom>
            <a:ln w="63500" cmpd="sng">
              <a:solidFill>
                <a:schemeClr val="accent6">
                  <a:lumMod val="75000"/>
                </a:schemeClr>
              </a:solidFill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72"/>
            <p:cNvCxnSpPr>
              <a:cxnSpLocks/>
            </p:cNvCxnSpPr>
            <p:nvPr/>
          </p:nvCxnSpPr>
          <p:spPr>
            <a:xfrm flipV="1">
              <a:off x="9136469" y="1597369"/>
              <a:ext cx="114555" cy="782426"/>
            </a:xfrm>
            <a:prstGeom prst="straightConnector1">
              <a:avLst/>
            </a:prstGeom>
            <a:ln w="63500" cmpd="sng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73"/>
            <p:cNvCxnSpPr/>
            <p:nvPr/>
          </p:nvCxnSpPr>
          <p:spPr>
            <a:xfrm flipV="1">
              <a:off x="9654801" y="2416215"/>
              <a:ext cx="0" cy="668670"/>
            </a:xfrm>
            <a:prstGeom prst="straightConnector1">
              <a:avLst/>
            </a:prstGeom>
            <a:ln w="63500" cmpd="sng">
              <a:solidFill>
                <a:schemeClr val="accent6">
                  <a:lumMod val="75000"/>
                </a:schemeClr>
              </a:solidFill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74"/>
            <p:cNvCxnSpPr>
              <a:cxnSpLocks/>
            </p:cNvCxnSpPr>
            <p:nvPr/>
          </p:nvCxnSpPr>
          <p:spPr>
            <a:xfrm flipV="1">
              <a:off x="9696365" y="1594062"/>
              <a:ext cx="316707" cy="730173"/>
            </a:xfrm>
            <a:prstGeom prst="straightConnector1">
              <a:avLst/>
            </a:prstGeom>
            <a:ln w="63500" cmpd="sng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75"/>
            <p:cNvCxnSpPr/>
            <p:nvPr/>
          </p:nvCxnSpPr>
          <p:spPr>
            <a:xfrm flipH="1" flipV="1">
              <a:off x="9654801" y="3211625"/>
              <a:ext cx="488819" cy="781456"/>
            </a:xfrm>
            <a:prstGeom prst="straightConnector1">
              <a:avLst/>
            </a:prstGeom>
            <a:ln w="63500" cmpd="sng">
              <a:solidFill>
                <a:schemeClr val="accent6">
                  <a:lumMod val="75000"/>
                </a:schemeClr>
              </a:solidFill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 rot="20559433">
            <a:off x="9317081" y="2474507"/>
            <a:ext cx="1009644" cy="2399019"/>
            <a:chOff x="9133976" y="1594062"/>
            <a:chExt cx="1009644" cy="2399019"/>
          </a:xfrm>
        </p:grpSpPr>
        <p:cxnSp>
          <p:nvCxnSpPr>
            <p:cNvPr id="109" name="Connecteur droit avec flèche 71"/>
            <p:cNvCxnSpPr>
              <a:cxnSpLocks/>
            </p:cNvCxnSpPr>
            <p:nvPr/>
          </p:nvCxnSpPr>
          <p:spPr>
            <a:xfrm flipH="1" flipV="1">
              <a:off x="9133976" y="2490635"/>
              <a:ext cx="520825" cy="710196"/>
            </a:xfrm>
            <a:prstGeom prst="straightConnector1">
              <a:avLst/>
            </a:prstGeom>
            <a:ln w="63500" cmpd="sng">
              <a:solidFill>
                <a:schemeClr val="accent6">
                  <a:lumMod val="60000"/>
                  <a:lumOff val="40000"/>
                </a:schemeClr>
              </a:solidFill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avec flèche 72"/>
            <p:cNvCxnSpPr>
              <a:cxnSpLocks/>
            </p:cNvCxnSpPr>
            <p:nvPr/>
          </p:nvCxnSpPr>
          <p:spPr>
            <a:xfrm flipV="1">
              <a:off x="9136469" y="1597369"/>
              <a:ext cx="114555" cy="782426"/>
            </a:xfrm>
            <a:prstGeom prst="straightConnector1">
              <a:avLst/>
            </a:prstGeom>
            <a:ln w="63500" cmpd="sng">
              <a:solidFill>
                <a:schemeClr val="accent6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73"/>
            <p:cNvCxnSpPr/>
            <p:nvPr/>
          </p:nvCxnSpPr>
          <p:spPr>
            <a:xfrm flipV="1">
              <a:off x="9654801" y="2416216"/>
              <a:ext cx="0" cy="668670"/>
            </a:xfrm>
            <a:prstGeom prst="straightConnector1">
              <a:avLst/>
            </a:prstGeom>
            <a:ln w="63500" cmpd="sng">
              <a:solidFill>
                <a:schemeClr val="accent6">
                  <a:lumMod val="60000"/>
                  <a:lumOff val="40000"/>
                </a:schemeClr>
              </a:solidFill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74"/>
            <p:cNvCxnSpPr>
              <a:cxnSpLocks/>
            </p:cNvCxnSpPr>
            <p:nvPr/>
          </p:nvCxnSpPr>
          <p:spPr>
            <a:xfrm flipV="1">
              <a:off x="9696365" y="1594062"/>
              <a:ext cx="316707" cy="730173"/>
            </a:xfrm>
            <a:prstGeom prst="straightConnector1">
              <a:avLst/>
            </a:prstGeom>
            <a:ln w="63500" cmpd="sng">
              <a:solidFill>
                <a:schemeClr val="accent6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75"/>
            <p:cNvCxnSpPr/>
            <p:nvPr/>
          </p:nvCxnSpPr>
          <p:spPr>
            <a:xfrm flipH="1" flipV="1">
              <a:off x="9654801" y="3211625"/>
              <a:ext cx="488819" cy="781456"/>
            </a:xfrm>
            <a:prstGeom prst="straightConnector1">
              <a:avLst/>
            </a:prstGeom>
            <a:ln w="63500" cmpd="sng">
              <a:solidFill>
                <a:schemeClr val="accent6">
                  <a:lumMod val="60000"/>
                  <a:lumOff val="40000"/>
                </a:schemeClr>
              </a:solidFill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onnecteur droit avec flèche 64"/>
          <p:cNvCxnSpPr>
            <a:cxnSpLocks/>
          </p:cNvCxnSpPr>
          <p:nvPr/>
        </p:nvCxnSpPr>
        <p:spPr>
          <a:xfrm flipH="1" flipV="1">
            <a:off x="4635193" y="3209731"/>
            <a:ext cx="520825" cy="710196"/>
          </a:xfrm>
          <a:prstGeom prst="straightConnector1">
            <a:avLst/>
          </a:prstGeom>
          <a:ln w="63500" cmpd="sng">
            <a:solidFill>
              <a:schemeClr val="accent6">
                <a:lumMod val="60000"/>
                <a:lumOff val="40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cxnSpLocks/>
          </p:cNvCxnSpPr>
          <p:nvPr/>
        </p:nvCxnSpPr>
        <p:spPr>
          <a:xfrm flipV="1">
            <a:off x="4637686" y="2330320"/>
            <a:ext cx="114555" cy="782426"/>
          </a:xfrm>
          <a:prstGeom prst="straightConnector1">
            <a:avLst/>
          </a:prstGeom>
          <a:ln w="63500" cmpd="sng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2941709" y="3135311"/>
            <a:ext cx="0" cy="66867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cxnSpLocks/>
          </p:cNvCxnSpPr>
          <p:nvPr/>
        </p:nvCxnSpPr>
        <p:spPr>
          <a:xfrm flipV="1">
            <a:off x="2951038" y="2286000"/>
            <a:ext cx="490341" cy="811968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 flipH="1" flipV="1">
            <a:off x="513183" y="2286000"/>
            <a:ext cx="568438" cy="838014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Phénomène de réplication</a:t>
            </a:r>
            <a:endParaRPr lang="fr-FR" dirty="0">
              <a:latin typeface="Century Gothic" panose="020B0502020202020204" pitchFamily="34" charset="0"/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H="1" flipV="1">
            <a:off x="1090953" y="3930721"/>
            <a:ext cx="488819" cy="78145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1590623" y="3803981"/>
            <a:ext cx="376722" cy="86385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956674" y="4681096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1407660" y="4532561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1090953" y="3135311"/>
            <a:ext cx="0" cy="66867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cxnSpLocks/>
          </p:cNvCxnSpPr>
          <p:nvPr/>
        </p:nvCxnSpPr>
        <p:spPr>
          <a:xfrm flipV="1">
            <a:off x="1100282" y="2286000"/>
            <a:ext cx="504582" cy="811968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cxnSpLocks/>
          </p:cNvCxnSpPr>
          <p:nvPr/>
        </p:nvCxnSpPr>
        <p:spPr>
          <a:xfrm>
            <a:off x="1090951" y="3284376"/>
            <a:ext cx="0" cy="49161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cxnSpLocks/>
          </p:cNvCxnSpPr>
          <p:nvPr/>
        </p:nvCxnSpPr>
        <p:spPr>
          <a:xfrm>
            <a:off x="1188607" y="4071119"/>
            <a:ext cx="287668" cy="47909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 flipV="1">
            <a:off x="2941709" y="3930721"/>
            <a:ext cx="488819" cy="78145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3441379" y="3803981"/>
            <a:ext cx="424039" cy="86385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807430" y="4681096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3258416" y="4532561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6" name="Connecteur droit 55"/>
          <p:cNvCxnSpPr>
            <a:cxnSpLocks/>
          </p:cNvCxnSpPr>
          <p:nvPr/>
        </p:nvCxnSpPr>
        <p:spPr>
          <a:xfrm>
            <a:off x="3030032" y="4071119"/>
            <a:ext cx="287668" cy="47909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5156018" y="3135311"/>
            <a:ext cx="0" cy="66867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cxnSpLocks/>
          </p:cNvCxnSpPr>
          <p:nvPr/>
        </p:nvCxnSpPr>
        <p:spPr>
          <a:xfrm flipV="1">
            <a:off x="5234622" y="2384958"/>
            <a:ext cx="413110" cy="616026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 flipV="1">
            <a:off x="5156018" y="3930721"/>
            <a:ext cx="488819" cy="78145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5655688" y="3775988"/>
            <a:ext cx="384894" cy="89184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5021739" y="4681096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5472725" y="4532561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4" name="Connecteur droit 63"/>
          <p:cNvCxnSpPr>
            <a:cxnSpLocks/>
          </p:cNvCxnSpPr>
          <p:nvPr/>
        </p:nvCxnSpPr>
        <p:spPr>
          <a:xfrm>
            <a:off x="5253672" y="4071119"/>
            <a:ext cx="287668" cy="47909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cxnSpLocks/>
          </p:cNvCxnSpPr>
          <p:nvPr/>
        </p:nvCxnSpPr>
        <p:spPr>
          <a:xfrm flipH="1" flipV="1">
            <a:off x="6792693" y="3209731"/>
            <a:ext cx="520825" cy="710196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cxnSpLocks/>
          </p:cNvCxnSpPr>
          <p:nvPr/>
        </p:nvCxnSpPr>
        <p:spPr>
          <a:xfrm flipV="1">
            <a:off x="6795186" y="2316465"/>
            <a:ext cx="114555" cy="782426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V="1">
            <a:off x="7313518" y="3135311"/>
            <a:ext cx="0" cy="66867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cxnSpLocks/>
          </p:cNvCxnSpPr>
          <p:nvPr/>
        </p:nvCxnSpPr>
        <p:spPr>
          <a:xfrm flipV="1">
            <a:off x="7355082" y="2313158"/>
            <a:ext cx="316707" cy="730173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 flipV="1">
            <a:off x="7313518" y="3930721"/>
            <a:ext cx="488819" cy="781456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flipV="1">
            <a:off x="7813188" y="3803981"/>
            <a:ext cx="416412" cy="86385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7179239" y="4681096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7630225" y="4532561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6" name="Connecteur droit avec flèche 85"/>
          <p:cNvCxnSpPr>
            <a:cxnSpLocks/>
          </p:cNvCxnSpPr>
          <p:nvPr/>
        </p:nvCxnSpPr>
        <p:spPr>
          <a:xfrm flipV="1">
            <a:off x="10739383" y="3803981"/>
            <a:ext cx="410698" cy="86385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105434" y="4681096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Ellipse 87"/>
          <p:cNvSpPr/>
          <p:nvPr/>
        </p:nvSpPr>
        <p:spPr>
          <a:xfrm>
            <a:off x="10556420" y="4532561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ZoneTexte 96"/>
          <p:cNvSpPr txBox="1"/>
          <p:nvPr/>
        </p:nvSpPr>
        <p:spPr>
          <a:xfrm>
            <a:off x="1075181" y="6259957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Century Gothic" panose="020B0502020202020204" pitchFamily="34" charset="0"/>
              </a:rPr>
              <a:t>Frappe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2807430" y="6247548"/>
            <a:ext cx="84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  <a:latin typeface="Century Gothic" panose="020B0502020202020204" pitchFamily="34" charset="0"/>
              </a:rPr>
              <a:t>Réplication</a:t>
            </a:r>
          </a:p>
        </p:txBody>
      </p:sp>
      <p:sp>
        <p:nvSpPr>
          <p:cNvPr id="99" name="Accolade ouvrante 98"/>
          <p:cNvSpPr/>
          <p:nvPr/>
        </p:nvSpPr>
        <p:spPr>
          <a:xfrm rot="16200000">
            <a:off x="1417596" y="5461351"/>
            <a:ext cx="252685" cy="1142537"/>
          </a:xfrm>
          <a:prstGeom prst="leftBrace">
            <a:avLst>
              <a:gd name="adj1" fmla="val 44600"/>
              <a:gd name="adj2" fmla="val 50000"/>
            </a:avLst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Accolade ouvrante 99"/>
          <p:cNvSpPr/>
          <p:nvPr/>
        </p:nvSpPr>
        <p:spPr>
          <a:xfrm rot="16200000">
            <a:off x="6914021" y="1802261"/>
            <a:ext cx="252685" cy="8465866"/>
          </a:xfrm>
          <a:prstGeom prst="leftBrace">
            <a:avLst>
              <a:gd name="adj1" fmla="val 44600"/>
              <a:gd name="adj2" fmla="val 5000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1" name="ZoneTexte 100"/>
          <p:cNvSpPr txBox="1"/>
          <p:nvPr/>
        </p:nvSpPr>
        <p:spPr>
          <a:xfrm>
            <a:off x="2786397" y="5103071"/>
            <a:ext cx="12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  <a:latin typeface="Century Gothic" panose="020B0502020202020204" pitchFamily="34" charset="0"/>
              </a:rPr>
              <a:t>Réaction</a:t>
            </a:r>
          </a:p>
        </p:txBody>
      </p:sp>
      <p:sp>
        <p:nvSpPr>
          <p:cNvPr id="102" name="ZoneTexte 101"/>
          <p:cNvSpPr txBox="1"/>
          <p:nvPr/>
        </p:nvSpPr>
        <p:spPr>
          <a:xfrm>
            <a:off x="4881030" y="5068231"/>
            <a:ext cx="152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  <a:latin typeface="Century Gothic" panose="020B0502020202020204" pitchFamily="34" charset="0"/>
              </a:rPr>
              <a:t>Réplication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7158206" y="5097048"/>
            <a:ext cx="12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  <a:latin typeface="Century Gothic" panose="020B0502020202020204" pitchFamily="34" charset="0"/>
              </a:rPr>
              <a:t>Réaction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9964725" y="5126638"/>
            <a:ext cx="152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  <a:latin typeface="Century Gothic" panose="020B0502020202020204" pitchFamily="34" charset="0"/>
              </a:rPr>
              <a:t>Réplication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cteur droit avec flèche 51"/>
          <p:cNvCxnSpPr>
            <a:cxnSpLocks/>
          </p:cNvCxnSpPr>
          <p:nvPr/>
        </p:nvCxnSpPr>
        <p:spPr>
          <a:xfrm>
            <a:off x="6581305" y="3528575"/>
            <a:ext cx="546913" cy="483123"/>
          </a:xfrm>
          <a:prstGeom prst="straightConnector1">
            <a:avLst/>
          </a:prstGeom>
          <a:ln w="63500" cmpd="sng">
            <a:solidFill>
              <a:schemeClr val="accent6">
                <a:lumMod val="60000"/>
                <a:lumOff val="40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cxnSpLocks/>
          </p:cNvCxnSpPr>
          <p:nvPr/>
        </p:nvCxnSpPr>
        <p:spPr>
          <a:xfrm>
            <a:off x="6617362" y="3224152"/>
            <a:ext cx="511819" cy="787546"/>
          </a:xfrm>
          <a:prstGeom prst="straightConnector1">
            <a:avLst/>
          </a:prstGeom>
          <a:ln w="63500" cmpd="sng">
            <a:solidFill>
              <a:schemeClr val="accent6">
                <a:lumMod val="60000"/>
                <a:lumOff val="40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cxnSpLocks/>
          </p:cNvCxnSpPr>
          <p:nvPr/>
        </p:nvCxnSpPr>
        <p:spPr>
          <a:xfrm>
            <a:off x="2763263" y="3110939"/>
            <a:ext cx="273936" cy="880133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32" name="Ellipse 31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Indépendance des branches de hauteur 1 lors d’une réplication</a:t>
            </a:r>
          </a:p>
        </p:txBody>
      </p:sp>
      <p:cxnSp>
        <p:nvCxnSpPr>
          <p:cNvPr id="35" name="Connecteur droit 34"/>
          <p:cNvCxnSpPr/>
          <p:nvPr/>
        </p:nvCxnSpPr>
        <p:spPr>
          <a:xfrm>
            <a:off x="2453268" y="4013662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904254" y="386512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7" name="Connecteur droit avec flèche 36"/>
          <p:cNvCxnSpPr>
            <a:cxnSpLocks/>
          </p:cNvCxnSpPr>
          <p:nvPr/>
        </p:nvCxnSpPr>
        <p:spPr>
          <a:xfrm flipH="1">
            <a:off x="3073256" y="3110939"/>
            <a:ext cx="338001" cy="92318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cxnSpLocks/>
          </p:cNvCxnSpPr>
          <p:nvPr/>
        </p:nvCxnSpPr>
        <p:spPr>
          <a:xfrm>
            <a:off x="4828438" y="3110939"/>
            <a:ext cx="273936" cy="880133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4518443" y="4013662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4969429" y="386512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1" name="Connecteur droit avec flèche 40"/>
          <p:cNvCxnSpPr>
            <a:cxnSpLocks/>
          </p:cNvCxnSpPr>
          <p:nvPr/>
        </p:nvCxnSpPr>
        <p:spPr>
          <a:xfrm flipH="1">
            <a:off x="5138431" y="3110939"/>
            <a:ext cx="338001" cy="92318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cxnSpLocks/>
          </p:cNvCxnSpPr>
          <p:nvPr/>
        </p:nvCxnSpPr>
        <p:spPr>
          <a:xfrm>
            <a:off x="6855245" y="3110939"/>
            <a:ext cx="273936" cy="880133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6545250" y="4013662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6996236" y="386512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5" name="Connecteur droit avec flèche 44"/>
          <p:cNvCxnSpPr>
            <a:cxnSpLocks/>
          </p:cNvCxnSpPr>
          <p:nvPr/>
        </p:nvCxnSpPr>
        <p:spPr>
          <a:xfrm flipH="1">
            <a:off x="7165238" y="3110939"/>
            <a:ext cx="338001" cy="92318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cxnSpLocks/>
          </p:cNvCxnSpPr>
          <p:nvPr/>
        </p:nvCxnSpPr>
        <p:spPr>
          <a:xfrm>
            <a:off x="8736429" y="3201722"/>
            <a:ext cx="511819" cy="78754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cxnSpLocks/>
          </p:cNvCxnSpPr>
          <p:nvPr/>
        </p:nvCxnSpPr>
        <p:spPr>
          <a:xfrm>
            <a:off x="8974312" y="3088509"/>
            <a:ext cx="273936" cy="880133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8664317" y="3991232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9115303" y="384269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0" name="Connecteur droit avec flèche 49"/>
          <p:cNvCxnSpPr>
            <a:cxnSpLocks/>
          </p:cNvCxnSpPr>
          <p:nvPr/>
        </p:nvCxnSpPr>
        <p:spPr>
          <a:xfrm flipH="1">
            <a:off x="9284305" y="3088509"/>
            <a:ext cx="338001" cy="92318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8686770" y="3550103"/>
            <a:ext cx="555861" cy="437201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Accolade ouvrante 55"/>
          <p:cNvSpPr/>
          <p:nvPr/>
        </p:nvSpPr>
        <p:spPr>
          <a:xfrm rot="1943113">
            <a:off x="6344597" y="3023917"/>
            <a:ext cx="196074" cy="508121"/>
          </a:xfrm>
          <a:prstGeom prst="leftBrace">
            <a:avLst>
              <a:gd name="adj1" fmla="val 44600"/>
              <a:gd name="adj2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060642" y="2906006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r</a:t>
            </a: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Accolade ouvrante 57"/>
          <p:cNvSpPr/>
          <p:nvPr/>
        </p:nvSpPr>
        <p:spPr>
          <a:xfrm rot="2373364">
            <a:off x="8545506" y="2776753"/>
            <a:ext cx="199831" cy="778405"/>
          </a:xfrm>
          <a:prstGeom prst="leftBrace">
            <a:avLst>
              <a:gd name="adj1" fmla="val 44600"/>
              <a:gd name="adj2" fmla="val 50000"/>
            </a:avLst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Rectangle 58"/>
          <p:cNvSpPr/>
          <p:nvPr/>
        </p:nvSpPr>
        <p:spPr>
          <a:xfrm>
            <a:off x="7973267" y="2632973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262626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r + 1</a:t>
            </a:r>
            <a:endParaRPr lang="fr-FR" sz="1600" dirty="0">
              <a:solidFill>
                <a:srgbClr val="262626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0339411" y="-622306"/>
            <a:ext cx="1845276" cy="2497855"/>
            <a:chOff x="10339411" y="-622306"/>
            <a:chExt cx="1845276" cy="2497855"/>
          </a:xfrm>
        </p:grpSpPr>
        <p:sp>
          <p:nvSpPr>
            <p:cNvPr id="2" name="Triangle rectangle 1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ℕ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8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necteur droit avec flèche 99"/>
          <p:cNvCxnSpPr>
            <a:cxnSpLocks/>
          </p:cNvCxnSpPr>
          <p:nvPr/>
        </p:nvCxnSpPr>
        <p:spPr>
          <a:xfrm flipH="1" flipV="1">
            <a:off x="5661231" y="4282594"/>
            <a:ext cx="1925" cy="79309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cxnSpLocks/>
          </p:cNvCxnSpPr>
          <p:nvPr/>
        </p:nvCxnSpPr>
        <p:spPr>
          <a:xfrm>
            <a:off x="8424044" y="1679505"/>
            <a:ext cx="1" cy="962533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Indépendance des branches de hauteur 1 lors d’une réplication</a:t>
            </a:r>
          </a:p>
        </p:txBody>
      </p:sp>
      <p:cxnSp>
        <p:nvCxnSpPr>
          <p:cNvPr id="61" name="Connecteur droit avec flèche 60"/>
          <p:cNvCxnSpPr>
            <a:cxnSpLocks/>
          </p:cNvCxnSpPr>
          <p:nvPr/>
        </p:nvCxnSpPr>
        <p:spPr>
          <a:xfrm>
            <a:off x="1418255" y="1921575"/>
            <a:ext cx="273936" cy="880133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108260" y="2824298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1559246" y="2675763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5" name="Connecteur droit avec flèche 64"/>
          <p:cNvCxnSpPr>
            <a:cxnSpLocks/>
          </p:cNvCxnSpPr>
          <p:nvPr/>
        </p:nvCxnSpPr>
        <p:spPr>
          <a:xfrm flipH="1">
            <a:off x="1728248" y="1921575"/>
            <a:ext cx="338001" cy="92318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249217" y="1998102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</a:t>
            </a:r>
          </a:p>
        </p:txBody>
      </p:sp>
      <p:cxnSp>
        <p:nvCxnSpPr>
          <p:cNvPr id="72" name="Connecteur droit avec flèche 71"/>
          <p:cNvCxnSpPr>
            <a:cxnSpLocks/>
          </p:cNvCxnSpPr>
          <p:nvPr/>
        </p:nvCxnSpPr>
        <p:spPr>
          <a:xfrm>
            <a:off x="5594556" y="1679505"/>
            <a:ext cx="1" cy="962533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7813387" y="2612241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8264373" y="2463706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6435040" y="1998101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+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9264527" y="2031498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78" name="Ellipse 77"/>
          <p:cNvSpPr/>
          <p:nvPr/>
        </p:nvSpPr>
        <p:spPr>
          <a:xfrm>
            <a:off x="10541055" y="2463706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2" name="Connecteur droit avec flèche 81"/>
          <p:cNvCxnSpPr/>
          <p:nvPr/>
        </p:nvCxnSpPr>
        <p:spPr>
          <a:xfrm flipH="1" flipV="1">
            <a:off x="1287624" y="4453212"/>
            <a:ext cx="488819" cy="781456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 flipV="1">
            <a:off x="1815003" y="4359288"/>
            <a:ext cx="325227" cy="74791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1153345" y="5203587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1604331" y="5055052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6" name="Connecteur droit avec flèche 85"/>
          <p:cNvCxnSpPr/>
          <p:nvPr/>
        </p:nvCxnSpPr>
        <p:spPr>
          <a:xfrm flipV="1">
            <a:off x="1287624" y="3643947"/>
            <a:ext cx="0" cy="668670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3249217" y="4341262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6435040" y="4341261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+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9264527" y="4374658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-</a:t>
            </a:r>
          </a:p>
        </p:txBody>
      </p:sp>
      <p:cxnSp>
        <p:nvCxnSpPr>
          <p:cNvPr id="90" name="Connecteur droit avec flèche 89"/>
          <p:cNvCxnSpPr>
            <a:cxnSpLocks/>
          </p:cNvCxnSpPr>
          <p:nvPr/>
        </p:nvCxnSpPr>
        <p:spPr>
          <a:xfrm flipV="1">
            <a:off x="8424044" y="4473550"/>
            <a:ext cx="1" cy="716778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5056062" y="5215221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 flipV="1">
            <a:off x="8424044" y="3660961"/>
            <a:ext cx="0" cy="668670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cxnSpLocks/>
          </p:cNvCxnSpPr>
          <p:nvPr/>
        </p:nvCxnSpPr>
        <p:spPr>
          <a:xfrm>
            <a:off x="7807401" y="5207047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10541055" y="5018922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2" name="ZoneTexte 101"/>
          <p:cNvSpPr txBox="1"/>
          <p:nvPr/>
        </p:nvSpPr>
        <p:spPr>
          <a:xfrm>
            <a:off x="1235925" y="5744277"/>
            <a:ext cx="108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5 frappes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5173735" y="5740919"/>
            <a:ext cx="105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 frappes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7922693" y="5742285"/>
            <a:ext cx="105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4 frappes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10208692" y="5740918"/>
            <a:ext cx="1052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 frappe</a:t>
            </a:r>
          </a:p>
        </p:txBody>
      </p:sp>
      <p:sp>
        <p:nvSpPr>
          <p:cNvPr id="145" name="Ellipse 144"/>
          <p:cNvSpPr/>
          <p:nvPr/>
        </p:nvSpPr>
        <p:spPr>
          <a:xfrm>
            <a:off x="8255042" y="5018922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6" name="Ellipse 145"/>
          <p:cNvSpPr/>
          <p:nvPr/>
        </p:nvSpPr>
        <p:spPr>
          <a:xfrm>
            <a:off x="5506084" y="5020105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5420067" y="245979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1" name="Connecteur droit 40"/>
          <p:cNvCxnSpPr/>
          <p:nvPr/>
        </p:nvCxnSpPr>
        <p:spPr>
          <a:xfrm>
            <a:off x="5018309" y="2620364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10339411" y="-622306"/>
            <a:ext cx="1845276" cy="2497855"/>
            <a:chOff x="10339411" y="-622306"/>
            <a:chExt cx="1845276" cy="2497855"/>
          </a:xfrm>
        </p:grpSpPr>
        <p:sp>
          <p:nvSpPr>
            <p:cNvPr id="43" name="Triangle rectangle 42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ℕ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31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 droit avec flèche 40"/>
          <p:cNvCxnSpPr>
            <a:cxnSpLocks/>
          </p:cNvCxnSpPr>
          <p:nvPr/>
        </p:nvCxnSpPr>
        <p:spPr>
          <a:xfrm flipH="1">
            <a:off x="3878682" y="665551"/>
            <a:ext cx="1" cy="832185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cxnSpLocks/>
          </p:cNvCxnSpPr>
          <p:nvPr/>
        </p:nvCxnSpPr>
        <p:spPr>
          <a:xfrm>
            <a:off x="3260114" y="1484250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3711100" y="1335715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9" name="Connecteur droit avec flèche 78"/>
          <p:cNvCxnSpPr>
            <a:cxnSpLocks/>
          </p:cNvCxnSpPr>
          <p:nvPr/>
        </p:nvCxnSpPr>
        <p:spPr>
          <a:xfrm flipH="1">
            <a:off x="5570633" y="665551"/>
            <a:ext cx="1" cy="832185"/>
          </a:xfrm>
          <a:prstGeom prst="straightConnector1">
            <a:avLst/>
          </a:prstGeom>
          <a:ln w="63500" cmpd="sng">
            <a:solidFill>
              <a:schemeClr val="accent6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>
            <a:off x="4952065" y="1484250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Ellipse 80"/>
          <p:cNvSpPr/>
          <p:nvPr/>
        </p:nvSpPr>
        <p:spPr>
          <a:xfrm>
            <a:off x="5403051" y="1335715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0" name="ZoneTexte 109"/>
          <p:cNvSpPr txBox="1"/>
          <p:nvPr/>
        </p:nvSpPr>
        <p:spPr>
          <a:xfrm>
            <a:off x="2585271" y="2731125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</a:t>
            </a:r>
          </a:p>
        </p:txBody>
      </p:sp>
      <p:cxnSp>
        <p:nvCxnSpPr>
          <p:cNvPr id="111" name="Connecteur droit avec flèche 110"/>
          <p:cNvCxnSpPr>
            <a:cxnSpLocks/>
          </p:cNvCxnSpPr>
          <p:nvPr/>
        </p:nvCxnSpPr>
        <p:spPr>
          <a:xfrm flipH="1">
            <a:off x="4333436" y="2578725"/>
            <a:ext cx="1" cy="832185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>
            <a:cxnSpLocks/>
          </p:cNvCxnSpPr>
          <p:nvPr/>
        </p:nvCxnSpPr>
        <p:spPr>
          <a:xfrm>
            <a:off x="3714868" y="3397424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4165854" y="3248889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ZoneTexte 117"/>
          <p:cNvSpPr txBox="1"/>
          <p:nvPr/>
        </p:nvSpPr>
        <p:spPr>
          <a:xfrm>
            <a:off x="7962608" y="2731123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9" name="Ellipse 118"/>
          <p:cNvSpPr/>
          <p:nvPr/>
        </p:nvSpPr>
        <p:spPr>
          <a:xfrm>
            <a:off x="9162292" y="3238954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4" name="Connecteur droit avec flèche 133"/>
          <p:cNvCxnSpPr>
            <a:cxnSpLocks/>
          </p:cNvCxnSpPr>
          <p:nvPr/>
        </p:nvCxnSpPr>
        <p:spPr>
          <a:xfrm flipH="1">
            <a:off x="2170910" y="652640"/>
            <a:ext cx="1" cy="832185"/>
          </a:xfrm>
          <a:prstGeom prst="straightConnector1">
            <a:avLst/>
          </a:prstGeom>
          <a:ln w="63500" cmpd="sng">
            <a:solidFill>
              <a:schemeClr val="accent2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cxnSpLocks/>
          </p:cNvCxnSpPr>
          <p:nvPr/>
        </p:nvCxnSpPr>
        <p:spPr>
          <a:xfrm>
            <a:off x="1552342" y="1471339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2003328" y="1322804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2" name="ZoneTexte 181"/>
          <p:cNvSpPr txBox="1"/>
          <p:nvPr/>
        </p:nvSpPr>
        <p:spPr>
          <a:xfrm>
            <a:off x="5206697" y="2910058"/>
            <a:ext cx="2874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* (</a:t>
            </a:r>
            <a:r>
              <a:rPr lang="fr-FR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</a:t>
            </a:r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+ </a:t>
            </a:r>
            <a:r>
              <a:rPr lang="fr-FR" sz="6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1</a:t>
            </a:r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cxnSp>
        <p:nvCxnSpPr>
          <p:cNvPr id="191" name="Connecteur droit avec flèche 190"/>
          <p:cNvCxnSpPr>
            <a:cxnSpLocks/>
          </p:cNvCxnSpPr>
          <p:nvPr/>
        </p:nvCxnSpPr>
        <p:spPr>
          <a:xfrm flipH="1">
            <a:off x="3116247" y="4826694"/>
            <a:ext cx="1" cy="832185"/>
          </a:xfrm>
          <a:prstGeom prst="straightConnector1">
            <a:avLst/>
          </a:prstGeom>
          <a:ln w="63500" cmpd="sng">
            <a:solidFill>
              <a:schemeClr val="accent2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>
            <a:cxnSpLocks/>
          </p:cNvCxnSpPr>
          <p:nvPr/>
        </p:nvCxnSpPr>
        <p:spPr>
          <a:xfrm>
            <a:off x="2497679" y="5645393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Ellipse 192"/>
          <p:cNvSpPr/>
          <p:nvPr/>
        </p:nvSpPr>
        <p:spPr>
          <a:xfrm>
            <a:off x="2948665" y="5496858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4" name="ZoneTexte 193"/>
          <p:cNvSpPr txBox="1"/>
          <p:nvPr/>
        </p:nvSpPr>
        <p:spPr>
          <a:xfrm>
            <a:off x="2608843" y="5968995"/>
            <a:ext cx="105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x frappes</a:t>
            </a:r>
          </a:p>
        </p:txBody>
      </p:sp>
      <p:cxnSp>
        <p:nvCxnSpPr>
          <p:cNvPr id="197" name="Connecteur droit 196"/>
          <p:cNvCxnSpPr>
            <a:cxnSpLocks/>
          </p:cNvCxnSpPr>
          <p:nvPr/>
        </p:nvCxnSpPr>
        <p:spPr>
          <a:xfrm>
            <a:off x="3972856" y="5636062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Ellipse 197"/>
          <p:cNvSpPr/>
          <p:nvPr/>
        </p:nvSpPr>
        <p:spPr>
          <a:xfrm>
            <a:off x="4423842" y="548752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9" name="ZoneTexte 198"/>
          <p:cNvSpPr txBox="1"/>
          <p:nvPr/>
        </p:nvSpPr>
        <p:spPr>
          <a:xfrm>
            <a:off x="4055436" y="5968994"/>
            <a:ext cx="108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x - 1 frappes</a:t>
            </a:r>
          </a:p>
        </p:txBody>
      </p:sp>
      <p:sp>
        <p:nvSpPr>
          <p:cNvPr id="205" name="ZoneTexte 204"/>
          <p:cNvSpPr txBox="1"/>
          <p:nvPr/>
        </p:nvSpPr>
        <p:spPr>
          <a:xfrm>
            <a:off x="5380110" y="5379225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…</a:t>
            </a:r>
          </a:p>
        </p:txBody>
      </p:sp>
      <p:cxnSp>
        <p:nvCxnSpPr>
          <p:cNvPr id="206" name="Connecteur droit 205"/>
          <p:cNvCxnSpPr>
            <a:cxnSpLocks/>
          </p:cNvCxnSpPr>
          <p:nvPr/>
        </p:nvCxnSpPr>
        <p:spPr>
          <a:xfrm>
            <a:off x="6397692" y="5638413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7" name="Ellipse 206"/>
          <p:cNvSpPr/>
          <p:nvPr/>
        </p:nvSpPr>
        <p:spPr>
          <a:xfrm>
            <a:off x="6848678" y="5489878"/>
            <a:ext cx="338002" cy="33800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08" name="Connecteur droit 207"/>
          <p:cNvCxnSpPr>
            <a:cxnSpLocks/>
          </p:cNvCxnSpPr>
          <p:nvPr/>
        </p:nvCxnSpPr>
        <p:spPr>
          <a:xfrm>
            <a:off x="7975767" y="5638413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9" name="ZoneTexte 208"/>
          <p:cNvSpPr txBox="1"/>
          <p:nvPr/>
        </p:nvSpPr>
        <p:spPr>
          <a:xfrm>
            <a:off x="6522165" y="5968993"/>
            <a:ext cx="1043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  <a:b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</a:b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frappe</a:t>
            </a:r>
          </a:p>
        </p:txBody>
      </p:sp>
      <p:cxnSp>
        <p:nvCxnSpPr>
          <p:cNvPr id="45" name="Connecteur droit avec flèche 44"/>
          <p:cNvCxnSpPr>
            <a:cxnSpLocks/>
          </p:cNvCxnSpPr>
          <p:nvPr/>
        </p:nvCxnSpPr>
        <p:spPr>
          <a:xfrm>
            <a:off x="7064053" y="999163"/>
            <a:ext cx="546913" cy="483123"/>
          </a:xfrm>
          <a:prstGeom prst="straightConnector1">
            <a:avLst/>
          </a:prstGeom>
          <a:ln w="63500" cmpd="sng">
            <a:solidFill>
              <a:schemeClr val="accent6">
                <a:lumMod val="60000"/>
                <a:lumOff val="40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cxnSpLocks/>
          </p:cNvCxnSpPr>
          <p:nvPr/>
        </p:nvCxnSpPr>
        <p:spPr>
          <a:xfrm>
            <a:off x="7100110" y="694740"/>
            <a:ext cx="511819" cy="787546"/>
          </a:xfrm>
          <a:prstGeom prst="straightConnector1">
            <a:avLst/>
          </a:prstGeom>
          <a:ln w="63500" cmpd="sng">
            <a:solidFill>
              <a:schemeClr val="accent6">
                <a:lumMod val="60000"/>
                <a:lumOff val="40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cxnSpLocks/>
          </p:cNvCxnSpPr>
          <p:nvPr/>
        </p:nvCxnSpPr>
        <p:spPr>
          <a:xfrm flipH="1">
            <a:off x="7611929" y="582498"/>
            <a:ext cx="291865" cy="879162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6991422" y="1484250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7442408" y="1335715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Accolade ouvrante 50"/>
          <p:cNvSpPr/>
          <p:nvPr/>
        </p:nvSpPr>
        <p:spPr>
          <a:xfrm rot="1943113">
            <a:off x="6802835" y="497503"/>
            <a:ext cx="231478" cy="599869"/>
          </a:xfrm>
          <a:prstGeom prst="leftBrace">
            <a:avLst>
              <a:gd name="adj1" fmla="val 44600"/>
              <a:gd name="adj2" fmla="val 25832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6235434" y="158996"/>
            <a:ext cx="721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r *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2</a:t>
            </a:r>
          </a:p>
          <a:p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8812197" y="694740"/>
            <a:ext cx="511819" cy="78754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8740085" y="1484250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9191071" y="1335715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7" name="Connecteur droit avec flèche 56"/>
          <p:cNvCxnSpPr>
            <a:cxnSpLocks/>
          </p:cNvCxnSpPr>
          <p:nvPr/>
        </p:nvCxnSpPr>
        <p:spPr>
          <a:xfrm flipH="1">
            <a:off x="9360073" y="581527"/>
            <a:ext cx="338001" cy="92318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cxnSpLocks/>
          </p:cNvCxnSpPr>
          <p:nvPr/>
        </p:nvCxnSpPr>
        <p:spPr>
          <a:xfrm>
            <a:off x="8762538" y="1043121"/>
            <a:ext cx="555861" cy="437201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cxnSpLocks/>
          </p:cNvCxnSpPr>
          <p:nvPr/>
        </p:nvCxnSpPr>
        <p:spPr>
          <a:xfrm>
            <a:off x="1292538" y="2607914"/>
            <a:ext cx="511819" cy="78754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220426" y="3397424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1671412" y="3248889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4" name="Connecteur droit avec flèche 63"/>
          <p:cNvCxnSpPr>
            <a:cxnSpLocks/>
          </p:cNvCxnSpPr>
          <p:nvPr/>
        </p:nvCxnSpPr>
        <p:spPr>
          <a:xfrm flipH="1">
            <a:off x="1840414" y="2494701"/>
            <a:ext cx="338001" cy="92318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cxnSpLocks/>
          </p:cNvCxnSpPr>
          <p:nvPr/>
        </p:nvCxnSpPr>
        <p:spPr>
          <a:xfrm>
            <a:off x="1242879" y="2956295"/>
            <a:ext cx="555861" cy="437201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9212860" y="2885664"/>
            <a:ext cx="1715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* r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1668027" y="129937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2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5063583" y="136704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6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9288163" y="136704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8253265" y="216457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8018018" y="700615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1726233" y="2090317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668711" y="2192343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505059" y="2600307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7402443" y="173197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6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3797448" y="2085754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latin typeface="Century Gothic" panose="020B0502020202020204" pitchFamily="34" charset="0"/>
              </a:rPr>
              <a:t>2</a:t>
            </a:r>
          </a:p>
        </p:txBody>
      </p:sp>
      <p:grpSp>
        <p:nvGrpSpPr>
          <p:cNvPr id="77" name="Groupe 76"/>
          <p:cNvGrpSpPr/>
          <p:nvPr/>
        </p:nvGrpSpPr>
        <p:grpSpPr>
          <a:xfrm>
            <a:off x="10339411" y="-622306"/>
            <a:ext cx="1845276" cy="2497855"/>
            <a:chOff x="10339411" y="-622306"/>
            <a:chExt cx="1845276" cy="2497855"/>
          </a:xfrm>
        </p:grpSpPr>
        <p:sp>
          <p:nvSpPr>
            <p:cNvPr id="78" name="Triangle rectangle 77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ℕ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ZoneTexte 53"/>
          <p:cNvSpPr txBox="1"/>
          <p:nvPr/>
        </p:nvSpPr>
        <p:spPr>
          <a:xfrm>
            <a:off x="2632732" y="4375894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2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74" name="Connecteur droit avec flèche 60"/>
          <p:cNvCxnSpPr>
            <a:cxnSpLocks/>
          </p:cNvCxnSpPr>
          <p:nvPr/>
        </p:nvCxnSpPr>
        <p:spPr>
          <a:xfrm>
            <a:off x="4044967" y="4816156"/>
            <a:ext cx="511819" cy="78754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63"/>
          <p:cNvCxnSpPr>
            <a:cxnSpLocks/>
          </p:cNvCxnSpPr>
          <p:nvPr/>
        </p:nvCxnSpPr>
        <p:spPr>
          <a:xfrm flipH="1">
            <a:off x="4592843" y="4702943"/>
            <a:ext cx="338001" cy="92318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64"/>
          <p:cNvCxnSpPr>
            <a:cxnSpLocks/>
          </p:cNvCxnSpPr>
          <p:nvPr/>
        </p:nvCxnSpPr>
        <p:spPr>
          <a:xfrm>
            <a:off x="3995308" y="5164537"/>
            <a:ext cx="555861" cy="437201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ZoneTexte 68"/>
          <p:cNvSpPr txBox="1"/>
          <p:nvPr/>
        </p:nvSpPr>
        <p:spPr>
          <a:xfrm>
            <a:off x="4478662" y="4298559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85" name="ZoneTexte 69"/>
          <p:cNvSpPr txBox="1"/>
          <p:nvPr/>
        </p:nvSpPr>
        <p:spPr>
          <a:xfrm>
            <a:off x="3421140" y="4400585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86" name="ZoneTexte 70"/>
          <p:cNvSpPr txBox="1"/>
          <p:nvPr/>
        </p:nvSpPr>
        <p:spPr>
          <a:xfrm>
            <a:off x="3257488" y="4808549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6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oneTexte 29"/>
          <p:cNvSpPr txBox="1"/>
          <p:nvPr/>
        </p:nvSpPr>
        <p:spPr>
          <a:xfrm>
            <a:off x="2591520" y="3024071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9137444" y="2992848"/>
            <a:ext cx="1668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+</a:t>
            </a:r>
            <a:r>
              <a:rPr lang="fr-FR" sz="6000" dirty="0">
                <a:solidFill>
                  <a:schemeClr val="accent2"/>
                </a:solidFill>
                <a:latin typeface="Century Gothic" panose="020B0502020202020204" pitchFamily="34" charset="0"/>
              </a:rPr>
              <a:t>  1</a:t>
            </a:r>
          </a:p>
        </p:txBody>
      </p:sp>
      <p:cxnSp>
        <p:nvCxnSpPr>
          <p:cNvPr id="38" name="Connecteur droit avec flèche 37"/>
          <p:cNvCxnSpPr>
            <a:cxnSpLocks/>
          </p:cNvCxnSpPr>
          <p:nvPr/>
        </p:nvCxnSpPr>
        <p:spPr>
          <a:xfrm flipH="1">
            <a:off x="1863432" y="2841574"/>
            <a:ext cx="1" cy="832185"/>
          </a:xfrm>
          <a:prstGeom prst="straightConnector1">
            <a:avLst/>
          </a:prstGeom>
          <a:ln w="63500" cmpd="sng">
            <a:solidFill>
              <a:schemeClr val="accent2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cxnSpLocks/>
          </p:cNvCxnSpPr>
          <p:nvPr/>
        </p:nvCxnSpPr>
        <p:spPr>
          <a:xfrm>
            <a:off x="1244864" y="3660273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1695850" y="3511738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234073" y="5451679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</a:t>
            </a:r>
          </a:p>
        </p:txBody>
      </p:sp>
      <p:cxnSp>
        <p:nvCxnSpPr>
          <p:cNvPr id="45" name="Connecteur droit avec flèche 44"/>
          <p:cNvCxnSpPr>
            <a:cxnSpLocks/>
          </p:cNvCxnSpPr>
          <p:nvPr/>
        </p:nvCxnSpPr>
        <p:spPr>
          <a:xfrm flipH="1">
            <a:off x="4977337" y="5265246"/>
            <a:ext cx="1" cy="832185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</p:cNvCxnSpPr>
          <p:nvPr/>
        </p:nvCxnSpPr>
        <p:spPr>
          <a:xfrm>
            <a:off x="4358769" y="6083945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4809755" y="5935410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5505438" y="5420457"/>
            <a:ext cx="1668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* 2</a:t>
            </a:r>
          </a:p>
        </p:txBody>
      </p:sp>
      <p:cxnSp>
        <p:nvCxnSpPr>
          <p:cNvPr id="49" name="Connecteur droit avec flèche 48"/>
          <p:cNvCxnSpPr>
            <a:cxnSpLocks/>
          </p:cNvCxnSpPr>
          <p:nvPr/>
        </p:nvCxnSpPr>
        <p:spPr>
          <a:xfrm flipH="1">
            <a:off x="2505985" y="5269182"/>
            <a:ext cx="1" cy="832185"/>
          </a:xfrm>
          <a:prstGeom prst="straightConnector1">
            <a:avLst/>
          </a:prstGeom>
          <a:ln w="63500" cmpd="sng">
            <a:solidFill>
              <a:schemeClr val="accent2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cxnSpLocks/>
          </p:cNvCxnSpPr>
          <p:nvPr/>
        </p:nvCxnSpPr>
        <p:spPr>
          <a:xfrm>
            <a:off x="1887417" y="6087881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2338403" y="5939346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ZoneTexte 72"/>
          <p:cNvSpPr txBox="1"/>
          <p:nvPr/>
        </p:nvSpPr>
        <p:spPr>
          <a:xfrm>
            <a:off x="2591520" y="1187300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</a:t>
            </a:r>
          </a:p>
        </p:txBody>
      </p:sp>
      <p:cxnSp>
        <p:nvCxnSpPr>
          <p:cNvPr id="77" name="Connecteur droit avec flèche 76"/>
          <p:cNvCxnSpPr>
            <a:cxnSpLocks/>
          </p:cNvCxnSpPr>
          <p:nvPr/>
        </p:nvCxnSpPr>
        <p:spPr>
          <a:xfrm flipH="1">
            <a:off x="1863432" y="1004803"/>
            <a:ext cx="1" cy="832185"/>
          </a:xfrm>
          <a:prstGeom prst="straightConnector1">
            <a:avLst/>
          </a:prstGeom>
          <a:ln w="63500" cmpd="sng">
            <a:solidFill>
              <a:schemeClr val="accent2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cxnSpLocks/>
          </p:cNvCxnSpPr>
          <p:nvPr/>
        </p:nvCxnSpPr>
        <p:spPr>
          <a:xfrm>
            <a:off x="1244864" y="1823502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695850" y="167496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ZoneTexte 82"/>
          <p:cNvSpPr txBox="1"/>
          <p:nvPr/>
        </p:nvSpPr>
        <p:spPr>
          <a:xfrm>
            <a:off x="5137485" y="1187299"/>
            <a:ext cx="1668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+</a:t>
            </a:r>
            <a:r>
              <a:rPr lang="fr-FR" sz="6000" dirty="0">
                <a:solidFill>
                  <a:schemeClr val="accent2"/>
                </a:solidFill>
                <a:latin typeface="Century Gothic" panose="020B0502020202020204" pitchFamily="34" charset="0"/>
              </a:rPr>
              <a:t>  1</a:t>
            </a:r>
          </a:p>
        </p:txBody>
      </p:sp>
      <p:sp>
        <p:nvSpPr>
          <p:cNvPr id="43" name="Accolade ouvrante 42"/>
          <p:cNvSpPr/>
          <p:nvPr/>
        </p:nvSpPr>
        <p:spPr>
          <a:xfrm rot="5400000">
            <a:off x="5947270" y="-65933"/>
            <a:ext cx="380261" cy="5018550"/>
          </a:xfrm>
          <a:prstGeom prst="leftBrace">
            <a:avLst>
              <a:gd name="adj1" fmla="val 44600"/>
              <a:gd name="adj2" fmla="val 85834"/>
            </a:avLst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avec flèche 32"/>
          <p:cNvCxnSpPr>
            <a:cxnSpLocks/>
          </p:cNvCxnSpPr>
          <p:nvPr/>
        </p:nvCxnSpPr>
        <p:spPr>
          <a:xfrm flipH="1">
            <a:off x="4246694" y="2834594"/>
            <a:ext cx="1" cy="832185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cxnSpLocks/>
          </p:cNvCxnSpPr>
          <p:nvPr/>
        </p:nvCxnSpPr>
        <p:spPr>
          <a:xfrm>
            <a:off x="3628126" y="3653293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4079112" y="3504758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7400378" y="2831544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4937075" y="3010479"/>
            <a:ext cx="2874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* (</a:t>
            </a:r>
            <a:r>
              <a:rPr lang="fr-FR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</a:t>
            </a:r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+ </a:t>
            </a:r>
            <a:r>
              <a:rPr lang="fr-FR" sz="6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1</a:t>
            </a:r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7565264" y="2873259"/>
            <a:ext cx="1715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r</a:t>
            </a:r>
          </a:p>
        </p:txBody>
      </p:sp>
      <p:cxnSp>
        <p:nvCxnSpPr>
          <p:cNvPr id="56" name="Connecteur droit avec flèche 55"/>
          <p:cNvCxnSpPr>
            <a:cxnSpLocks/>
          </p:cNvCxnSpPr>
          <p:nvPr/>
        </p:nvCxnSpPr>
        <p:spPr>
          <a:xfrm>
            <a:off x="3822674" y="1046711"/>
            <a:ext cx="511819" cy="78754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750562" y="1836221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4201548" y="1687686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9" name="Connecteur droit avec flèche 58"/>
          <p:cNvCxnSpPr>
            <a:cxnSpLocks/>
          </p:cNvCxnSpPr>
          <p:nvPr/>
        </p:nvCxnSpPr>
        <p:spPr>
          <a:xfrm flipH="1">
            <a:off x="4370550" y="933498"/>
            <a:ext cx="338001" cy="92318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cxnSpLocks/>
          </p:cNvCxnSpPr>
          <p:nvPr/>
        </p:nvCxnSpPr>
        <p:spPr>
          <a:xfrm>
            <a:off x="3773015" y="1395092"/>
            <a:ext cx="555861" cy="437201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8438217" y="5728677"/>
            <a:ext cx="217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entury Gothic" panose="020B0502020202020204" pitchFamily="34" charset="0"/>
              </a:rPr>
              <a:t>(Pour r = 1)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362081" y="533632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2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1362080" y="2426431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2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2004633" y="4875013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2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4286744" y="536974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3242331" y="643778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3092870" y="1040302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3747040" y="2424093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457495" y="4849944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latin typeface="Century Gothic" panose="020B0502020202020204" pitchFamily="34" charset="0"/>
              </a:rPr>
              <a:t>2</a:t>
            </a:r>
          </a:p>
        </p:txBody>
      </p:sp>
      <p:grpSp>
        <p:nvGrpSpPr>
          <p:cNvPr id="66" name="Groupe 65"/>
          <p:cNvGrpSpPr/>
          <p:nvPr/>
        </p:nvGrpSpPr>
        <p:grpSpPr>
          <a:xfrm>
            <a:off x="10339411" y="-622306"/>
            <a:ext cx="1845276" cy="2497855"/>
            <a:chOff x="10339411" y="-622306"/>
            <a:chExt cx="1845276" cy="2497855"/>
          </a:xfrm>
        </p:grpSpPr>
        <p:sp>
          <p:nvSpPr>
            <p:cNvPr id="67" name="Triangle rectangle 66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ℕ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73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Branche indépendante et réplication – Conclusion 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618067" y="2060926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</a:t>
            </a:r>
          </a:p>
        </p:txBody>
      </p:sp>
      <p:cxnSp>
        <p:nvCxnSpPr>
          <p:cNvPr id="42" name="Connecteur droit avec flèche 41"/>
          <p:cNvCxnSpPr>
            <a:cxnSpLocks/>
          </p:cNvCxnSpPr>
          <p:nvPr/>
        </p:nvCxnSpPr>
        <p:spPr>
          <a:xfrm flipH="1">
            <a:off x="6361331" y="1874493"/>
            <a:ext cx="1" cy="832185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cxnSpLocks/>
          </p:cNvCxnSpPr>
          <p:nvPr/>
        </p:nvCxnSpPr>
        <p:spPr>
          <a:xfrm>
            <a:off x="5742763" y="2693192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6193749" y="254465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6889432" y="2029704"/>
            <a:ext cx="1668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* 2</a:t>
            </a:r>
          </a:p>
        </p:txBody>
      </p:sp>
      <p:cxnSp>
        <p:nvCxnSpPr>
          <p:cNvPr id="46" name="Connecteur droit avec flèche 45"/>
          <p:cNvCxnSpPr>
            <a:cxnSpLocks/>
          </p:cNvCxnSpPr>
          <p:nvPr/>
        </p:nvCxnSpPr>
        <p:spPr>
          <a:xfrm flipH="1">
            <a:off x="3889979" y="1878429"/>
            <a:ext cx="1" cy="832185"/>
          </a:xfrm>
          <a:prstGeom prst="straightConnector1">
            <a:avLst/>
          </a:prstGeom>
          <a:ln w="63500" cmpd="sng">
            <a:solidFill>
              <a:schemeClr val="accent2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cxnSpLocks/>
          </p:cNvCxnSpPr>
          <p:nvPr/>
        </p:nvCxnSpPr>
        <p:spPr>
          <a:xfrm>
            <a:off x="3271411" y="2697128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Ellipse 47"/>
          <p:cNvSpPr/>
          <p:nvPr/>
        </p:nvSpPr>
        <p:spPr>
          <a:xfrm>
            <a:off x="3722397" y="2548593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1387742" y="3193902"/>
            <a:ext cx="91745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Conclusion</a:t>
            </a:r>
            <a:br>
              <a:rPr lang="fr-FR" b="1" dirty="0">
                <a:latin typeface="Century Gothic" panose="020B0502020202020204" pitchFamily="34" charset="0"/>
              </a:rPr>
            </a:br>
            <a:r>
              <a:rPr lang="fr-FR" dirty="0">
                <a:latin typeface="Century Gothic" panose="020B0502020202020204" pitchFamily="34" charset="0"/>
              </a:rPr>
              <a:t>Supposons que l’on coupe une tête quelconque d’une hydre composé d’une branche quelconque de hauteur strictement supérieur à 1.</a:t>
            </a:r>
          </a:p>
          <a:p>
            <a:r>
              <a:rPr lang="fr-FR" dirty="0">
                <a:latin typeface="Century Gothic" panose="020B0502020202020204" pitchFamily="34" charset="0"/>
              </a:rPr>
              <a:t/>
            </a:r>
            <a:br>
              <a:rPr lang="fr-FR" dirty="0">
                <a:latin typeface="Century Gothic" panose="020B0502020202020204" pitchFamily="34" charset="0"/>
              </a:rPr>
            </a:br>
            <a:r>
              <a:rPr lang="fr-FR" dirty="0">
                <a:latin typeface="Century Gothic" panose="020B0502020202020204" pitchFamily="34" charset="0"/>
              </a:rPr>
              <a:t>Le résultat après réplication sera deux branches similaires rattaché à une seule et même racine.</a:t>
            </a:r>
          </a:p>
          <a:p>
            <a:endParaRPr lang="fr-FR" b="1" dirty="0">
              <a:latin typeface="Century Gothic" panose="020B0502020202020204" pitchFamily="34" charset="0"/>
            </a:endParaRPr>
          </a:p>
          <a:p>
            <a:r>
              <a:rPr lang="fr-FR" dirty="0">
                <a:latin typeface="Century Gothic" panose="020B0502020202020204" pitchFamily="34" charset="0"/>
              </a:rPr>
              <a:t>Ne gardons qu’une seul de ces branches, ainsi que la racine.</a:t>
            </a:r>
            <a:br>
              <a:rPr lang="fr-FR" dirty="0">
                <a:latin typeface="Century Gothic" panose="020B0502020202020204" pitchFamily="34" charset="0"/>
              </a:rPr>
            </a:br>
            <a:r>
              <a:rPr lang="fr-FR" dirty="0">
                <a:latin typeface="Century Gothic" panose="020B0502020202020204" pitchFamily="34" charset="0"/>
              </a:rPr>
              <a:t/>
            </a:r>
            <a:br>
              <a:rPr lang="fr-FR" dirty="0">
                <a:latin typeface="Century Gothic" panose="020B0502020202020204" pitchFamily="34" charset="0"/>
              </a:rPr>
            </a:br>
            <a:r>
              <a:rPr lang="fr-FR" dirty="0">
                <a:latin typeface="Century Gothic" panose="020B0502020202020204" pitchFamily="34" charset="0"/>
              </a:rPr>
              <a:t>Le nombre de frappe pour tuer l’hydre initial est égale au double du nombre de coups pour tué cette nouvelle hydre.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10346724" y="-619426"/>
            <a:ext cx="1845276" cy="2497855"/>
            <a:chOff x="10339411" y="-622306"/>
            <a:chExt cx="1845276" cy="2497855"/>
          </a:xfrm>
        </p:grpSpPr>
        <p:sp>
          <p:nvSpPr>
            <p:cNvPr id="17" name="Triangle rectangle 16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ZoneTexte 19"/>
          <p:cNvSpPr txBox="1"/>
          <p:nvPr/>
        </p:nvSpPr>
        <p:spPr>
          <a:xfrm>
            <a:off x="3388628" y="1419679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2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859980" y="1402873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2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94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Exemple</a:t>
            </a:r>
          </a:p>
        </p:txBody>
      </p:sp>
      <p:cxnSp>
        <p:nvCxnSpPr>
          <p:cNvPr id="16" name="Connecteur droit avec flèche 15"/>
          <p:cNvCxnSpPr>
            <a:cxnSpLocks/>
          </p:cNvCxnSpPr>
          <p:nvPr/>
        </p:nvCxnSpPr>
        <p:spPr>
          <a:xfrm flipH="1" flipV="1">
            <a:off x="1548033" y="1893911"/>
            <a:ext cx="406705" cy="601274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2033344" y="3398876"/>
            <a:ext cx="488819" cy="781456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2588434" y="3304952"/>
            <a:ext cx="325227" cy="74791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899065" y="4149251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350051" y="4000716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2033344" y="2603466"/>
            <a:ext cx="0" cy="668670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cxnSpLocks/>
          </p:cNvCxnSpPr>
          <p:nvPr/>
        </p:nvCxnSpPr>
        <p:spPr>
          <a:xfrm flipV="1">
            <a:off x="2125802" y="1866969"/>
            <a:ext cx="413110" cy="616026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517053" y="3254205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</a:t>
            </a:r>
          </a:p>
        </p:txBody>
      </p:sp>
      <p:cxnSp>
        <p:nvCxnSpPr>
          <p:cNvPr id="30" name="Connecteur droit avec flèche 29"/>
          <p:cNvCxnSpPr>
            <a:cxnSpLocks/>
          </p:cNvCxnSpPr>
          <p:nvPr/>
        </p:nvCxnSpPr>
        <p:spPr>
          <a:xfrm flipH="1" flipV="1">
            <a:off x="4985316" y="2106617"/>
            <a:ext cx="406705" cy="601274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cxnSpLocks/>
          </p:cNvCxnSpPr>
          <p:nvPr/>
        </p:nvCxnSpPr>
        <p:spPr>
          <a:xfrm flipH="1" flipV="1">
            <a:off x="5456774" y="3470988"/>
            <a:ext cx="1925" cy="740425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56774" y="2802318"/>
            <a:ext cx="0" cy="668670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 flipV="1">
            <a:off x="5549232" y="2051965"/>
            <a:ext cx="413110" cy="616026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173650" y="3195750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+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054274" y="3075269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50" name="Ellipse 49"/>
          <p:cNvSpPr/>
          <p:nvPr/>
        </p:nvSpPr>
        <p:spPr>
          <a:xfrm>
            <a:off x="10330802" y="4011331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1" name="Connecteur droit avec flèche 50"/>
          <p:cNvCxnSpPr>
            <a:cxnSpLocks/>
          </p:cNvCxnSpPr>
          <p:nvPr/>
        </p:nvCxnSpPr>
        <p:spPr>
          <a:xfrm flipH="1" flipV="1">
            <a:off x="8215943" y="3249532"/>
            <a:ext cx="1925" cy="740425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2033344" y="4734281"/>
            <a:ext cx="103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X frappes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4954236" y="4739179"/>
            <a:ext cx="104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Y frappes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7714592" y="4734281"/>
            <a:ext cx="105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</a:t>
            </a:r>
            <a:b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</a:b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frappes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9998452" y="4734280"/>
            <a:ext cx="104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  <a:b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</a:b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frappe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1" name="Connecteur droit 40"/>
          <p:cNvCxnSpPr/>
          <p:nvPr/>
        </p:nvCxnSpPr>
        <p:spPr>
          <a:xfrm>
            <a:off x="4845742" y="4144078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5296728" y="3995543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3" name="Connecteur droit 42"/>
          <p:cNvCxnSpPr/>
          <p:nvPr/>
        </p:nvCxnSpPr>
        <p:spPr>
          <a:xfrm>
            <a:off x="7605100" y="4107833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8056086" y="3959298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2" name="Groupe 31"/>
          <p:cNvGrpSpPr/>
          <p:nvPr/>
        </p:nvGrpSpPr>
        <p:grpSpPr>
          <a:xfrm>
            <a:off x="10339411" y="-622306"/>
            <a:ext cx="1845276" cy="2497855"/>
            <a:chOff x="10339411" y="-622306"/>
            <a:chExt cx="1845276" cy="2497855"/>
          </a:xfrm>
        </p:grpSpPr>
        <p:sp>
          <p:nvSpPr>
            <p:cNvPr id="33" name="Triangle rectangle 32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ℕ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49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Exemple</a:t>
            </a:r>
          </a:p>
        </p:txBody>
      </p:sp>
      <p:cxnSp>
        <p:nvCxnSpPr>
          <p:cNvPr id="30" name="Connecteur droit avec flèche 29"/>
          <p:cNvCxnSpPr>
            <a:cxnSpLocks/>
          </p:cNvCxnSpPr>
          <p:nvPr/>
        </p:nvCxnSpPr>
        <p:spPr>
          <a:xfrm flipH="1" flipV="1">
            <a:off x="2698454" y="2841856"/>
            <a:ext cx="406705" cy="601274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cxnSpLocks/>
          </p:cNvCxnSpPr>
          <p:nvPr/>
        </p:nvCxnSpPr>
        <p:spPr>
          <a:xfrm flipH="1" flipV="1">
            <a:off x="3170778" y="4236100"/>
            <a:ext cx="1925" cy="740425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3170778" y="3567430"/>
            <a:ext cx="0" cy="66867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 flipV="1">
            <a:off x="3263235" y="2817079"/>
            <a:ext cx="413110" cy="61602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cxnSpLocks/>
          </p:cNvCxnSpPr>
          <p:nvPr/>
        </p:nvCxnSpPr>
        <p:spPr>
          <a:xfrm rot="20667847" flipH="1" flipV="1">
            <a:off x="5135673" y="3604636"/>
            <a:ext cx="520825" cy="710196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cxnSpLocks/>
          </p:cNvCxnSpPr>
          <p:nvPr/>
        </p:nvCxnSpPr>
        <p:spPr>
          <a:xfrm flipH="1" flipV="1">
            <a:off x="4846999" y="2733515"/>
            <a:ext cx="205481" cy="953177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rot="20667847" flipV="1">
            <a:off x="5621490" y="3463944"/>
            <a:ext cx="0" cy="66867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cxnSpLocks/>
          </p:cNvCxnSpPr>
          <p:nvPr/>
        </p:nvCxnSpPr>
        <p:spPr>
          <a:xfrm flipV="1">
            <a:off x="5530927" y="2631104"/>
            <a:ext cx="211167" cy="806578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20667847" flipH="1" flipV="1">
            <a:off x="5840708" y="4162768"/>
            <a:ext cx="488819" cy="781456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cxnSpLocks/>
          </p:cNvCxnSpPr>
          <p:nvPr/>
        </p:nvCxnSpPr>
        <p:spPr>
          <a:xfrm rot="1586439" flipH="1" flipV="1">
            <a:off x="6060741" y="3125511"/>
            <a:ext cx="520825" cy="710196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cxnSpLocks/>
          </p:cNvCxnSpPr>
          <p:nvPr/>
        </p:nvCxnSpPr>
        <p:spPr>
          <a:xfrm flipV="1">
            <a:off x="6248329" y="2317334"/>
            <a:ext cx="522229" cy="730478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rot="1586439" flipV="1">
            <a:off x="6596708" y="3177002"/>
            <a:ext cx="0" cy="668670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cxnSpLocks/>
          </p:cNvCxnSpPr>
          <p:nvPr/>
        </p:nvCxnSpPr>
        <p:spPr>
          <a:xfrm flipV="1">
            <a:off x="6770558" y="2631104"/>
            <a:ext cx="724751" cy="551588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1586439" flipH="1" flipV="1">
            <a:off x="6191859" y="3992138"/>
            <a:ext cx="488819" cy="781456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cxnSpLocks/>
          </p:cNvCxnSpPr>
          <p:nvPr/>
        </p:nvCxnSpPr>
        <p:spPr>
          <a:xfrm flipH="1" flipV="1">
            <a:off x="8501224" y="3255741"/>
            <a:ext cx="417529" cy="66844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rot="1908230" flipV="1">
            <a:off x="9156055" y="3207170"/>
            <a:ext cx="0" cy="66867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cxnSpLocks/>
          </p:cNvCxnSpPr>
          <p:nvPr/>
        </p:nvCxnSpPr>
        <p:spPr>
          <a:xfrm flipV="1">
            <a:off x="9324905" y="2275769"/>
            <a:ext cx="0" cy="86312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rot="1908230" flipH="1" flipV="1">
            <a:off x="8670447" y="4003495"/>
            <a:ext cx="488819" cy="78145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8295058" y="4855094"/>
            <a:ext cx="116786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Ellipse 80"/>
          <p:cNvSpPr/>
          <p:nvPr/>
        </p:nvSpPr>
        <p:spPr>
          <a:xfrm>
            <a:off x="8746044" y="4706559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2" name="Connecteur droit avec flèche 81"/>
          <p:cNvCxnSpPr>
            <a:cxnSpLocks/>
          </p:cNvCxnSpPr>
          <p:nvPr/>
        </p:nvCxnSpPr>
        <p:spPr>
          <a:xfrm flipV="1">
            <a:off x="8513120" y="2281215"/>
            <a:ext cx="0" cy="86312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5797342" y="4851490"/>
            <a:ext cx="116786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6248328" y="4702955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2560120" y="4884304"/>
            <a:ext cx="116786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011106" y="4735769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4" name="Groupe 43"/>
          <p:cNvGrpSpPr/>
          <p:nvPr/>
        </p:nvGrpSpPr>
        <p:grpSpPr>
          <a:xfrm>
            <a:off x="10346724" y="-619426"/>
            <a:ext cx="1845276" cy="2497855"/>
            <a:chOff x="10339411" y="-622306"/>
            <a:chExt cx="1845276" cy="2497855"/>
          </a:xfrm>
        </p:grpSpPr>
        <p:sp>
          <p:nvSpPr>
            <p:cNvPr id="45" name="Triangle rectangle 44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28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Exemple</a:t>
            </a:r>
          </a:p>
        </p:txBody>
      </p:sp>
      <p:cxnSp>
        <p:nvCxnSpPr>
          <p:cNvPr id="30" name="Connecteur droit avec flèche 29"/>
          <p:cNvCxnSpPr>
            <a:cxnSpLocks/>
          </p:cNvCxnSpPr>
          <p:nvPr/>
        </p:nvCxnSpPr>
        <p:spPr>
          <a:xfrm flipH="1" flipV="1">
            <a:off x="3352751" y="2755234"/>
            <a:ext cx="406705" cy="601274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cxnSpLocks/>
          </p:cNvCxnSpPr>
          <p:nvPr/>
        </p:nvCxnSpPr>
        <p:spPr>
          <a:xfrm flipH="1" flipV="1">
            <a:off x="3851917" y="4133459"/>
            <a:ext cx="1925" cy="740425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230743" y="4842803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3681729" y="4694268"/>
            <a:ext cx="338002" cy="33800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3851917" y="3464789"/>
            <a:ext cx="0" cy="66867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 flipV="1">
            <a:off x="3944376" y="2769855"/>
            <a:ext cx="413110" cy="61602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cxnSpLocks/>
          </p:cNvCxnSpPr>
          <p:nvPr/>
        </p:nvCxnSpPr>
        <p:spPr>
          <a:xfrm flipH="1" flipV="1">
            <a:off x="6373848" y="3237256"/>
            <a:ext cx="417529" cy="66844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rot="1908230" flipV="1">
            <a:off x="7028679" y="3188685"/>
            <a:ext cx="0" cy="66867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cxnSpLocks/>
          </p:cNvCxnSpPr>
          <p:nvPr/>
        </p:nvCxnSpPr>
        <p:spPr>
          <a:xfrm flipV="1">
            <a:off x="7197529" y="2271139"/>
            <a:ext cx="0" cy="86312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rot="1908230" flipH="1" flipV="1">
            <a:off x="6543071" y="3985010"/>
            <a:ext cx="488819" cy="78145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6167682" y="4836609"/>
            <a:ext cx="116786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Ellipse 80"/>
          <p:cNvSpPr/>
          <p:nvPr/>
        </p:nvSpPr>
        <p:spPr>
          <a:xfrm>
            <a:off x="6618668" y="4688074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2" name="Connecteur droit avec flèche 81"/>
          <p:cNvCxnSpPr>
            <a:cxnSpLocks/>
          </p:cNvCxnSpPr>
          <p:nvPr/>
        </p:nvCxnSpPr>
        <p:spPr>
          <a:xfrm flipV="1">
            <a:off x="6371889" y="2262730"/>
            <a:ext cx="0" cy="86312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766714" y="3857163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7652099" y="3995839"/>
            <a:ext cx="1668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* 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10346724" y="-619426"/>
            <a:ext cx="1845276" cy="2497855"/>
            <a:chOff x="10339411" y="-622306"/>
            <a:chExt cx="1845276" cy="2497855"/>
          </a:xfrm>
        </p:grpSpPr>
        <p:sp>
          <p:nvSpPr>
            <p:cNvPr id="38" name="Triangle rectangle 37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26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Connecteur droit avec flèche 81"/>
          <p:cNvCxnSpPr>
            <a:cxnSpLocks/>
          </p:cNvCxnSpPr>
          <p:nvPr/>
        </p:nvCxnSpPr>
        <p:spPr>
          <a:xfrm flipV="1">
            <a:off x="2392237" y="2467444"/>
            <a:ext cx="0" cy="863120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Exemple</a:t>
            </a:r>
          </a:p>
        </p:txBody>
      </p:sp>
      <p:cxnSp>
        <p:nvCxnSpPr>
          <p:cNvPr id="69" name="Connecteur droit avec flèche 68"/>
          <p:cNvCxnSpPr>
            <a:cxnSpLocks/>
          </p:cNvCxnSpPr>
          <p:nvPr/>
        </p:nvCxnSpPr>
        <p:spPr>
          <a:xfrm flipH="1" flipV="1">
            <a:off x="2380341" y="3386550"/>
            <a:ext cx="417529" cy="66844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rot="1908230" flipV="1">
            <a:off x="3035172" y="3337979"/>
            <a:ext cx="0" cy="66867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cxnSpLocks/>
          </p:cNvCxnSpPr>
          <p:nvPr/>
        </p:nvCxnSpPr>
        <p:spPr>
          <a:xfrm flipV="1">
            <a:off x="3204022" y="2448143"/>
            <a:ext cx="0" cy="86312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rot="1908230" flipH="1" flipV="1">
            <a:off x="2549564" y="4134304"/>
            <a:ext cx="488819" cy="78145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2174175" y="4985903"/>
            <a:ext cx="116786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Ellipse 80"/>
          <p:cNvSpPr/>
          <p:nvPr/>
        </p:nvSpPr>
        <p:spPr>
          <a:xfrm>
            <a:off x="2625161" y="4837368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5284380" y="5005204"/>
            <a:ext cx="116786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cxnSpLocks/>
          </p:cNvCxnSpPr>
          <p:nvPr/>
        </p:nvCxnSpPr>
        <p:spPr>
          <a:xfrm rot="19543285" flipH="1" flipV="1">
            <a:off x="4672057" y="3647951"/>
            <a:ext cx="417529" cy="66844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21451515" flipV="1">
            <a:off x="5321179" y="3409904"/>
            <a:ext cx="0" cy="66867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cxnSpLocks/>
          </p:cNvCxnSpPr>
          <p:nvPr/>
        </p:nvCxnSpPr>
        <p:spPr>
          <a:xfrm rot="19543285" flipV="1">
            <a:off x="5006669" y="2524538"/>
            <a:ext cx="0" cy="863120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21451515" flipH="1" flipV="1">
            <a:off x="5357731" y="4193967"/>
            <a:ext cx="488819" cy="781456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cxnSpLocks/>
          </p:cNvCxnSpPr>
          <p:nvPr/>
        </p:nvCxnSpPr>
        <p:spPr>
          <a:xfrm rot="19543285" flipH="1" flipV="1">
            <a:off x="4636206" y="4338457"/>
            <a:ext cx="640150" cy="102559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cxnSpLocks/>
          </p:cNvCxnSpPr>
          <p:nvPr/>
        </p:nvCxnSpPr>
        <p:spPr>
          <a:xfrm rot="2029672" flipH="1" flipV="1">
            <a:off x="6281696" y="3331043"/>
            <a:ext cx="417529" cy="668440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rot="3937902" flipV="1">
            <a:off x="6887990" y="3653300"/>
            <a:ext cx="0" cy="668670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cxnSpLocks/>
          </p:cNvCxnSpPr>
          <p:nvPr/>
        </p:nvCxnSpPr>
        <p:spPr>
          <a:xfrm rot="2029672" flipV="1">
            <a:off x="7507602" y="2961161"/>
            <a:ext cx="0" cy="863120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rot="3937902" flipH="1" flipV="1">
            <a:off x="5968506" y="4170996"/>
            <a:ext cx="488819" cy="781456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cxnSpLocks/>
          </p:cNvCxnSpPr>
          <p:nvPr/>
        </p:nvCxnSpPr>
        <p:spPr>
          <a:xfrm rot="2029672" flipH="1" flipV="1">
            <a:off x="5831223" y="3826032"/>
            <a:ext cx="640150" cy="102559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5735366" y="4856669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5" name="Connecteur droit 54"/>
          <p:cNvCxnSpPr/>
          <p:nvPr/>
        </p:nvCxnSpPr>
        <p:spPr>
          <a:xfrm>
            <a:off x="8497415" y="4976584"/>
            <a:ext cx="116786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cxnSpLocks/>
          </p:cNvCxnSpPr>
          <p:nvPr/>
        </p:nvCxnSpPr>
        <p:spPr>
          <a:xfrm flipH="1" flipV="1">
            <a:off x="8638979" y="3369565"/>
            <a:ext cx="417529" cy="66844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1908230" flipV="1">
            <a:off x="9354770" y="3420054"/>
            <a:ext cx="0" cy="66867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cxnSpLocks/>
          </p:cNvCxnSpPr>
          <p:nvPr/>
        </p:nvCxnSpPr>
        <p:spPr>
          <a:xfrm flipV="1">
            <a:off x="9538860" y="2507358"/>
            <a:ext cx="0" cy="86312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908230" flipH="1" flipV="1">
            <a:off x="8869162" y="4216379"/>
            <a:ext cx="488819" cy="78145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cxnSpLocks/>
          </p:cNvCxnSpPr>
          <p:nvPr/>
        </p:nvCxnSpPr>
        <p:spPr>
          <a:xfrm flipH="1" flipV="1">
            <a:off x="8369183" y="4019226"/>
            <a:ext cx="640150" cy="102559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8948401" y="4828049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9" name="Groupe 48"/>
          <p:cNvGrpSpPr/>
          <p:nvPr/>
        </p:nvGrpSpPr>
        <p:grpSpPr>
          <a:xfrm>
            <a:off x="10346724" y="-619426"/>
            <a:ext cx="1845276" cy="2497855"/>
            <a:chOff x="10339411" y="-622306"/>
            <a:chExt cx="1845276" cy="2497855"/>
          </a:xfrm>
        </p:grpSpPr>
        <p:sp>
          <p:nvSpPr>
            <p:cNvPr id="50" name="Triangle rectangle 49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15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4646141" y="5296930"/>
            <a:ext cx="321275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141308" y="5185719"/>
            <a:ext cx="222421" cy="22242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04866" y="498719"/>
            <a:ext cx="376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Notion de hauteur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513183" y="341827"/>
            <a:ext cx="774441" cy="926796"/>
            <a:chOff x="550506" y="1216491"/>
            <a:chExt cx="1073021" cy="1284114"/>
          </a:xfrm>
        </p:grpSpPr>
        <p:sp>
          <p:nvSpPr>
            <p:cNvPr id="11" name="Ellipse 10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57412" y="1216491"/>
              <a:ext cx="75577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1604865" y="885006"/>
            <a:ext cx="41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Hauteur 0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14" name="TextShape 3"/>
          <p:cNvSpPr txBox="1"/>
          <p:nvPr/>
        </p:nvSpPr>
        <p:spPr>
          <a:xfrm>
            <a:off x="6815208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23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Connecteur droit avec flèche 81"/>
          <p:cNvCxnSpPr>
            <a:cxnSpLocks/>
          </p:cNvCxnSpPr>
          <p:nvPr/>
        </p:nvCxnSpPr>
        <p:spPr>
          <a:xfrm flipV="1">
            <a:off x="3560273" y="2330127"/>
            <a:ext cx="0" cy="863120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Exemple</a:t>
            </a:r>
          </a:p>
        </p:txBody>
      </p:sp>
      <p:cxnSp>
        <p:nvCxnSpPr>
          <p:cNvPr id="69" name="Connecteur droit avec flèche 68"/>
          <p:cNvCxnSpPr>
            <a:cxnSpLocks/>
          </p:cNvCxnSpPr>
          <p:nvPr/>
        </p:nvCxnSpPr>
        <p:spPr>
          <a:xfrm flipH="1" flipV="1">
            <a:off x="3555997" y="3302573"/>
            <a:ext cx="417529" cy="66844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rot="1908230" flipV="1">
            <a:off x="4210828" y="3254002"/>
            <a:ext cx="0" cy="66867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cxnSpLocks/>
          </p:cNvCxnSpPr>
          <p:nvPr/>
        </p:nvCxnSpPr>
        <p:spPr>
          <a:xfrm flipV="1">
            <a:off x="4387298" y="2310826"/>
            <a:ext cx="0" cy="86312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rot="1908230" flipH="1" flipV="1">
            <a:off x="3725220" y="4050327"/>
            <a:ext cx="488819" cy="78145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3349831" y="4901926"/>
            <a:ext cx="116786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Ellipse 80"/>
          <p:cNvSpPr/>
          <p:nvPr/>
        </p:nvSpPr>
        <p:spPr>
          <a:xfrm>
            <a:off x="3800817" y="4753391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5" name="Connecteur droit 54"/>
          <p:cNvCxnSpPr/>
          <p:nvPr/>
        </p:nvCxnSpPr>
        <p:spPr>
          <a:xfrm>
            <a:off x="6146106" y="4901926"/>
            <a:ext cx="116786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cxnSpLocks/>
          </p:cNvCxnSpPr>
          <p:nvPr/>
        </p:nvCxnSpPr>
        <p:spPr>
          <a:xfrm flipH="1" flipV="1">
            <a:off x="6287670" y="3294907"/>
            <a:ext cx="417529" cy="66844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1908230" flipV="1">
            <a:off x="7003461" y="3345396"/>
            <a:ext cx="0" cy="66867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cxnSpLocks/>
          </p:cNvCxnSpPr>
          <p:nvPr/>
        </p:nvCxnSpPr>
        <p:spPr>
          <a:xfrm flipV="1">
            <a:off x="7187551" y="2394600"/>
            <a:ext cx="0" cy="86312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908230" flipH="1" flipV="1">
            <a:off x="6517853" y="4141721"/>
            <a:ext cx="488819" cy="78145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cxnSpLocks/>
          </p:cNvCxnSpPr>
          <p:nvPr/>
        </p:nvCxnSpPr>
        <p:spPr>
          <a:xfrm flipH="1" flipV="1">
            <a:off x="5995014" y="3959808"/>
            <a:ext cx="640150" cy="102559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6597092" y="4753391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720055" y="3875827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7605440" y="4014503"/>
            <a:ext cx="1668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* 2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10346724" y="-619426"/>
            <a:ext cx="1845276" cy="2497855"/>
            <a:chOff x="10339411" y="-622306"/>
            <a:chExt cx="1845276" cy="2497855"/>
          </a:xfrm>
        </p:grpSpPr>
        <p:sp>
          <p:nvSpPr>
            <p:cNvPr id="32" name="Triangle rectangle 31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67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Exemple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6146106" y="4901926"/>
            <a:ext cx="116786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cxnSpLocks/>
          </p:cNvCxnSpPr>
          <p:nvPr/>
        </p:nvCxnSpPr>
        <p:spPr>
          <a:xfrm flipH="1" flipV="1">
            <a:off x="6287670" y="3272047"/>
            <a:ext cx="417529" cy="66844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1908230" flipV="1">
            <a:off x="7003461" y="3345396"/>
            <a:ext cx="0" cy="66867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cxnSpLocks/>
          </p:cNvCxnSpPr>
          <p:nvPr/>
        </p:nvCxnSpPr>
        <p:spPr>
          <a:xfrm flipV="1">
            <a:off x="7179931" y="2409840"/>
            <a:ext cx="0" cy="86312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908230" flipH="1" flipV="1">
            <a:off x="6517853" y="4141721"/>
            <a:ext cx="488819" cy="78145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cxnSpLocks/>
          </p:cNvCxnSpPr>
          <p:nvPr/>
        </p:nvCxnSpPr>
        <p:spPr>
          <a:xfrm flipH="1" flipV="1">
            <a:off x="5995014" y="3936948"/>
            <a:ext cx="640150" cy="102559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6597092" y="4753391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720055" y="3875827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7605440" y="4014503"/>
            <a:ext cx="1668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* 4</a:t>
            </a:r>
          </a:p>
        </p:txBody>
      </p:sp>
      <p:cxnSp>
        <p:nvCxnSpPr>
          <p:cNvPr id="24" name="Connecteur droit avec flèche 23"/>
          <p:cNvCxnSpPr>
            <a:cxnSpLocks/>
          </p:cNvCxnSpPr>
          <p:nvPr/>
        </p:nvCxnSpPr>
        <p:spPr>
          <a:xfrm flipH="1" flipV="1">
            <a:off x="3367299" y="2768398"/>
            <a:ext cx="406705" cy="601274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cxnSpLocks/>
          </p:cNvCxnSpPr>
          <p:nvPr/>
        </p:nvCxnSpPr>
        <p:spPr>
          <a:xfrm flipH="1" flipV="1">
            <a:off x="3851917" y="4133459"/>
            <a:ext cx="1925" cy="740425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230743" y="4842803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3681729" y="4694268"/>
            <a:ext cx="338002" cy="33800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3851917" y="3464789"/>
            <a:ext cx="0" cy="66867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 flipV="1">
            <a:off x="3929826" y="2758080"/>
            <a:ext cx="413110" cy="61602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8" name="Groupe 37"/>
          <p:cNvGrpSpPr/>
          <p:nvPr/>
        </p:nvGrpSpPr>
        <p:grpSpPr>
          <a:xfrm>
            <a:off x="10346724" y="-619426"/>
            <a:ext cx="1845276" cy="2497855"/>
            <a:chOff x="10339411" y="-622306"/>
            <a:chExt cx="1845276" cy="2497855"/>
          </a:xfrm>
        </p:grpSpPr>
        <p:sp>
          <p:nvSpPr>
            <p:cNvPr id="39" name="Triangle rectangle 38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12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eur droit avec flèche 44"/>
          <p:cNvCxnSpPr>
            <a:cxnSpLocks/>
          </p:cNvCxnSpPr>
          <p:nvPr/>
        </p:nvCxnSpPr>
        <p:spPr>
          <a:xfrm flipV="1">
            <a:off x="3922652" y="3794834"/>
            <a:ext cx="831282" cy="277760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cxnSpLocks/>
          </p:cNvCxnSpPr>
          <p:nvPr/>
        </p:nvCxnSpPr>
        <p:spPr>
          <a:xfrm flipV="1">
            <a:off x="1941476" y="2408130"/>
            <a:ext cx="0" cy="863120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Exemple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907651" y="4892596"/>
            <a:ext cx="116786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cxnSpLocks/>
          </p:cNvCxnSpPr>
          <p:nvPr/>
        </p:nvCxnSpPr>
        <p:spPr>
          <a:xfrm flipH="1" flipV="1">
            <a:off x="1056835" y="3285577"/>
            <a:ext cx="417529" cy="66844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1908230" flipV="1">
            <a:off x="1765006" y="3336066"/>
            <a:ext cx="0" cy="66867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908230" flipH="1" flipV="1">
            <a:off x="1279398" y="4132391"/>
            <a:ext cx="488819" cy="78145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cxnSpLocks/>
          </p:cNvCxnSpPr>
          <p:nvPr/>
        </p:nvCxnSpPr>
        <p:spPr>
          <a:xfrm flipH="1" flipV="1">
            <a:off x="771799" y="3927618"/>
            <a:ext cx="640150" cy="102559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1358637" y="4744061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/>
          <p:cNvCxnSpPr>
            <a:cxnSpLocks/>
          </p:cNvCxnSpPr>
          <p:nvPr/>
        </p:nvCxnSpPr>
        <p:spPr>
          <a:xfrm>
            <a:off x="3234085" y="4892596"/>
            <a:ext cx="116786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cxnSpLocks/>
          </p:cNvCxnSpPr>
          <p:nvPr/>
        </p:nvCxnSpPr>
        <p:spPr>
          <a:xfrm flipH="1" flipV="1">
            <a:off x="3360409" y="3277957"/>
            <a:ext cx="417529" cy="66844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cxnSpLocks/>
          </p:cNvCxnSpPr>
          <p:nvPr/>
        </p:nvCxnSpPr>
        <p:spPr>
          <a:xfrm rot="1908230" flipV="1">
            <a:off x="4091440" y="3320826"/>
            <a:ext cx="0" cy="66867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cxnSpLocks/>
          </p:cNvCxnSpPr>
          <p:nvPr/>
        </p:nvCxnSpPr>
        <p:spPr>
          <a:xfrm rot="1908230" flipH="1" flipV="1">
            <a:off x="3605832" y="4132391"/>
            <a:ext cx="488819" cy="78145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cxnSpLocks/>
          </p:cNvCxnSpPr>
          <p:nvPr/>
        </p:nvCxnSpPr>
        <p:spPr>
          <a:xfrm flipH="1" flipV="1">
            <a:off x="3067753" y="3935238"/>
            <a:ext cx="640150" cy="102559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3685071" y="4744061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6" name="Connecteur droit avec flèche 45"/>
          <p:cNvCxnSpPr>
            <a:cxnSpLocks/>
          </p:cNvCxnSpPr>
          <p:nvPr/>
        </p:nvCxnSpPr>
        <p:spPr>
          <a:xfrm flipV="1">
            <a:off x="6452991" y="3469433"/>
            <a:ext cx="564504" cy="507443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cxnSpLocks/>
          </p:cNvCxnSpPr>
          <p:nvPr/>
        </p:nvCxnSpPr>
        <p:spPr>
          <a:xfrm>
            <a:off x="5742953" y="4883423"/>
            <a:ext cx="116786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cxnSpLocks/>
          </p:cNvCxnSpPr>
          <p:nvPr/>
        </p:nvCxnSpPr>
        <p:spPr>
          <a:xfrm flipH="1" flipV="1">
            <a:off x="6359109" y="3263650"/>
            <a:ext cx="3898" cy="665954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cxnSpLocks/>
          </p:cNvCxnSpPr>
          <p:nvPr/>
        </p:nvCxnSpPr>
        <p:spPr>
          <a:xfrm rot="1908230" flipH="1" flipV="1">
            <a:off x="6114700" y="4123218"/>
            <a:ext cx="488819" cy="78145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cxnSpLocks/>
          </p:cNvCxnSpPr>
          <p:nvPr/>
        </p:nvCxnSpPr>
        <p:spPr>
          <a:xfrm flipH="1" flipV="1">
            <a:off x="5719861" y="3615171"/>
            <a:ext cx="535010" cy="367734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6193939" y="4734888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 flipV="1">
            <a:off x="8683136" y="3276405"/>
            <a:ext cx="291044" cy="686785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cxnSpLocks/>
          </p:cNvCxnSpPr>
          <p:nvPr/>
        </p:nvCxnSpPr>
        <p:spPr>
          <a:xfrm>
            <a:off x="7988338" y="4892596"/>
            <a:ext cx="116786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cxnSpLocks/>
          </p:cNvCxnSpPr>
          <p:nvPr/>
        </p:nvCxnSpPr>
        <p:spPr>
          <a:xfrm flipH="1" flipV="1">
            <a:off x="8151074" y="3293197"/>
            <a:ext cx="365878" cy="66844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cxnSpLocks/>
          </p:cNvCxnSpPr>
          <p:nvPr/>
        </p:nvCxnSpPr>
        <p:spPr>
          <a:xfrm rot="1908230" flipH="1" flipV="1">
            <a:off x="8360085" y="4132391"/>
            <a:ext cx="488819" cy="78145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8439324" y="4744061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9" name="Connecteur droit 68"/>
          <p:cNvCxnSpPr>
            <a:cxnSpLocks/>
          </p:cNvCxnSpPr>
          <p:nvPr/>
        </p:nvCxnSpPr>
        <p:spPr>
          <a:xfrm>
            <a:off x="9973334" y="4892595"/>
            <a:ext cx="116786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cxnSpLocks/>
          </p:cNvCxnSpPr>
          <p:nvPr/>
        </p:nvCxnSpPr>
        <p:spPr>
          <a:xfrm rot="1908230" flipH="1" flipV="1">
            <a:off x="10345081" y="4132390"/>
            <a:ext cx="488819" cy="78145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10424320" y="4744060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3" name="Connecteur droit avec flèche 72"/>
          <p:cNvCxnSpPr>
            <a:cxnSpLocks/>
          </p:cNvCxnSpPr>
          <p:nvPr/>
        </p:nvCxnSpPr>
        <p:spPr>
          <a:xfrm rot="1908230" flipH="1" flipV="1">
            <a:off x="10337461" y="3227093"/>
            <a:ext cx="488819" cy="78145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1228999" y="4303713"/>
            <a:ext cx="1668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* 4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3754258" y="4393590"/>
            <a:ext cx="1668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* 2</a:t>
            </a:r>
            <a:r>
              <a:rPr lang="fr-FR" sz="2800" baseline="30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6269483" y="4393590"/>
            <a:ext cx="1668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* 2</a:t>
            </a:r>
            <a:r>
              <a:rPr lang="fr-FR" sz="2800" baseline="30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8298960" y="4400770"/>
            <a:ext cx="1668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* 2</a:t>
            </a:r>
            <a:r>
              <a:rPr lang="fr-FR" sz="2800" baseline="30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10291016" y="4367824"/>
            <a:ext cx="1668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* 2</a:t>
            </a:r>
            <a:r>
              <a:rPr lang="fr-FR" sz="2800" baseline="30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0" name="Groupe 69"/>
          <p:cNvGrpSpPr/>
          <p:nvPr/>
        </p:nvGrpSpPr>
        <p:grpSpPr>
          <a:xfrm>
            <a:off x="10346724" y="-619426"/>
            <a:ext cx="1845276" cy="2497855"/>
            <a:chOff x="10339411" y="-622306"/>
            <a:chExt cx="1845276" cy="2497855"/>
          </a:xfrm>
        </p:grpSpPr>
        <p:sp>
          <p:nvSpPr>
            <p:cNvPr id="79" name="Triangle rectangle 78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19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Exemple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4720055" y="3064066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7605440" y="3202742"/>
            <a:ext cx="1668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* 2</a:t>
            </a:r>
            <a:r>
              <a:rPr lang="fr-FR" sz="6000" baseline="30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6</a:t>
            </a:r>
          </a:p>
        </p:txBody>
      </p:sp>
      <p:cxnSp>
        <p:nvCxnSpPr>
          <p:cNvPr id="24" name="Connecteur droit avec flèche 23"/>
          <p:cNvCxnSpPr>
            <a:cxnSpLocks/>
          </p:cNvCxnSpPr>
          <p:nvPr/>
        </p:nvCxnSpPr>
        <p:spPr>
          <a:xfrm flipH="1" flipV="1">
            <a:off x="3366604" y="1943475"/>
            <a:ext cx="406705" cy="601274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cxnSpLocks/>
          </p:cNvCxnSpPr>
          <p:nvPr/>
        </p:nvCxnSpPr>
        <p:spPr>
          <a:xfrm flipH="1" flipV="1">
            <a:off x="3851917" y="3321698"/>
            <a:ext cx="1925" cy="740425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230743" y="4031042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3681729" y="3882507"/>
            <a:ext cx="338002" cy="33800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3851917" y="2653028"/>
            <a:ext cx="0" cy="668670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 flipV="1">
            <a:off x="3931675" y="1929230"/>
            <a:ext cx="413110" cy="61602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cxnSpLocks/>
          </p:cNvCxnSpPr>
          <p:nvPr/>
        </p:nvCxnSpPr>
        <p:spPr>
          <a:xfrm>
            <a:off x="6137983" y="4031042"/>
            <a:ext cx="116786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cxnSpLocks/>
          </p:cNvCxnSpPr>
          <p:nvPr/>
        </p:nvCxnSpPr>
        <p:spPr>
          <a:xfrm rot="1908230" flipH="1" flipV="1">
            <a:off x="6509730" y="3270837"/>
            <a:ext cx="488819" cy="78145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6588969" y="388250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5" name="Connecteur droit avec flèche 34"/>
          <p:cNvCxnSpPr>
            <a:cxnSpLocks/>
          </p:cNvCxnSpPr>
          <p:nvPr/>
        </p:nvCxnSpPr>
        <p:spPr>
          <a:xfrm rot="1908230" flipH="1" flipV="1">
            <a:off x="6509730" y="2351680"/>
            <a:ext cx="488819" cy="781456"/>
          </a:xfrm>
          <a:prstGeom prst="straightConnector1">
            <a:avLst/>
          </a:prstGeom>
          <a:ln w="6350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144912" y="5160655"/>
            <a:ext cx="361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Y 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 4 * 2</a:t>
            </a:r>
            <a:r>
              <a:rPr lang="fr-FR" sz="2800" baseline="30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6  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 2</a:t>
            </a:r>
            <a:r>
              <a:rPr lang="fr-FR" sz="2800" baseline="30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8 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 256</a:t>
            </a:r>
            <a:endParaRPr lang="fr-FR" sz="2800" baseline="30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10346724" y="-619426"/>
            <a:ext cx="1845276" cy="2497855"/>
            <a:chOff x="10339411" y="-622306"/>
            <a:chExt cx="1845276" cy="2497855"/>
          </a:xfrm>
        </p:grpSpPr>
        <p:sp>
          <p:nvSpPr>
            <p:cNvPr id="41" name="Triangle rectangle 40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62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Exemple</a:t>
            </a:r>
          </a:p>
        </p:txBody>
      </p:sp>
      <p:cxnSp>
        <p:nvCxnSpPr>
          <p:cNvPr id="16" name="Connecteur droit avec flèche 15"/>
          <p:cNvCxnSpPr>
            <a:cxnSpLocks/>
          </p:cNvCxnSpPr>
          <p:nvPr/>
        </p:nvCxnSpPr>
        <p:spPr>
          <a:xfrm flipH="1" flipV="1">
            <a:off x="1553806" y="1901995"/>
            <a:ext cx="406705" cy="601274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2033344" y="3398876"/>
            <a:ext cx="488819" cy="781456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2596514" y="3299182"/>
            <a:ext cx="325227" cy="74791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899065" y="4149251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350051" y="4000716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2033344" y="2603466"/>
            <a:ext cx="0" cy="668670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cxnSpLocks/>
          </p:cNvCxnSpPr>
          <p:nvPr/>
        </p:nvCxnSpPr>
        <p:spPr>
          <a:xfrm flipV="1">
            <a:off x="2106173" y="1899297"/>
            <a:ext cx="413110" cy="616026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517053" y="3254205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</a:t>
            </a:r>
          </a:p>
        </p:txBody>
      </p:sp>
      <p:cxnSp>
        <p:nvCxnSpPr>
          <p:cNvPr id="30" name="Connecteur droit avec flèche 29"/>
          <p:cNvCxnSpPr>
            <a:cxnSpLocks/>
          </p:cNvCxnSpPr>
          <p:nvPr/>
        </p:nvCxnSpPr>
        <p:spPr>
          <a:xfrm flipH="1" flipV="1">
            <a:off x="4989936" y="2100847"/>
            <a:ext cx="406705" cy="601274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cxnSpLocks/>
          </p:cNvCxnSpPr>
          <p:nvPr/>
        </p:nvCxnSpPr>
        <p:spPr>
          <a:xfrm flipH="1" flipV="1">
            <a:off x="5456774" y="3470988"/>
            <a:ext cx="1925" cy="740425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835600" y="4180332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5286586" y="4031797"/>
            <a:ext cx="338002" cy="3380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5456774" y="2802318"/>
            <a:ext cx="0" cy="668670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 flipV="1">
            <a:off x="5529603" y="2085449"/>
            <a:ext cx="413110" cy="616026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7603134" y="4159866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8054120" y="4011331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73650" y="3195750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+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054274" y="3075269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50" name="Ellipse 49"/>
          <p:cNvSpPr/>
          <p:nvPr/>
        </p:nvSpPr>
        <p:spPr>
          <a:xfrm>
            <a:off x="10330802" y="4011331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1" name="Connecteur droit avec flèche 50"/>
          <p:cNvCxnSpPr>
            <a:cxnSpLocks/>
          </p:cNvCxnSpPr>
          <p:nvPr/>
        </p:nvCxnSpPr>
        <p:spPr>
          <a:xfrm flipH="1" flipV="1">
            <a:off x="8215943" y="3311882"/>
            <a:ext cx="1925" cy="740425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2033344" y="4734281"/>
            <a:ext cx="103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257 frappes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4954236" y="4739179"/>
            <a:ext cx="104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256 frappes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7714592" y="4734281"/>
            <a:ext cx="105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</a:t>
            </a:r>
            <a:b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</a:b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frappes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9998452" y="4734280"/>
            <a:ext cx="104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  <a:b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</a:b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frappe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4" name="Groupe 43"/>
          <p:cNvGrpSpPr/>
          <p:nvPr/>
        </p:nvGrpSpPr>
        <p:grpSpPr>
          <a:xfrm>
            <a:off x="10346724" y="-619426"/>
            <a:ext cx="1845276" cy="2497855"/>
            <a:chOff x="10339411" y="-622306"/>
            <a:chExt cx="1845276" cy="2497855"/>
          </a:xfrm>
        </p:grpSpPr>
        <p:sp>
          <p:nvSpPr>
            <p:cNvPr id="45" name="Triangle rectangle 44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40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avec flèche 18"/>
          <p:cNvCxnSpPr>
            <a:cxnSpLocks/>
          </p:cNvCxnSpPr>
          <p:nvPr/>
        </p:nvCxnSpPr>
        <p:spPr>
          <a:xfrm flipH="1">
            <a:off x="6198920" y="2048580"/>
            <a:ext cx="247583" cy="988325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cxnSpLocks/>
          </p:cNvCxnSpPr>
          <p:nvPr/>
        </p:nvCxnSpPr>
        <p:spPr>
          <a:xfrm flipH="1">
            <a:off x="6201447" y="2358507"/>
            <a:ext cx="708700" cy="681245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cxnSp>
        <p:nvCxnSpPr>
          <p:cNvPr id="45" name="Connecteur droit avec flèche 44"/>
          <p:cNvCxnSpPr>
            <a:cxnSpLocks/>
          </p:cNvCxnSpPr>
          <p:nvPr/>
        </p:nvCxnSpPr>
        <p:spPr>
          <a:xfrm>
            <a:off x="5657515" y="2164706"/>
            <a:ext cx="546457" cy="881815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</p:cNvCxnSpPr>
          <p:nvPr/>
        </p:nvCxnSpPr>
        <p:spPr>
          <a:xfrm>
            <a:off x="5585403" y="3033035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cxnSpLocks/>
          </p:cNvCxnSpPr>
          <p:nvPr/>
        </p:nvCxnSpPr>
        <p:spPr>
          <a:xfrm>
            <a:off x="6036389" y="2044710"/>
            <a:ext cx="167583" cy="988325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cxnSpLocks/>
          </p:cNvCxnSpPr>
          <p:nvPr/>
        </p:nvCxnSpPr>
        <p:spPr>
          <a:xfrm>
            <a:off x="5414984" y="2538872"/>
            <a:ext cx="779657" cy="499340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4616393" y="2291954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6060615" y="1603609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a…</a:t>
            </a:r>
            <a:endParaRPr lang="fr-FR" baseline="-25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660216" y="1934523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n</a:t>
            </a:r>
          </a:p>
        </p:txBody>
      </p:sp>
      <p:sp>
        <p:nvSpPr>
          <p:cNvPr id="47" name="Ellipse 46"/>
          <p:cNvSpPr/>
          <p:nvPr/>
        </p:nvSpPr>
        <p:spPr>
          <a:xfrm>
            <a:off x="6036389" y="2884500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/>
              <p:cNvSpPr txBox="1"/>
              <p:nvPr/>
            </p:nvSpPr>
            <p:spPr>
              <a:xfrm>
                <a:off x="837236" y="3237196"/>
                <a:ext cx="10549221" cy="376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latin typeface="Century Gothic" panose="020B0502020202020204" pitchFamily="34" charset="0"/>
                  </a:rPr>
                  <a:t>Conclusion</a:t>
                </a:r>
                <a:br>
                  <a:rPr lang="fr-FR" b="1" dirty="0" smtClean="0">
                    <a:latin typeface="Century Gothic" panose="020B0502020202020204" pitchFamily="34" charset="0"/>
                  </a:rPr>
                </a:br>
                <a:r>
                  <a:rPr lang="fr-FR" dirty="0">
                    <a:latin typeface="Century Gothic" panose="020B0502020202020204" pitchFamily="34" charset="0"/>
                  </a:rPr>
                  <a:t>Soit la fonction </a:t>
                </a:r>
                <a:r>
                  <a:rPr lang="fr-FR" dirty="0" smtClean="0">
                    <a:latin typeface="Century Gothic" panose="020B0502020202020204" pitchFamily="34" charset="0"/>
                  </a:rPr>
                  <a:t>Nf</a:t>
                </a:r>
                <a:r>
                  <a:rPr lang="fr-FR" dirty="0" smtClean="0">
                    <a:latin typeface="Century Gothic" panose="020B0502020202020204" pitchFamily="34" charset="0"/>
                  </a:rPr>
                  <a:t>(‘</a:t>
                </a:r>
                <a:r>
                  <a:rPr lang="fr-FR" dirty="0">
                    <a:latin typeface="Century Gothic" panose="020B0502020202020204" pitchFamily="34" charset="0"/>
                  </a:rPr>
                  <a:t>x’) qui associe à l’hydre nommé ‘x’  </a:t>
                </a:r>
                <a:r>
                  <a:rPr lang="fr-FR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  Le nombre de </a:t>
                </a:r>
                <a:r>
                  <a:rPr lang="fr-FR" dirty="0" smtClean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frappes </a:t>
                </a:r>
                <a:r>
                  <a:rPr lang="fr-FR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pour la tuer.</a:t>
                </a:r>
                <a:br>
                  <a:rPr lang="fr-FR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</a:br>
                <a:r>
                  <a:rPr lang="fr-FR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Soit une hydre nommé H composé de n branche quelconque,</a:t>
                </a:r>
                <a:br>
                  <a:rPr lang="fr-FR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</a:br>
                <a:r>
                  <a:rPr lang="fr-FR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chaqu’une désigné par le nom </a:t>
                </a:r>
                <a:r>
                  <a:rPr lang="fr-FR" dirty="0">
                    <a:solidFill>
                      <a:schemeClr val="accent1"/>
                    </a:solidFill>
                    <a:latin typeface="Century Gothic" panose="020B0502020202020204" pitchFamily="34" charset="0"/>
                    <a:sym typeface="Wingdings" panose="05000000000000000000" pitchFamily="2" charset="2"/>
                  </a:rPr>
                  <a:t>a</a:t>
                </a:r>
                <a:r>
                  <a:rPr lang="fr-FR" baseline="-25000" dirty="0">
                    <a:solidFill>
                      <a:schemeClr val="accent1"/>
                    </a:solidFill>
                    <a:latin typeface="Century Gothic" panose="020B0502020202020204" pitchFamily="34" charset="0"/>
                    <a:sym typeface="Wingdings" panose="05000000000000000000" pitchFamily="2" charset="2"/>
                  </a:rPr>
                  <a:t>1</a:t>
                </a:r>
                <a:r>
                  <a:rPr lang="fr-FR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 , </a:t>
                </a:r>
                <a:r>
                  <a:rPr lang="fr-FR" dirty="0">
                    <a:solidFill>
                      <a:schemeClr val="accent1"/>
                    </a:solidFill>
                    <a:latin typeface="Century Gothic" panose="020B0502020202020204" pitchFamily="34" charset="0"/>
                    <a:sym typeface="Wingdings" panose="05000000000000000000" pitchFamily="2" charset="2"/>
                  </a:rPr>
                  <a:t>a</a:t>
                </a:r>
                <a:r>
                  <a:rPr lang="fr-FR" baseline="-25000" dirty="0">
                    <a:solidFill>
                      <a:schemeClr val="accent1"/>
                    </a:solidFill>
                    <a:latin typeface="Century Gothic" panose="020B0502020202020204" pitchFamily="34" charset="0"/>
                    <a:sym typeface="Wingdings" panose="05000000000000000000" pitchFamily="2" charset="2"/>
                  </a:rPr>
                  <a:t>2</a:t>
                </a:r>
                <a:r>
                  <a:rPr lang="fr-FR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  </a:t>
                </a:r>
                <a:r>
                  <a:rPr lang="fr-FR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fr-FR" dirty="0">
                    <a:solidFill>
                      <a:schemeClr val="accent1"/>
                    </a:solidFill>
                    <a:latin typeface="Century Gothic" panose="020B0502020202020204" pitchFamily="34" charset="0"/>
                    <a:sym typeface="Wingdings" panose="05000000000000000000" pitchFamily="2" charset="2"/>
                  </a:rPr>
                  <a:t>a</a:t>
                </a:r>
                <a:r>
                  <a:rPr lang="fr-FR" baseline="-25000" dirty="0">
                    <a:solidFill>
                      <a:schemeClr val="accent1"/>
                    </a:solidFill>
                    <a:latin typeface="Century Gothic" panose="020B0502020202020204" pitchFamily="34" charset="0"/>
                    <a:sym typeface="Wingdings" panose="05000000000000000000" pitchFamily="2" charset="2"/>
                  </a:rPr>
                  <a:t>3</a:t>
                </a:r>
                <a:r>
                  <a:rPr lang="fr-FR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   </a:t>
                </a:r>
                <a:r>
                  <a:rPr lang="fr-FR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…  jusqu’à  </a:t>
                </a:r>
                <a:r>
                  <a:rPr lang="fr-FR" dirty="0">
                    <a:solidFill>
                      <a:schemeClr val="accent1"/>
                    </a:solidFill>
                    <a:latin typeface="Century Gothic" panose="020B0502020202020204" pitchFamily="34" charset="0"/>
                    <a:sym typeface="Wingdings" panose="05000000000000000000" pitchFamily="2" charset="2"/>
                  </a:rPr>
                  <a:t>a</a:t>
                </a:r>
                <a:r>
                  <a:rPr lang="fr-FR" baseline="-25000" dirty="0">
                    <a:solidFill>
                      <a:schemeClr val="accent1"/>
                    </a:solidFill>
                    <a:latin typeface="Century Gothic" panose="020B0502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fr-FR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/>
                <a:r>
                  <a:rPr lang="fr-FR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/>
                </a:r>
                <a:br>
                  <a:rPr lang="fr-FR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</a:br>
                <a:r>
                  <a:rPr lang="fr-FR" sz="160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fr-FR" sz="160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=− 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sup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sz="1600" baseline="-25000" dirty="0">
                  <a:latin typeface="Century Gothic" panose="020B0502020202020204" pitchFamily="34" charset="0"/>
                  <a:sym typeface="Wingdings" panose="05000000000000000000" pitchFamily="2" charset="2"/>
                </a:endParaRPr>
              </a:p>
              <a:p>
                <a:endParaRPr lang="fr-FR" sz="1600" baseline="-25000" dirty="0">
                  <a:latin typeface="Century Gothic" panose="020B0502020202020204" pitchFamily="34" charset="0"/>
                  <a:sym typeface="Wingdings" panose="05000000000000000000" pitchFamily="2" charset="2"/>
                </a:endParaRPr>
              </a:p>
              <a:p>
                <a:pPr/>
                <a:r>
                  <a:rPr lang="fr-FR" sz="1600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/>
                </a:r>
                <a:br>
                  <a:rPr lang="fr-FR" sz="1600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sup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r>
                  <a:rPr lang="fr-FR" sz="1600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/>
                </a:r>
                <a:br>
                  <a:rPr lang="fr-FR" sz="1600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</a:br>
                <a:r>
                  <a:rPr lang="fr-FR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/>
                </a:r>
                <a:br>
                  <a:rPr lang="fr-FR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</a:br>
                <a:endParaRPr lang="fr-FR" baseline="-250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6" y="3237196"/>
                <a:ext cx="10549221" cy="3765518"/>
              </a:xfrm>
              <a:prstGeom prst="rect">
                <a:avLst/>
              </a:prstGeom>
              <a:blipFill>
                <a:blip r:embed="rId2"/>
                <a:stretch>
                  <a:fillRect l="-462" t="-809" r="-4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4993643" y="1790375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461014" y="1569492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Nombre de coups pour une hydre quelconque - Conclusion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frappes </a:t>
            </a:r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10339411" y="-622306"/>
            <a:ext cx="1845276" cy="2497855"/>
            <a:chOff x="10339411" y="-622306"/>
            <a:chExt cx="1845276" cy="2497855"/>
          </a:xfrm>
        </p:grpSpPr>
        <p:sp>
          <p:nvSpPr>
            <p:cNvPr id="26" name="Triangle rectangle 25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ℕ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06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avec flèche 18"/>
          <p:cNvCxnSpPr>
            <a:cxnSpLocks/>
          </p:cNvCxnSpPr>
          <p:nvPr/>
        </p:nvCxnSpPr>
        <p:spPr>
          <a:xfrm flipH="1">
            <a:off x="2298738" y="649687"/>
            <a:ext cx="11173" cy="1012969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cxnSpLocks/>
            <a:stCxn id="58" idx="1"/>
          </p:cNvCxnSpPr>
          <p:nvPr/>
        </p:nvCxnSpPr>
        <p:spPr>
          <a:xfrm flipH="1">
            <a:off x="2319602" y="720733"/>
            <a:ext cx="458768" cy="920563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</p:cNvCxnSpPr>
          <p:nvPr/>
        </p:nvCxnSpPr>
        <p:spPr>
          <a:xfrm>
            <a:off x="1685220" y="1658786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cxnSpLocks/>
          </p:cNvCxnSpPr>
          <p:nvPr/>
        </p:nvCxnSpPr>
        <p:spPr>
          <a:xfrm>
            <a:off x="1871392" y="777447"/>
            <a:ext cx="423066" cy="886516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979726" y="465021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871392" y="137032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a…</a:t>
            </a:r>
            <a:endParaRPr lang="fr-FR" baseline="-25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778370" y="536067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n</a:t>
            </a:r>
          </a:p>
        </p:txBody>
      </p:sp>
      <p:sp>
        <p:nvSpPr>
          <p:cNvPr id="47" name="Ellipse 46"/>
          <p:cNvSpPr/>
          <p:nvPr/>
        </p:nvSpPr>
        <p:spPr>
          <a:xfrm>
            <a:off x="2136206" y="1510251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84939" y="2413375"/>
                <a:ext cx="3440044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=− 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sup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939" y="2413375"/>
                <a:ext cx="3440044" cy="764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53629" y="5857008"/>
                <a:ext cx="2872646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sup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629" y="5857008"/>
                <a:ext cx="2872646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3293024" y="796834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</a:t>
            </a:r>
          </a:p>
        </p:txBody>
      </p:sp>
      <p:cxnSp>
        <p:nvCxnSpPr>
          <p:cNvPr id="25" name="Connecteur droit 24"/>
          <p:cNvCxnSpPr>
            <a:cxnSpLocks/>
          </p:cNvCxnSpPr>
          <p:nvPr/>
        </p:nvCxnSpPr>
        <p:spPr>
          <a:xfrm>
            <a:off x="4350276" y="1634950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cxnSpLocks/>
          </p:cNvCxnSpPr>
          <p:nvPr/>
        </p:nvCxnSpPr>
        <p:spPr>
          <a:xfrm>
            <a:off x="4954569" y="796834"/>
            <a:ext cx="14276" cy="843293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4801262" y="1486415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467494" y="192038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3" name="Connecteur droit 32"/>
          <p:cNvCxnSpPr>
            <a:cxnSpLocks/>
          </p:cNvCxnSpPr>
          <p:nvPr/>
        </p:nvCxnSpPr>
        <p:spPr>
          <a:xfrm>
            <a:off x="7745574" y="1635744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cxnSpLocks/>
          </p:cNvCxnSpPr>
          <p:nvPr/>
        </p:nvCxnSpPr>
        <p:spPr>
          <a:xfrm>
            <a:off x="8349867" y="797628"/>
            <a:ext cx="14276" cy="843293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8196560" y="1487209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7862792" y="192832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201970" y="842715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+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848235" y="840846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+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5980454" y="1113632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…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8005458" y="841176"/>
            <a:ext cx="3917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- </a:t>
            </a:r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(n -1)</a:t>
            </a:r>
            <a:endParaRPr lang="fr-FR" sz="6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2" name="Connecteur droit avec flèche 41"/>
          <p:cNvCxnSpPr>
            <a:cxnSpLocks/>
          </p:cNvCxnSpPr>
          <p:nvPr/>
        </p:nvCxnSpPr>
        <p:spPr>
          <a:xfrm flipH="1">
            <a:off x="2345667" y="4055324"/>
            <a:ext cx="11173" cy="1012969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cxnSpLocks/>
            <a:stCxn id="53" idx="1"/>
          </p:cNvCxnSpPr>
          <p:nvPr/>
        </p:nvCxnSpPr>
        <p:spPr>
          <a:xfrm flipH="1">
            <a:off x="2366531" y="4126370"/>
            <a:ext cx="458768" cy="920563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cxnSpLocks/>
          </p:cNvCxnSpPr>
          <p:nvPr/>
        </p:nvCxnSpPr>
        <p:spPr>
          <a:xfrm>
            <a:off x="1732149" y="5064423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cxnSpLocks/>
          </p:cNvCxnSpPr>
          <p:nvPr/>
        </p:nvCxnSpPr>
        <p:spPr>
          <a:xfrm>
            <a:off x="1918321" y="4183084"/>
            <a:ext cx="423066" cy="886516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026655" y="3870658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1918321" y="3542669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a…</a:t>
            </a:r>
            <a:endParaRPr lang="fr-FR" baseline="-25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825299" y="3941704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n</a:t>
            </a:r>
          </a:p>
        </p:txBody>
      </p:sp>
      <p:sp>
        <p:nvSpPr>
          <p:cNvPr id="54" name="Ellipse 53"/>
          <p:cNvSpPr/>
          <p:nvPr/>
        </p:nvSpPr>
        <p:spPr>
          <a:xfrm>
            <a:off x="2183135" y="4915888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339953" y="4202471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=</a:t>
            </a:r>
          </a:p>
        </p:txBody>
      </p:sp>
      <p:cxnSp>
        <p:nvCxnSpPr>
          <p:cNvPr id="60" name="Connecteur droit avec flèche 59"/>
          <p:cNvCxnSpPr>
            <a:cxnSpLocks/>
          </p:cNvCxnSpPr>
          <p:nvPr/>
        </p:nvCxnSpPr>
        <p:spPr>
          <a:xfrm>
            <a:off x="4986218" y="4311036"/>
            <a:ext cx="2057" cy="734728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headEnd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4514423" y="3597675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64" name="Connecteur droit avec flèche 63"/>
          <p:cNvCxnSpPr>
            <a:cxnSpLocks/>
          </p:cNvCxnSpPr>
          <p:nvPr/>
        </p:nvCxnSpPr>
        <p:spPr>
          <a:xfrm>
            <a:off x="8411071" y="4311036"/>
            <a:ext cx="1" cy="735522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headEnd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7909721" y="3598469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n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5248899" y="4248352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+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6895164" y="4246483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+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6027383" y="4519269"/>
            <a:ext cx="100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…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7201679" y="4273974"/>
            <a:ext cx="3917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+ </a:t>
            </a:r>
          </a:p>
        </p:txBody>
      </p:sp>
      <p:sp>
        <p:nvSpPr>
          <p:cNvPr id="72" name="Ellipse 71"/>
          <p:cNvSpPr/>
          <p:nvPr/>
        </p:nvSpPr>
        <p:spPr>
          <a:xfrm>
            <a:off x="10001453" y="4858099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Accolade ouvrante 73"/>
          <p:cNvSpPr/>
          <p:nvPr/>
        </p:nvSpPr>
        <p:spPr>
          <a:xfrm rot="16200000">
            <a:off x="5919891" y="-2454884"/>
            <a:ext cx="252685" cy="9461241"/>
          </a:xfrm>
          <a:prstGeom prst="leftBrace">
            <a:avLst>
              <a:gd name="adj1" fmla="val 44600"/>
              <a:gd name="adj2" fmla="val 50000"/>
            </a:avLst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Accolade ouvrante 74"/>
          <p:cNvSpPr/>
          <p:nvPr/>
        </p:nvSpPr>
        <p:spPr>
          <a:xfrm rot="16200000">
            <a:off x="6059666" y="850885"/>
            <a:ext cx="252685" cy="9461241"/>
          </a:xfrm>
          <a:prstGeom prst="leftBrace">
            <a:avLst>
              <a:gd name="adj1" fmla="val 44600"/>
              <a:gd name="adj2" fmla="val 50000"/>
            </a:avLst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Connecteur droit 16"/>
          <p:cNvCxnSpPr>
            <a:cxnSpLocks/>
          </p:cNvCxnSpPr>
          <p:nvPr/>
        </p:nvCxnSpPr>
        <p:spPr>
          <a:xfrm>
            <a:off x="0" y="332717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>
            <a:off x="10339411" y="-622306"/>
            <a:ext cx="1845276" cy="2497855"/>
            <a:chOff x="10339411" y="-622306"/>
            <a:chExt cx="1845276" cy="2497855"/>
          </a:xfrm>
        </p:grpSpPr>
        <p:sp>
          <p:nvSpPr>
            <p:cNvPr id="59" name="Triangle rectangle 58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ℕ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30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avec flèche 18"/>
          <p:cNvCxnSpPr>
            <a:cxnSpLocks/>
          </p:cNvCxnSpPr>
          <p:nvPr/>
        </p:nvCxnSpPr>
        <p:spPr>
          <a:xfrm flipH="1">
            <a:off x="6198920" y="2048580"/>
            <a:ext cx="247583" cy="988325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cxnSpLocks/>
          </p:cNvCxnSpPr>
          <p:nvPr/>
        </p:nvCxnSpPr>
        <p:spPr>
          <a:xfrm flipH="1">
            <a:off x="6201447" y="2358507"/>
            <a:ext cx="708700" cy="681245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cxnSp>
        <p:nvCxnSpPr>
          <p:cNvPr id="45" name="Connecteur droit avec flèche 44"/>
          <p:cNvCxnSpPr>
            <a:cxnSpLocks/>
          </p:cNvCxnSpPr>
          <p:nvPr/>
        </p:nvCxnSpPr>
        <p:spPr>
          <a:xfrm>
            <a:off x="5657515" y="2164706"/>
            <a:ext cx="546457" cy="881815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</p:cNvCxnSpPr>
          <p:nvPr/>
        </p:nvCxnSpPr>
        <p:spPr>
          <a:xfrm>
            <a:off x="5585403" y="3033035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cxnSpLocks/>
          </p:cNvCxnSpPr>
          <p:nvPr/>
        </p:nvCxnSpPr>
        <p:spPr>
          <a:xfrm>
            <a:off x="6036389" y="2044710"/>
            <a:ext cx="167583" cy="988325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cxnSpLocks/>
          </p:cNvCxnSpPr>
          <p:nvPr/>
        </p:nvCxnSpPr>
        <p:spPr>
          <a:xfrm>
            <a:off x="5414984" y="2538872"/>
            <a:ext cx="779657" cy="499340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4616393" y="2291954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6060615" y="1603609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a…</a:t>
            </a:r>
            <a:endParaRPr lang="fr-FR" baseline="-25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660216" y="1934523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n</a:t>
            </a:r>
          </a:p>
        </p:txBody>
      </p:sp>
      <p:sp>
        <p:nvSpPr>
          <p:cNvPr id="47" name="Ellipse 46"/>
          <p:cNvSpPr/>
          <p:nvPr/>
        </p:nvSpPr>
        <p:spPr>
          <a:xfrm>
            <a:off x="6036389" y="2884500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837236" y="3792830"/>
                <a:ext cx="10549221" cy="2262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On propose donc que a</a:t>
                </a:r>
                <a:r>
                  <a:rPr lang="fr-FR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n </a:t>
                </a:r>
                <a:r>
                  <a:rPr lang="fr-FR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ne désigne bien que la branche et pas la branche + la racine.</a:t>
                </a:r>
                <a:br>
                  <a:rPr lang="fr-FR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</a:br>
                <a:r>
                  <a:rPr lang="fr-FR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On obtiens donc :</a:t>
                </a:r>
                <a:endParaRPr lang="fr-FR" baseline="-25000" dirty="0">
                  <a:latin typeface="Century Gothic" panose="020B0502020202020204" pitchFamily="34" charset="0"/>
                  <a:sym typeface="Wingdings" panose="05000000000000000000" pitchFamily="2" charset="2"/>
                </a:endParaRPr>
              </a:p>
              <a:p>
                <a:r>
                  <a:rPr lang="fr-FR" sz="160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fr-FR" sz="160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</a:br>
                <a:endParaRPr lang="fr-FR" sz="1600" baseline="-25000" dirty="0">
                  <a:latin typeface="Century Gothic" panose="020B0502020202020204" pitchFamily="34" charset="0"/>
                  <a:sym typeface="Wingdings" panose="05000000000000000000" pitchFamily="2" charset="2"/>
                </a:endParaRPr>
              </a:p>
              <a:p>
                <a:pPr/>
                <a:r>
                  <a:rPr lang="fr-FR" sz="1600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/>
                </a:r>
                <a:br>
                  <a:rPr lang="fr-FR" sz="1600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sup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r>
                  <a:rPr lang="fr-FR" sz="1600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/>
                </a:r>
                <a:br>
                  <a:rPr lang="fr-FR" sz="1600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</a:br>
                <a:r>
                  <a:rPr lang="fr-FR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/>
                </a:r>
                <a:br>
                  <a:rPr lang="fr-FR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</a:br>
                <a:endParaRPr lang="fr-FR" baseline="-25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6" y="3792830"/>
                <a:ext cx="10549221" cy="2262351"/>
              </a:xfrm>
              <a:prstGeom prst="rect">
                <a:avLst/>
              </a:prstGeom>
              <a:blipFill>
                <a:blip r:embed="rId2"/>
                <a:stretch>
                  <a:fillRect l="-462" t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4993643" y="1790375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461014" y="1569492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Nombre de coups pour une hydre quelconque - Conclusion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10339411" y="-622306"/>
            <a:ext cx="1845276" cy="2497855"/>
            <a:chOff x="10339411" y="-622306"/>
            <a:chExt cx="1845276" cy="2497855"/>
          </a:xfrm>
        </p:grpSpPr>
        <p:sp>
          <p:nvSpPr>
            <p:cNvPr id="26" name="Triangle rectangle 25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ℕ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98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avec flèche 18"/>
          <p:cNvCxnSpPr>
            <a:cxnSpLocks/>
          </p:cNvCxnSpPr>
          <p:nvPr/>
        </p:nvCxnSpPr>
        <p:spPr>
          <a:xfrm flipH="1">
            <a:off x="6198920" y="2048580"/>
            <a:ext cx="247583" cy="988325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cxnSpLocks/>
          </p:cNvCxnSpPr>
          <p:nvPr/>
        </p:nvCxnSpPr>
        <p:spPr>
          <a:xfrm flipH="1">
            <a:off x="6201447" y="2358507"/>
            <a:ext cx="708700" cy="681245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cxnSp>
        <p:nvCxnSpPr>
          <p:cNvPr id="45" name="Connecteur droit avec flèche 44"/>
          <p:cNvCxnSpPr>
            <a:cxnSpLocks/>
          </p:cNvCxnSpPr>
          <p:nvPr/>
        </p:nvCxnSpPr>
        <p:spPr>
          <a:xfrm>
            <a:off x="5657515" y="2164706"/>
            <a:ext cx="546457" cy="881815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cxnSpLocks/>
          </p:cNvCxnSpPr>
          <p:nvPr/>
        </p:nvCxnSpPr>
        <p:spPr>
          <a:xfrm>
            <a:off x="6036389" y="2044710"/>
            <a:ext cx="167583" cy="988325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cxnSpLocks/>
          </p:cNvCxnSpPr>
          <p:nvPr/>
        </p:nvCxnSpPr>
        <p:spPr>
          <a:xfrm>
            <a:off x="5414984" y="2538872"/>
            <a:ext cx="779657" cy="499340"/>
          </a:xfrm>
          <a:prstGeom prst="straightConnector1">
            <a:avLst/>
          </a:prstGeom>
          <a:ln w="63500" cmpd="sng">
            <a:solidFill>
              <a:schemeClr val="accent1"/>
            </a:solidFill>
            <a:prstDash val="sysDash"/>
            <a:tailEnd type="oval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4616393" y="2291954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6060615" y="1603609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b…</a:t>
            </a:r>
            <a:endParaRPr lang="fr-FR" baseline="-25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660216" y="1934523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n</a:t>
            </a:r>
            <a:endParaRPr lang="fr-FR" baseline="-25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863123" y="4606172"/>
                <a:ext cx="10549221" cy="1558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On conjecture la relation suivante :</a:t>
                </a:r>
                <a:br>
                  <a:rPr lang="fr-FR" dirty="0" smtClean="0">
                    <a:latin typeface="Century Gothic" panose="020B0502020202020204" pitchFamily="34" charset="0"/>
                    <a:sym typeface="Wingdings" panose="05000000000000000000" pitchFamily="2" charset="2"/>
                  </a:rPr>
                </a:br>
                <a:endParaRPr lang="fr-FR" sz="1600" baseline="-25000" dirty="0">
                  <a:latin typeface="Century Gothic" panose="020B0502020202020204" pitchFamily="34" charset="0"/>
                  <a:sym typeface="Wingdings" panose="05000000000000000000" pitchFamily="2" charset="2"/>
                </a:endParaRPr>
              </a:p>
              <a:p>
                <a:pPr/>
                <a:r>
                  <a:rPr lang="fr-FR" sz="1600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/>
                </a:r>
                <a:br>
                  <a:rPr lang="fr-FR" sz="1600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lang="fr-FR" sz="2800" b="0" i="1" baseline="-2500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fr-FR" sz="28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8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FR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e>
                          </m:nary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</m:t>
                      </m:r>
                    </m:oMath>
                  </m:oMathPara>
                </a14:m>
                <a:r>
                  <a:rPr lang="fr-FR" sz="1600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/>
                </a:r>
                <a:br>
                  <a:rPr lang="fr-FR" sz="1600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</a:br>
                <a:r>
                  <a:rPr lang="fr-FR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/>
                </a:r>
                <a:br>
                  <a:rPr lang="fr-FR" baseline="-25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</a:br>
                <a:endParaRPr lang="fr-FR" baseline="-25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3" y="4606172"/>
                <a:ext cx="10549221" cy="1558183"/>
              </a:xfrm>
              <a:prstGeom prst="rect">
                <a:avLst/>
              </a:prstGeom>
              <a:blipFill>
                <a:blip r:embed="rId2"/>
                <a:stretch>
                  <a:fillRect l="-520" t="-2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4993643" y="1790375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461014" y="1569492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fr-FR" baseline="-25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H="1" flipV="1">
            <a:off x="6188672" y="2983040"/>
            <a:ext cx="1925" cy="740425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901944" y="2670420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2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5" name="Accolade ouvrante 24"/>
          <p:cNvSpPr/>
          <p:nvPr/>
        </p:nvSpPr>
        <p:spPr>
          <a:xfrm rot="20298642">
            <a:off x="4855654" y="1697133"/>
            <a:ext cx="252685" cy="2315904"/>
          </a:xfrm>
          <a:prstGeom prst="leftBrace">
            <a:avLst>
              <a:gd name="adj1" fmla="val 44600"/>
              <a:gd name="adj2" fmla="val 50000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Nombre de coups pour une branche quelconque - Conjecture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10346724" y="-619426"/>
            <a:ext cx="1845276" cy="2497855"/>
            <a:chOff x="10339411" y="-622306"/>
            <a:chExt cx="1845276" cy="2497855"/>
          </a:xfrm>
        </p:grpSpPr>
        <p:sp>
          <p:nvSpPr>
            <p:cNvPr id="31" name="Triangle rectangle 30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51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cxnSp>
        <p:nvCxnSpPr>
          <p:cNvPr id="20" name="Connecteur droit avec flèche 19"/>
          <p:cNvCxnSpPr>
            <a:cxnSpLocks/>
          </p:cNvCxnSpPr>
          <p:nvPr/>
        </p:nvCxnSpPr>
        <p:spPr>
          <a:xfrm flipH="1" flipV="1">
            <a:off x="2903377" y="2306581"/>
            <a:ext cx="406705" cy="601274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 flipV="1">
            <a:off x="3395615" y="3790762"/>
            <a:ext cx="488819" cy="781456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3933385" y="3678368"/>
            <a:ext cx="325227" cy="747910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261336" y="4541137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3712322" y="4392602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3395615" y="2995352"/>
            <a:ext cx="0" cy="668670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 flipV="1">
            <a:off x="3468444" y="2278483"/>
            <a:ext cx="413110" cy="616026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395615" y="5126167"/>
            <a:ext cx="100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257 coups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209205" y="1650945"/>
                <a:ext cx="4020075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sup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8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205" y="1650945"/>
                <a:ext cx="4020075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1990553" y="2465330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2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4220512" y="3220115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1"/>
                </a:solidFill>
                <a:latin typeface="Century Gothic" panose="020B050202020202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209205" y="3312255"/>
                <a:ext cx="5000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𝑁𝑓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lang="fr-FR" sz="2800" b="0" i="1" baseline="-2500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𝑁𝑓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fr-FR" sz="2800" b="0" i="1" baseline="-250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205" y="3312255"/>
                <a:ext cx="50003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ZoneTexte 37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Nombre de coups pour une hydre quelconque - Conclusion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10339411" y="-622306"/>
            <a:ext cx="1845276" cy="2497855"/>
            <a:chOff x="10339411" y="-622306"/>
            <a:chExt cx="1845276" cy="2497855"/>
          </a:xfrm>
        </p:grpSpPr>
        <p:sp>
          <p:nvSpPr>
            <p:cNvPr id="23" name="Triangle rectangle 22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ℕ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5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213779" y="3700635"/>
            <a:ext cx="4077477" cy="1735494"/>
          </a:xfrm>
          <a:prstGeom prst="ellipse">
            <a:avLst/>
          </a:prstGeom>
          <a:gradFill flip="none" rotWithShape="1">
            <a:gsLst>
              <a:gs pos="51000">
                <a:schemeClr val="bg1"/>
              </a:gs>
              <a:gs pos="100000">
                <a:schemeClr val="accent6">
                  <a:alpha val="58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4222018" y="4493738"/>
            <a:ext cx="4077477" cy="1735494"/>
          </a:xfrm>
          <a:prstGeom prst="ellipse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accent2">
                  <a:alpha val="56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4646141" y="5296930"/>
            <a:ext cx="321275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141308" y="5185719"/>
            <a:ext cx="222421" cy="22242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" name="Connecteur droit avec flèche 2"/>
          <p:cNvCxnSpPr>
            <a:stCxn id="7" idx="0"/>
          </p:cNvCxnSpPr>
          <p:nvPr/>
        </p:nvCxnSpPr>
        <p:spPr>
          <a:xfrm flipV="1">
            <a:off x="6252519" y="3918857"/>
            <a:ext cx="0" cy="1266862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8780106" y="4945224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5B88E"/>
                </a:solidFill>
              </a:rPr>
              <a:t>Hauteur 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768633" y="4053016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8D6A3"/>
                </a:solidFill>
              </a:rPr>
              <a:t>Hauteur 1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604866" y="498719"/>
            <a:ext cx="376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Notion de hauteur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513183" y="341827"/>
            <a:ext cx="774441" cy="926796"/>
            <a:chOff x="550506" y="1216491"/>
            <a:chExt cx="1073021" cy="1284114"/>
          </a:xfrm>
        </p:grpSpPr>
        <p:sp>
          <p:nvSpPr>
            <p:cNvPr id="12" name="Ellipse 11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657412" y="1216491"/>
              <a:ext cx="75577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1604865" y="885006"/>
            <a:ext cx="41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Hauteur 1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16" name="TextShape 3"/>
          <p:cNvSpPr txBox="1"/>
          <p:nvPr/>
        </p:nvSpPr>
        <p:spPr>
          <a:xfrm>
            <a:off x="6815208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31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eur droit avec flèche 30"/>
          <p:cNvCxnSpPr/>
          <p:nvPr/>
        </p:nvCxnSpPr>
        <p:spPr>
          <a:xfrm flipV="1">
            <a:off x="3395615" y="2995352"/>
            <a:ext cx="0" cy="668670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cxnSp>
        <p:nvCxnSpPr>
          <p:cNvPr id="20" name="Connecteur droit avec flèche 19"/>
          <p:cNvCxnSpPr>
            <a:cxnSpLocks/>
          </p:cNvCxnSpPr>
          <p:nvPr/>
        </p:nvCxnSpPr>
        <p:spPr>
          <a:xfrm flipH="1" flipV="1">
            <a:off x="2903377" y="2293881"/>
            <a:ext cx="406705" cy="601274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 flipV="1">
            <a:off x="3395615" y="3790762"/>
            <a:ext cx="488819" cy="781456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3946085" y="3703768"/>
            <a:ext cx="325227" cy="747910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261336" y="4541137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3712322" y="4392602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2" name="Connecteur droit avec flèche 31"/>
          <p:cNvCxnSpPr>
            <a:cxnSpLocks/>
          </p:cNvCxnSpPr>
          <p:nvPr/>
        </p:nvCxnSpPr>
        <p:spPr>
          <a:xfrm flipV="1">
            <a:off x="3481144" y="2278483"/>
            <a:ext cx="413110" cy="616026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395615" y="5126167"/>
            <a:ext cx="100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257 coups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1367096" y="3283197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2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4220512" y="3220115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069368" y="2614723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  <a:latin typeface="Century Gothic" panose="020B0502020202020204" pitchFamily="34" charset="0"/>
              </a:rPr>
              <a:t>b</a:t>
            </a:r>
            <a:r>
              <a:rPr lang="fr-FR" baseline="-25000" dirty="0">
                <a:solidFill>
                  <a:schemeClr val="accent6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1" name="Accolade ouvrante 20"/>
          <p:cNvSpPr/>
          <p:nvPr/>
        </p:nvSpPr>
        <p:spPr>
          <a:xfrm rot="20298642">
            <a:off x="2320806" y="2309910"/>
            <a:ext cx="252685" cy="2315904"/>
          </a:xfrm>
          <a:prstGeom prst="leftBrace">
            <a:avLst>
              <a:gd name="adj1" fmla="val 44600"/>
              <a:gd name="adj2" fmla="val 50000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501882" y="1897346"/>
                <a:ext cx="5000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𝑁𝑓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lang="fr-FR" sz="2800" b="0" i="1" baseline="-2500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𝑁𝑓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fr-FR" sz="2800" b="0" i="1" baseline="-250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882" y="1897346"/>
                <a:ext cx="50003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501882" y="2607804"/>
                <a:ext cx="37006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FR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a:rPr lang="fr-FR" sz="2800" b="0" i="1" baseline="-250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fr-FR" sz="2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𝑁𝑓</m:t>
                        </m:r>
                        <m:d>
                          <m:dPr>
                            <m:ctrlPr>
                              <a:rPr lang="fr-FR" sz="2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fr-FR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  <m:r>
                              <a:rPr lang="fr-FR" sz="2800" b="0" i="1" baseline="-25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3200" dirty="0"/>
                  <a:t>-1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882" y="2607804"/>
                <a:ext cx="3700693" cy="584775"/>
              </a:xfrm>
              <a:prstGeom prst="rect">
                <a:avLst/>
              </a:prstGeom>
              <a:blipFill>
                <a:blip r:embed="rId3"/>
                <a:stretch>
                  <a:fillRect t="-13542" r="-3295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ZoneTexte 38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Exemple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10346724" y="-619426"/>
            <a:ext cx="1845276" cy="2497855"/>
            <a:chOff x="10339411" y="-622306"/>
            <a:chExt cx="1845276" cy="2497855"/>
          </a:xfrm>
        </p:grpSpPr>
        <p:sp>
          <p:nvSpPr>
            <p:cNvPr id="37" name="Triangle rectangle 36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83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avec flèche 19"/>
          <p:cNvCxnSpPr>
            <a:cxnSpLocks/>
          </p:cNvCxnSpPr>
          <p:nvPr/>
        </p:nvCxnSpPr>
        <p:spPr>
          <a:xfrm flipH="1" flipV="1">
            <a:off x="2916077" y="2293881"/>
            <a:ext cx="406705" cy="601274"/>
          </a:xfrm>
          <a:prstGeom prst="straightConnector1">
            <a:avLst/>
          </a:prstGeom>
          <a:ln w="63500" cmpd="sng">
            <a:solidFill>
              <a:srgbClr val="B18FCB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 flipV="1">
            <a:off x="3468444" y="2265783"/>
            <a:ext cx="413110" cy="616026"/>
          </a:xfrm>
          <a:prstGeom prst="straightConnector1">
            <a:avLst/>
          </a:prstGeom>
          <a:ln w="63500" cmpd="sng">
            <a:solidFill>
              <a:schemeClr val="accent4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3395615" y="2995352"/>
            <a:ext cx="0" cy="668670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cxnSp>
        <p:nvCxnSpPr>
          <p:cNvPr id="22" name="Connecteur droit avec flèche 21"/>
          <p:cNvCxnSpPr/>
          <p:nvPr/>
        </p:nvCxnSpPr>
        <p:spPr>
          <a:xfrm flipH="1" flipV="1">
            <a:off x="3395615" y="3790762"/>
            <a:ext cx="488819" cy="781456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3958785" y="3678368"/>
            <a:ext cx="325227" cy="747910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261336" y="4541137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3712322" y="4392602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395615" y="5126167"/>
            <a:ext cx="100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257 coups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581854" y="3720675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2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4220512" y="3220115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514318" y="3128307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  <a:latin typeface="Century Gothic" panose="020B0502020202020204" pitchFamily="34" charset="0"/>
              </a:rPr>
              <a:t>b</a:t>
            </a:r>
            <a:r>
              <a:rPr lang="fr-FR" baseline="-25000" dirty="0">
                <a:solidFill>
                  <a:schemeClr val="accent6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21" name="Accolade ouvrante 20"/>
          <p:cNvSpPr/>
          <p:nvPr/>
        </p:nvSpPr>
        <p:spPr>
          <a:xfrm rot="20298642">
            <a:off x="1535564" y="2747388"/>
            <a:ext cx="252685" cy="2315904"/>
          </a:xfrm>
          <a:prstGeom prst="leftBrace">
            <a:avLst>
              <a:gd name="adj1" fmla="val 44600"/>
              <a:gd name="adj2" fmla="val 50000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Accolade ouvrante 23"/>
          <p:cNvSpPr/>
          <p:nvPr/>
        </p:nvSpPr>
        <p:spPr>
          <a:xfrm rot="20298642">
            <a:off x="2282113" y="2444006"/>
            <a:ext cx="252685" cy="1490307"/>
          </a:xfrm>
          <a:prstGeom prst="leftBrace">
            <a:avLst>
              <a:gd name="adj1" fmla="val 44600"/>
              <a:gd name="adj2" fmla="val 5000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346258" y="1723107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B18FCB"/>
                </a:solidFill>
                <a:latin typeface="Century Gothic" panose="020B0502020202020204" pitchFamily="34" charset="0"/>
              </a:rPr>
              <a:t>c</a:t>
            </a:r>
            <a:r>
              <a:rPr lang="fr-FR" baseline="-25000" dirty="0">
                <a:solidFill>
                  <a:srgbClr val="B18FCB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416991" y="1723104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4"/>
                </a:solidFill>
                <a:latin typeface="Century Gothic" panose="020B0502020202020204" pitchFamily="34" charset="0"/>
              </a:rPr>
              <a:t>c</a:t>
            </a:r>
            <a:r>
              <a:rPr lang="fr-FR" baseline="-25000" dirty="0">
                <a:solidFill>
                  <a:schemeClr val="accent4"/>
                </a:solidFill>
                <a:latin typeface="Century Gothic" panose="020B0502020202020204" pitchFamily="34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427234" y="3360908"/>
                <a:ext cx="5027467" cy="552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  <m:r>
                            <a:rPr lang="fr-FR" sz="2800" b="0" i="1" baseline="-2500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fr-FR" sz="28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1+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𝑁𝑓</m:t>
                          </m:r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rgbClr val="B18FCB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𝑐</m:t>
                              </m:r>
                              <m:r>
                                <a:rPr lang="fr-FR" sz="2800" b="0" i="1" baseline="-25000" smtClean="0">
                                  <a:solidFill>
                                    <a:srgbClr val="B18FCB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e>
                          </m:d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𝑁𝑓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fr-FR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  <m:r>
                            <a:rPr lang="fr-FR" sz="2800" b="0" i="1" baseline="-2500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5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))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34" y="3360908"/>
                <a:ext cx="5027467" cy="552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501882" y="1897346"/>
                <a:ext cx="5000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𝑁𝑓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lang="fr-FR" sz="2800" b="0" i="1" baseline="-2500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𝑁𝑓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fr-FR" sz="2800" b="0" i="1" baseline="-250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882" y="1897346"/>
                <a:ext cx="50003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501882" y="2576040"/>
                <a:ext cx="4052200" cy="552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lang="fr-FR" sz="2800" b="0" i="1" baseline="-2500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fr-FR" sz="28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1+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𝑁𝑓</m:t>
                          </m:r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𝑏</m:t>
                              </m:r>
                              <m:r>
                                <a:rPr lang="fr-FR" sz="2800" i="1" baseline="-250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e>
                          </m:d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882" y="2576040"/>
                <a:ext cx="4052200" cy="552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ZoneTexte 44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Exemple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10346724" y="-619426"/>
            <a:ext cx="1845276" cy="2497855"/>
            <a:chOff x="10339411" y="-622306"/>
            <a:chExt cx="1845276" cy="2497855"/>
          </a:xfrm>
        </p:grpSpPr>
        <p:sp>
          <p:nvSpPr>
            <p:cNvPr id="43" name="Triangle rectangle 42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48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avec flèche 19"/>
          <p:cNvCxnSpPr>
            <a:cxnSpLocks/>
          </p:cNvCxnSpPr>
          <p:nvPr/>
        </p:nvCxnSpPr>
        <p:spPr>
          <a:xfrm flipH="1" flipV="1">
            <a:off x="2315267" y="2650780"/>
            <a:ext cx="406705" cy="601274"/>
          </a:xfrm>
          <a:prstGeom prst="straightConnector1">
            <a:avLst/>
          </a:prstGeom>
          <a:ln w="63500" cmpd="sng">
            <a:solidFill>
              <a:srgbClr val="B18FCB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31"/>
          <p:cNvCxnSpPr>
            <a:cxnSpLocks/>
          </p:cNvCxnSpPr>
          <p:nvPr/>
        </p:nvCxnSpPr>
        <p:spPr>
          <a:xfrm flipV="1">
            <a:off x="2867634" y="2622682"/>
            <a:ext cx="413110" cy="616026"/>
          </a:xfrm>
          <a:prstGeom prst="straightConnector1">
            <a:avLst/>
          </a:prstGeom>
          <a:ln w="63500" cmpd="sng">
            <a:solidFill>
              <a:schemeClr val="accent4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24"/>
          <p:cNvCxnSpPr/>
          <p:nvPr/>
        </p:nvCxnSpPr>
        <p:spPr>
          <a:xfrm flipV="1">
            <a:off x="3357975" y="4035267"/>
            <a:ext cx="325227" cy="747910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2798455" y="3359247"/>
            <a:ext cx="0" cy="668670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cxnSp>
        <p:nvCxnSpPr>
          <p:cNvPr id="22" name="Connecteur droit avec flèche 21"/>
          <p:cNvCxnSpPr/>
          <p:nvPr/>
        </p:nvCxnSpPr>
        <p:spPr>
          <a:xfrm flipH="1" flipV="1">
            <a:off x="2798455" y="4154657"/>
            <a:ext cx="488819" cy="781456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664176" y="4905032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3115162" y="475649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798455" y="5490062"/>
            <a:ext cx="100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257 coups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-15306" y="4084570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2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623352" y="3584010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Century Gothic" panose="020B0502020202020204" pitchFamily="34" charset="0"/>
              </a:rPr>
              <a:t>a</a:t>
            </a:r>
            <a:r>
              <a:rPr lang="fr-FR" baseline="-25000" dirty="0">
                <a:solidFill>
                  <a:schemeClr val="accent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917158" y="3492202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  <a:latin typeface="Century Gothic" panose="020B0502020202020204" pitchFamily="34" charset="0"/>
              </a:rPr>
              <a:t>b</a:t>
            </a:r>
            <a:r>
              <a:rPr lang="fr-FR" baseline="-25000" dirty="0">
                <a:solidFill>
                  <a:schemeClr val="accent6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21" name="Accolade ouvrante 20"/>
          <p:cNvSpPr/>
          <p:nvPr/>
        </p:nvSpPr>
        <p:spPr>
          <a:xfrm rot="20298642">
            <a:off x="938404" y="3111283"/>
            <a:ext cx="252685" cy="2315904"/>
          </a:xfrm>
          <a:prstGeom prst="leftBrace">
            <a:avLst>
              <a:gd name="adj1" fmla="val 44600"/>
              <a:gd name="adj2" fmla="val 50000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Accolade ouvrante 23"/>
          <p:cNvSpPr/>
          <p:nvPr/>
        </p:nvSpPr>
        <p:spPr>
          <a:xfrm rot="20298642">
            <a:off x="1684953" y="2807901"/>
            <a:ext cx="252685" cy="1490307"/>
          </a:xfrm>
          <a:prstGeom prst="leftBrace">
            <a:avLst>
              <a:gd name="adj1" fmla="val 44600"/>
              <a:gd name="adj2" fmla="val 5000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749098" y="2087002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B18FCB"/>
                </a:solidFill>
                <a:latin typeface="Century Gothic" panose="020B0502020202020204" pitchFamily="34" charset="0"/>
              </a:rPr>
              <a:t>c</a:t>
            </a:r>
            <a:r>
              <a:rPr lang="fr-FR" baseline="-25000" dirty="0">
                <a:solidFill>
                  <a:srgbClr val="B18FCB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2819831" y="2086999"/>
            <a:ext cx="10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4"/>
                </a:solidFill>
                <a:latin typeface="Century Gothic" panose="020B0502020202020204" pitchFamily="34" charset="0"/>
              </a:rPr>
              <a:t>c</a:t>
            </a:r>
            <a:r>
              <a:rPr lang="fr-FR" baseline="-25000" dirty="0">
                <a:solidFill>
                  <a:schemeClr val="accent4"/>
                </a:solidFill>
                <a:latin typeface="Century Gothic" panose="020B0502020202020204" pitchFamily="34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232425" y="3308219"/>
                <a:ext cx="5803448" cy="613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=1+</m:t>
                      </m:r>
                      <m:sSup>
                        <m:sSup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1+</m:t>
                                      </m:r>
                                      <m:r>
                                        <a:rPr lang="fr-FR" sz="2800" b="0" i="1" smtClean="0">
                                          <a:solidFill>
                                            <a:srgbClr val="B18FCB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+</m:t>
                                      </m:r>
                                      <m:r>
                                        <a:rPr lang="fr-FR" sz="28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−1+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25" y="3308219"/>
                <a:ext cx="5803448" cy="6133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327720" y="2588033"/>
                <a:ext cx="49846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FR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a:rPr lang="fr-FR" sz="2800" b="0" i="1" baseline="-25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fr-FR" sz="28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FR" sz="2800" b="0" i="1" smtClean="0">
                            <a:solidFill>
                              <a:srgbClr val="B18FCB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  <m:r>
                          <a:rPr lang="fr-FR" sz="2800" b="0" i="1" baseline="-25000" smtClean="0">
                            <a:solidFill>
                              <a:srgbClr val="B18FCB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fr-FR" sz="28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FR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  <m:r>
                          <a:rPr lang="fr-FR" sz="2800" b="0" i="1" baseline="-2500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lang="fr-FR" sz="28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720" y="2588033"/>
                <a:ext cx="4984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124702" y="1758617"/>
                <a:ext cx="7799186" cy="646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=1+</m:t>
                      </m:r>
                      <m:sSup>
                        <m:sSup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(1+</m:t>
                          </m:r>
                          <m:sSup>
                            <m:sSupPr>
                              <m:ctrlP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1+</m:t>
                                  </m:r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𝑁𝑓</m:t>
                                  </m:r>
                                  <m:d>
                                    <m:d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b="0" i="1" smtClean="0">
                                          <a:solidFill>
                                            <a:srgbClr val="B18FCB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𝑐</m:t>
                                      </m:r>
                                      <m:r>
                                        <a:rPr lang="fr-FR" sz="2800" i="1" baseline="-25000">
                                          <a:solidFill>
                                            <a:srgbClr val="B18FCB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𝑁𝑓</m:t>
                                  </m:r>
                                  <m:d>
                                    <m:d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𝑐</m:t>
                                      </m:r>
                                      <m:r>
                                        <a:rPr lang="fr-FR" sz="2800" i="1" baseline="-2500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5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𝑁𝑓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fr-FR" sz="2800" b="0" i="1" baseline="-250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702" y="1758617"/>
                <a:ext cx="7799186" cy="646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232425" y="3987975"/>
                <a:ext cx="5257530" cy="613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=1+</m:t>
                      </m:r>
                      <m:sSup>
                        <m:sSup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−1+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25" y="3987975"/>
                <a:ext cx="5257530" cy="613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232425" y="5318352"/>
                <a:ext cx="29963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256+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25" y="5318352"/>
                <a:ext cx="299639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232425" y="4759968"/>
                <a:ext cx="40180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=1+</m:t>
                      </m:r>
                      <m:sSup>
                        <m:sSup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8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−1+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25" y="4759968"/>
                <a:ext cx="40180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232425" y="5891241"/>
                <a:ext cx="23703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257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25" y="5891241"/>
                <a:ext cx="237039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ZoneTexte 48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Exemple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10346724" y="-619426"/>
            <a:ext cx="1845276" cy="2497855"/>
            <a:chOff x="10339411" y="-622306"/>
            <a:chExt cx="1845276" cy="2497855"/>
          </a:xfrm>
        </p:grpSpPr>
        <p:sp>
          <p:nvSpPr>
            <p:cNvPr id="42" name="Triangle rectangle 41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2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cxnSp>
        <p:nvCxnSpPr>
          <p:cNvPr id="43" name="Connecteur droit 42"/>
          <p:cNvCxnSpPr>
            <a:cxnSpLocks/>
          </p:cNvCxnSpPr>
          <p:nvPr/>
        </p:nvCxnSpPr>
        <p:spPr>
          <a:xfrm>
            <a:off x="805921" y="5239902"/>
            <a:ext cx="188628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1647938" y="509136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0" name="Connecteur droit avec flèche 49"/>
          <p:cNvCxnSpPr>
            <a:stCxn id="49" idx="0"/>
          </p:cNvCxnSpPr>
          <p:nvPr/>
        </p:nvCxnSpPr>
        <p:spPr>
          <a:xfrm flipH="1" flipV="1">
            <a:off x="1814041" y="4029022"/>
            <a:ext cx="2898" cy="1062345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 flipV="1">
            <a:off x="1440900" y="3365218"/>
            <a:ext cx="373141" cy="63077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H="1" flipV="1">
            <a:off x="1019172" y="2508890"/>
            <a:ext cx="423495" cy="851562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1450906" y="2402716"/>
            <a:ext cx="243686" cy="934514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V="1">
            <a:off x="1800237" y="3337230"/>
            <a:ext cx="225240" cy="64580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2085714" y="2477311"/>
            <a:ext cx="235565" cy="713383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622635" y="2558276"/>
                <a:ext cx="6453883" cy="604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1+</m:t>
                      </m:r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(1+</m:t>
                          </m:r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(1+1+1)</m:t>
                              </m:r>
                            </m:sup>
                          </m:sSup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−1+</m:t>
                          </m:r>
                          <m:sSup>
                            <m:sSupPr>
                              <m:ctrlP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(1+1)</m:t>
                              </m:r>
                            </m:sup>
                          </m:sSup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635" y="2558276"/>
                <a:ext cx="6453883" cy="604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622635" y="1864896"/>
                <a:ext cx="8267648" cy="692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1+</m:t>
                      </m:r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(1+</m:t>
                          </m:r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sup>
                          </m:sSup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−1+</m:t>
                          </m:r>
                          <m:sSup>
                            <m:sSupPr>
                              <m:ctrlP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sup>
                          </m:sSup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635" y="1864896"/>
                <a:ext cx="8267648" cy="692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3622635" y="3161164"/>
                <a:ext cx="5229188" cy="582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1+</m:t>
                      </m:r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(1+</m:t>
                          </m:r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−1+</m:t>
                          </m:r>
                          <m:sSup>
                            <m:sSupPr>
                              <m:ctrlP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635" y="3161164"/>
                <a:ext cx="5229188" cy="582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622635" y="3745428"/>
                <a:ext cx="4951034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1+</m:t>
                      </m:r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(1+8−1+4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635" y="3745428"/>
                <a:ext cx="4951034" cy="541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3622635" y="4289191"/>
                <a:ext cx="35366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1+</m:t>
                      </m:r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11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635" y="4289191"/>
                <a:ext cx="353660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622635" y="4816985"/>
                <a:ext cx="22846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635" y="4816985"/>
                <a:ext cx="22846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803379" y="6042848"/>
                <a:ext cx="3074239" cy="407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lang="fr-FR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e>
                      </m:d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  <m:sup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(1+</m:t>
                          </m:r>
                          <m:nary>
                            <m:naryPr>
                              <m:chr m:val="∑"/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e>
                          </m:nary>
                        </m:sup>
                      </m:sSup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379" y="6042848"/>
                <a:ext cx="3074239" cy="407997"/>
              </a:xfrm>
              <a:prstGeom prst="rect">
                <a:avLst/>
              </a:prstGeom>
              <a:blipFill>
                <a:blip r:embed="rId8"/>
                <a:stretch>
                  <a:fillRect t="-76119" b="-970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26911" y="4914278"/>
                <a:ext cx="305577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</m:d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sup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911" y="4914278"/>
                <a:ext cx="3055773" cy="8485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ZoneTexte 71"/>
          <p:cNvSpPr txBox="1"/>
          <p:nvPr/>
        </p:nvSpPr>
        <p:spPr>
          <a:xfrm>
            <a:off x="1308217" y="5651237"/>
            <a:ext cx="100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2048 coups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Exemple 2</a:t>
            </a:r>
          </a:p>
        </p:txBody>
      </p:sp>
      <p:sp>
        <p:nvSpPr>
          <p:cNvPr id="5" name="Rectangle 4"/>
          <p:cNvSpPr/>
          <p:nvPr/>
        </p:nvSpPr>
        <p:spPr>
          <a:xfrm>
            <a:off x="8677470" y="6027116"/>
            <a:ext cx="3174021" cy="43305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10346724" y="-619426"/>
            <a:ext cx="1845276" cy="2497855"/>
            <a:chOff x="10339411" y="-622306"/>
            <a:chExt cx="1845276" cy="2497855"/>
          </a:xfrm>
        </p:grpSpPr>
        <p:sp>
          <p:nvSpPr>
            <p:cNvPr id="31" name="Triangle rectangle 30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17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Ellipse 130"/>
          <p:cNvSpPr/>
          <p:nvPr/>
        </p:nvSpPr>
        <p:spPr>
          <a:xfrm>
            <a:off x="9059819" y="529883"/>
            <a:ext cx="2728076" cy="1735494"/>
          </a:xfrm>
          <a:prstGeom prst="ellipse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Ellipse 129"/>
          <p:cNvSpPr/>
          <p:nvPr/>
        </p:nvSpPr>
        <p:spPr>
          <a:xfrm>
            <a:off x="9059819" y="1362979"/>
            <a:ext cx="2728076" cy="1735494"/>
          </a:xfrm>
          <a:prstGeom prst="ellipse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Ellipse 128"/>
          <p:cNvSpPr/>
          <p:nvPr/>
        </p:nvSpPr>
        <p:spPr>
          <a:xfrm>
            <a:off x="9059819" y="2166814"/>
            <a:ext cx="2728076" cy="1735494"/>
          </a:xfrm>
          <a:prstGeom prst="ellipse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8" name="Ellipse 127"/>
          <p:cNvSpPr/>
          <p:nvPr/>
        </p:nvSpPr>
        <p:spPr>
          <a:xfrm>
            <a:off x="9059819" y="2900731"/>
            <a:ext cx="2728076" cy="1735494"/>
          </a:xfrm>
          <a:prstGeom prst="ellipse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6" name="Ellipse 125"/>
          <p:cNvSpPr/>
          <p:nvPr/>
        </p:nvSpPr>
        <p:spPr>
          <a:xfrm>
            <a:off x="9078107" y="3651627"/>
            <a:ext cx="2728076" cy="1735494"/>
          </a:xfrm>
          <a:prstGeom prst="ellipse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0" name="Connecteur droit avec flèche 89"/>
          <p:cNvCxnSpPr>
            <a:cxnSpLocks/>
          </p:cNvCxnSpPr>
          <p:nvPr/>
        </p:nvCxnSpPr>
        <p:spPr>
          <a:xfrm flipV="1">
            <a:off x="10613756" y="3337214"/>
            <a:ext cx="510415" cy="700174"/>
          </a:xfrm>
          <a:prstGeom prst="straightConnector1">
            <a:avLst/>
          </a:prstGeom>
          <a:ln w="63500" cmpd="sng">
            <a:solidFill>
              <a:srgbClr val="C00000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H="1" flipV="1">
            <a:off x="9717287" y="892803"/>
            <a:ext cx="423495" cy="851562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flipV="1">
            <a:off x="10225221" y="799329"/>
            <a:ext cx="243686" cy="934514"/>
          </a:xfrm>
          <a:prstGeom prst="straightConnector1">
            <a:avLst/>
          </a:prstGeom>
          <a:ln w="63500" cmpd="sng">
            <a:solidFill>
              <a:schemeClr val="accent5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flipH="1" flipV="1">
            <a:off x="10177115" y="1825331"/>
            <a:ext cx="373141" cy="630770"/>
          </a:xfrm>
          <a:prstGeom prst="straightConnector1">
            <a:avLst/>
          </a:prstGeom>
          <a:ln w="63500" cmpd="sng">
            <a:solidFill>
              <a:schemeClr val="accent4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V="1">
            <a:off x="10599952" y="1721143"/>
            <a:ext cx="225240" cy="645809"/>
          </a:xfrm>
          <a:prstGeom prst="straightConnector1">
            <a:avLst/>
          </a:prstGeom>
          <a:ln w="63500" cmpd="sng">
            <a:solidFill>
              <a:srgbClr val="7030A0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cxnSpLocks/>
          </p:cNvCxnSpPr>
          <p:nvPr/>
        </p:nvCxnSpPr>
        <p:spPr>
          <a:xfrm flipV="1">
            <a:off x="10558802" y="2485087"/>
            <a:ext cx="0" cy="664740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cxnSpLocks/>
          </p:cNvCxnSpPr>
          <p:nvPr/>
        </p:nvCxnSpPr>
        <p:spPr>
          <a:xfrm>
            <a:off x="9542136" y="4093122"/>
            <a:ext cx="188628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Ellipse 83"/>
          <p:cNvSpPr/>
          <p:nvPr/>
        </p:nvSpPr>
        <p:spPr>
          <a:xfrm>
            <a:off x="10384153" y="394458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avec flèche 84"/>
          <p:cNvCxnSpPr>
            <a:cxnSpLocks/>
            <a:stCxn id="84" idx="0"/>
          </p:cNvCxnSpPr>
          <p:nvPr/>
        </p:nvCxnSpPr>
        <p:spPr>
          <a:xfrm flipV="1">
            <a:off x="10553154" y="3279847"/>
            <a:ext cx="0" cy="664740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9902710" y="3733827"/>
            <a:ext cx="31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33" name="ZoneTexte 132"/>
          <p:cNvSpPr txBox="1"/>
          <p:nvPr/>
        </p:nvSpPr>
        <p:spPr>
          <a:xfrm>
            <a:off x="9850238" y="3180688"/>
            <a:ext cx="31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34" name="ZoneTexte 133"/>
          <p:cNvSpPr txBox="1"/>
          <p:nvPr/>
        </p:nvSpPr>
        <p:spPr>
          <a:xfrm>
            <a:off x="9810030" y="2441955"/>
            <a:ext cx="31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35" name="ZoneTexte 134"/>
          <p:cNvSpPr txBox="1"/>
          <p:nvPr/>
        </p:nvSpPr>
        <p:spPr>
          <a:xfrm>
            <a:off x="9560888" y="1624358"/>
            <a:ext cx="31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36" name="ZoneTexte 135"/>
          <p:cNvSpPr txBox="1"/>
          <p:nvPr/>
        </p:nvSpPr>
        <p:spPr>
          <a:xfrm>
            <a:off x="9248246" y="1021383"/>
            <a:ext cx="31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102" name="Connecteur droit avec flèche 101"/>
          <p:cNvCxnSpPr>
            <a:cxnSpLocks/>
          </p:cNvCxnSpPr>
          <p:nvPr/>
        </p:nvCxnSpPr>
        <p:spPr>
          <a:xfrm flipV="1">
            <a:off x="4136175" y="3881830"/>
            <a:ext cx="758556" cy="632875"/>
          </a:xfrm>
          <a:prstGeom prst="straightConnector1">
            <a:avLst/>
          </a:prstGeom>
          <a:ln w="63500" cmpd="sng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cxnSpLocks/>
          </p:cNvCxnSpPr>
          <p:nvPr/>
        </p:nvCxnSpPr>
        <p:spPr>
          <a:xfrm flipV="1">
            <a:off x="4136175" y="3982687"/>
            <a:ext cx="1727515" cy="574339"/>
          </a:xfrm>
          <a:prstGeom prst="straightConnector1">
            <a:avLst/>
          </a:prstGeom>
          <a:ln w="63500" cmpd="sng">
            <a:solidFill>
              <a:schemeClr val="accent5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4549810" y="3839510"/>
                <a:ext cx="3850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10" y="3839510"/>
                <a:ext cx="38504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5478648" y="3870640"/>
                <a:ext cx="3850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48" y="3870640"/>
                <a:ext cx="38504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necteur droit avec flèche 99"/>
          <p:cNvCxnSpPr>
            <a:cxnSpLocks/>
          </p:cNvCxnSpPr>
          <p:nvPr/>
        </p:nvCxnSpPr>
        <p:spPr>
          <a:xfrm flipV="1">
            <a:off x="984681" y="5531606"/>
            <a:ext cx="8974345" cy="547457"/>
          </a:xfrm>
          <a:prstGeom prst="straightConnector1">
            <a:avLst/>
          </a:prstGeom>
          <a:ln w="63500" cmpd="sng">
            <a:solidFill>
              <a:srgbClr val="C00000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cxnSpLocks/>
          </p:cNvCxnSpPr>
          <p:nvPr/>
        </p:nvCxnSpPr>
        <p:spPr>
          <a:xfrm flipV="1">
            <a:off x="3164328" y="4498225"/>
            <a:ext cx="4436679" cy="511396"/>
          </a:xfrm>
          <a:prstGeom prst="straightConnector1">
            <a:avLst/>
          </a:prstGeom>
          <a:ln w="63500" cmpd="sng">
            <a:solidFill>
              <a:srgbClr val="7030A0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>
            <a:cxnSpLocks/>
          </p:cNvCxnSpPr>
          <p:nvPr/>
        </p:nvCxnSpPr>
        <p:spPr>
          <a:xfrm flipV="1">
            <a:off x="3138928" y="4514705"/>
            <a:ext cx="999563" cy="514183"/>
          </a:xfrm>
          <a:prstGeom prst="straightConnector1">
            <a:avLst/>
          </a:prstGeom>
          <a:ln w="63500" cmpd="sng">
            <a:solidFill>
              <a:schemeClr val="accent4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cxnSpLocks/>
          </p:cNvCxnSpPr>
          <p:nvPr/>
        </p:nvCxnSpPr>
        <p:spPr>
          <a:xfrm flipV="1">
            <a:off x="2127900" y="5022327"/>
            <a:ext cx="1000940" cy="520085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>
            <a:cxnSpLocks/>
          </p:cNvCxnSpPr>
          <p:nvPr/>
        </p:nvCxnSpPr>
        <p:spPr>
          <a:xfrm flipV="1">
            <a:off x="1030087" y="5546530"/>
            <a:ext cx="1094450" cy="596409"/>
          </a:xfrm>
          <a:prstGeom prst="straightConnector1">
            <a:avLst/>
          </a:prstGeom>
          <a:ln w="63500" cmpd="sng">
            <a:solidFill>
              <a:schemeClr val="accent1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Ellipse 106"/>
          <p:cNvSpPr/>
          <p:nvPr/>
        </p:nvSpPr>
        <p:spPr>
          <a:xfrm>
            <a:off x="953249" y="5916389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9506535" y="5282696"/>
                <a:ext cx="4651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35" y="5282696"/>
                <a:ext cx="46519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7190565" y="4323570"/>
                <a:ext cx="3850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565" y="4323570"/>
                <a:ext cx="38504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1773849" y="5286375"/>
                <a:ext cx="711411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1+</m:t>
                      </m:r>
                      <m:sSup>
                        <m:sSup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                     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                                                           </m:t>
                          </m:r>
                        </m:sup>
                      </m:sSup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849" y="5286375"/>
                <a:ext cx="711411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2868994" y="4775530"/>
                <a:ext cx="53256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                             −1</m:t>
                      </m:r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2 −1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994" y="4775530"/>
                <a:ext cx="532562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3945958" y="4322517"/>
                <a:ext cx="23494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2 −1</m:t>
                      </m:r>
                      <m:r>
                        <a:rPr lang="fr-FR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  −1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958" y="4322517"/>
                <a:ext cx="234948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841735" y="5819792"/>
                <a:ext cx="9801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2                                        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                                             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 −1</m:t>
                      </m:r>
                      <m:r>
                        <a:rPr lang="fr-FR" sz="28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+2 −1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35" y="5819792"/>
                <a:ext cx="98016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225874" y="5907097"/>
            <a:ext cx="31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230133" y="5384258"/>
            <a:ext cx="31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57" name="ZoneTexte 156"/>
          <p:cNvSpPr txBox="1"/>
          <p:nvPr/>
        </p:nvSpPr>
        <p:spPr>
          <a:xfrm>
            <a:off x="225874" y="4834186"/>
            <a:ext cx="31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70" name="ZoneTexte 169"/>
          <p:cNvSpPr txBox="1"/>
          <p:nvPr/>
        </p:nvSpPr>
        <p:spPr>
          <a:xfrm>
            <a:off x="227551" y="4327958"/>
            <a:ext cx="31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71" name="ZoneTexte 170"/>
          <p:cNvSpPr txBox="1"/>
          <p:nvPr/>
        </p:nvSpPr>
        <p:spPr>
          <a:xfrm>
            <a:off x="243854" y="3861531"/>
            <a:ext cx="31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grpSp>
        <p:nvGrpSpPr>
          <p:cNvPr id="42" name="Groupe 41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43" name="Ellipse 42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lang="fr-FR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Exemple 3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9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73" name="ZoneTexte 72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Exemple 3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6" name="Connecteur droit 25"/>
          <p:cNvCxnSpPr>
            <a:cxnSpLocks/>
          </p:cNvCxnSpPr>
          <p:nvPr/>
        </p:nvCxnSpPr>
        <p:spPr>
          <a:xfrm>
            <a:off x="8684707" y="6207955"/>
            <a:ext cx="188628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9526724" y="6059420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1" name="Connecteur droit avec flèche 30"/>
          <p:cNvCxnSpPr>
            <a:cxnSpLocks/>
            <a:stCxn id="30" idx="0"/>
          </p:cNvCxnSpPr>
          <p:nvPr/>
        </p:nvCxnSpPr>
        <p:spPr>
          <a:xfrm flipV="1">
            <a:off x="9695725" y="5394680"/>
            <a:ext cx="0" cy="66474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9319686" y="3940164"/>
            <a:ext cx="373141" cy="63077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 flipV="1">
            <a:off x="8847158" y="2994936"/>
            <a:ext cx="423495" cy="851562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9380492" y="2901462"/>
            <a:ext cx="243686" cy="934514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9742523" y="3848676"/>
            <a:ext cx="225240" cy="64580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cxnSpLocks/>
          </p:cNvCxnSpPr>
          <p:nvPr/>
        </p:nvCxnSpPr>
        <p:spPr>
          <a:xfrm flipV="1">
            <a:off x="9794427" y="5426647"/>
            <a:ext cx="510415" cy="700174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cxnSpLocks/>
          </p:cNvCxnSpPr>
          <p:nvPr/>
        </p:nvCxnSpPr>
        <p:spPr>
          <a:xfrm flipV="1">
            <a:off x="9701373" y="4599920"/>
            <a:ext cx="0" cy="66474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126485" y="2390701"/>
                <a:ext cx="6232219" cy="663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1+</m:t>
                    </m:r>
                    <m:sSup>
                      <m:sSupPr>
                        <m:ctrlP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p>
                          <m:sSup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fr-FR" sz="2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1+1+1</m:t>
                                    </m:r>
                                  </m:sup>
                                </m:sSup>
                                <m:r>
                                  <a:rPr lang="fr-FR" sz="28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p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r>
                  <a:rPr lang="fr-FR" sz="2800" dirty="0"/>
                  <a:t>+1</a:t>
                </a: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85" y="2390701"/>
                <a:ext cx="6232219" cy="663451"/>
              </a:xfrm>
              <a:prstGeom prst="rect">
                <a:avLst/>
              </a:prstGeom>
              <a:blipFill>
                <a:blip r:embed="rId2"/>
                <a:stretch>
                  <a:fillRect r="-1468" b="-25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126485" y="3408423"/>
                <a:ext cx="5245988" cy="613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1+</m:t>
                    </m:r>
                    <m:sSup>
                      <m:sSupPr>
                        <m:ctrlP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p>
                          <m:sSup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fr-FR" sz="2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7</m:t>
                                </m:r>
                              </m:e>
                            </m:d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p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r>
                  <a:rPr lang="fr-FR" sz="2800" dirty="0"/>
                  <a:t>+1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85" y="3408423"/>
                <a:ext cx="5245988" cy="613309"/>
              </a:xfrm>
              <a:prstGeom prst="rect">
                <a:avLst/>
              </a:prstGeom>
              <a:blipFill>
                <a:blip r:embed="rId3"/>
                <a:stretch>
                  <a:fillRect r="-1279" b="-277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126485" y="2883505"/>
                <a:ext cx="5655138" cy="664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1+</m:t>
                    </m:r>
                    <m:sSup>
                      <m:sSupPr>
                        <m:ctrlP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p>
                          <m:sSup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fr-FR" sz="2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fr-FR" sz="28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p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r>
                  <a:rPr lang="fr-FR" sz="2800" dirty="0"/>
                  <a:t>+1</a:t>
                </a: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85" y="2883505"/>
                <a:ext cx="5655138" cy="664413"/>
              </a:xfrm>
              <a:prstGeom prst="rect">
                <a:avLst/>
              </a:prstGeom>
              <a:blipFill>
                <a:blip r:embed="rId4"/>
                <a:stretch>
                  <a:fillRect r="-1726" b="-25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126485" y="3922705"/>
                <a:ext cx="4458849" cy="582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1+</m:t>
                    </m:r>
                    <m:sSup>
                      <m:sSupPr>
                        <m:ctrlP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p>
                          <m:sSup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9</m:t>
                            </m:r>
                          </m:sup>
                        </m:sSup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r>
                  <a:rPr lang="fr-FR" sz="2800" dirty="0"/>
                  <a:t>+1</a:t>
                </a: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85" y="3922705"/>
                <a:ext cx="4458849" cy="582404"/>
              </a:xfrm>
              <a:prstGeom prst="rect">
                <a:avLst/>
              </a:prstGeom>
              <a:blipFill>
                <a:blip r:embed="rId5"/>
                <a:stretch>
                  <a:fillRect r="-2462" b="-29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126485" y="4973933"/>
                <a:ext cx="3070584" cy="528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1+2</m:t>
                        </m:r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512</m:t>
                        </m:r>
                      </m:sup>
                    </m:sSup>
                  </m:oMath>
                </a14:m>
                <a:r>
                  <a:rPr lang="fr-FR" sz="2800" dirty="0"/>
                  <a:t> </a:t>
                </a: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85" y="4973933"/>
                <a:ext cx="3070584" cy="528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126485" y="4485356"/>
                <a:ext cx="3977114" cy="528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1+</m:t>
                    </m:r>
                    <m:sSup>
                      <m:sSupPr>
                        <m:ctrlP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512</m:t>
                        </m:r>
                      </m:sup>
                    </m:sSup>
                    <m:r>
                      <a:rPr lang="fr-FR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r>
                  <a:rPr lang="fr-FR" sz="2800" dirty="0"/>
                  <a:t>+1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85" y="4485356"/>
                <a:ext cx="3977114" cy="528093"/>
              </a:xfrm>
              <a:prstGeom prst="rect">
                <a:avLst/>
              </a:prstGeom>
              <a:blipFill>
                <a:blip r:embed="rId7"/>
                <a:stretch>
                  <a:fillRect t="-10465" r="-1994" b="-337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/>
          <p:cNvGrpSpPr/>
          <p:nvPr/>
        </p:nvGrpSpPr>
        <p:grpSpPr>
          <a:xfrm>
            <a:off x="10346724" y="-619426"/>
            <a:ext cx="1845276" cy="2497855"/>
            <a:chOff x="10339411" y="-622306"/>
            <a:chExt cx="1845276" cy="2497855"/>
          </a:xfrm>
        </p:grpSpPr>
        <p:sp>
          <p:nvSpPr>
            <p:cNvPr id="23" name="Triangle rectangle 22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39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73" name="ZoneTexte 72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Recherche d’une formule générale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6" name="Connecteur droit 25"/>
          <p:cNvCxnSpPr>
            <a:cxnSpLocks/>
          </p:cNvCxnSpPr>
          <p:nvPr/>
        </p:nvCxnSpPr>
        <p:spPr>
          <a:xfrm>
            <a:off x="1283547" y="3990603"/>
            <a:ext cx="188628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125564" y="3842068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2" name="Connecteur droit avec flèche 31"/>
          <p:cNvCxnSpPr>
            <a:cxnSpLocks/>
          </p:cNvCxnSpPr>
          <p:nvPr/>
        </p:nvCxnSpPr>
        <p:spPr>
          <a:xfrm flipH="1" flipV="1">
            <a:off x="1655664" y="2591239"/>
            <a:ext cx="671772" cy="74064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 flipH="1" flipV="1">
            <a:off x="2125564" y="2296382"/>
            <a:ext cx="188067" cy="984458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cxnSpLocks/>
          </p:cNvCxnSpPr>
          <p:nvPr/>
        </p:nvCxnSpPr>
        <p:spPr>
          <a:xfrm flipV="1">
            <a:off x="2285180" y="3284674"/>
            <a:ext cx="0" cy="66474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rot="2700000">
                <a:off x="10313803" y="306336"/>
                <a:ext cx="24978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𝑟</m:t>
                      </m:r>
                      <m:r>
                        <a:rPr lang="fr-F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</m:t>
                      </m:r>
                    </m:oMath>
                  </m:oMathPara>
                </a14:m>
                <a:endParaRPr lang="fr-FR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0313803" y="306336"/>
                <a:ext cx="249785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25" y="1398760"/>
            <a:ext cx="6006130" cy="2727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858225" y="4922108"/>
                <a:ext cx="3956789" cy="983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225" y="4922108"/>
                <a:ext cx="3956789" cy="983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e 37"/>
          <p:cNvGrpSpPr/>
          <p:nvPr/>
        </p:nvGrpSpPr>
        <p:grpSpPr>
          <a:xfrm>
            <a:off x="10339411" y="-622306"/>
            <a:ext cx="1845276" cy="2497855"/>
            <a:chOff x="10339411" y="-622306"/>
            <a:chExt cx="1845276" cy="2497855"/>
          </a:xfrm>
        </p:grpSpPr>
        <p:sp>
          <p:nvSpPr>
            <p:cNvPr id="43" name="Triangle rectangle 42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ℕ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21" name="Connecteur droit avec flèche 34"/>
          <p:cNvCxnSpPr>
            <a:cxnSpLocks/>
          </p:cNvCxnSpPr>
          <p:nvPr/>
        </p:nvCxnSpPr>
        <p:spPr>
          <a:xfrm flipH="1" flipV="1">
            <a:off x="1283547" y="3125971"/>
            <a:ext cx="1014318" cy="13810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18"/>
          <p:cNvSpPr txBox="1"/>
          <p:nvPr/>
        </p:nvSpPr>
        <p:spPr>
          <a:xfrm>
            <a:off x="588971" y="2020496"/>
            <a:ext cx="1002701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aseline="-250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n</a:t>
            </a:r>
            <a:endParaRPr lang="fr-FR" sz="2800" baseline="-25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Left Brace 11"/>
          <p:cNvSpPr/>
          <p:nvPr/>
        </p:nvSpPr>
        <p:spPr>
          <a:xfrm rot="2191570">
            <a:off x="1305898" y="1787764"/>
            <a:ext cx="330200" cy="1601203"/>
          </a:xfrm>
          <a:prstGeom prst="leftBrace">
            <a:avLst>
              <a:gd name="adj1" fmla="val 66025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20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</p:grpSp>
      <p:sp>
        <p:nvSpPr>
          <p:cNvPr id="73" name="ZoneTexte 72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Super conjecture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978368" y="1700297"/>
            <a:ext cx="105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  <a:sym typeface="Wingdings" panose="05000000000000000000" pitchFamily="2" charset="2"/>
              </a:rPr>
              <a:t>r = Nombre de réplication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55048" y="1518263"/>
                <a:ext cx="5040226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lang="fr-FR" sz="32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e>
                      </m:d>
                      <m:r>
                        <a:rPr lang="fr-F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fr-F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fr-F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  <m:sup>
                          <m:r>
                            <a:rPr lang="fr-F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fr-F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r>
                                <a:rPr lang="fr-F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r-F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  <m:r>
                                <a:rPr lang="fr-F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F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sup>
                      </m:sSup>
                      <m:r>
                        <a:rPr lang="fr-F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</m:t>
                      </m:r>
                    </m:oMath>
                  </m:oMathPara>
                </a14:m>
                <a:endParaRPr lang="fr-FR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048" y="1518263"/>
                <a:ext cx="5040226" cy="654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05878" y="4850530"/>
                <a:ext cx="6408741" cy="1147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lang="fr-FR" sz="32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e>
                      </m:d>
                      <m:r>
                        <a:rPr lang="fr-F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3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fr-FR" sz="3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𝑟</m:t>
                              </m:r>
                              <m:r>
                                <a:rPr lang="fr-FR" sz="3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fr-FR" sz="320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fr-FR" sz="3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32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fr-FR" sz="32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32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32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FR" sz="32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sup>
                          </m:sSup>
                          <m:r>
                            <a:rPr lang="fr-FR" sz="3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 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fr-F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</m:t>
                          </m:r>
                        </m:den>
                      </m:f>
                      <m:r>
                        <a:rPr lang="fr-F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fr-FR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78" y="4850530"/>
                <a:ext cx="6408741" cy="1147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/>
          <p:cNvGrpSpPr/>
          <p:nvPr/>
        </p:nvGrpSpPr>
        <p:grpSpPr>
          <a:xfrm>
            <a:off x="10339411" y="-622306"/>
            <a:ext cx="1845276" cy="2497855"/>
            <a:chOff x="10339411" y="-622306"/>
            <a:chExt cx="1845276" cy="2497855"/>
          </a:xfrm>
        </p:grpSpPr>
        <p:sp>
          <p:nvSpPr>
            <p:cNvPr id="11" name="Triangle rectangle 10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ℕ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390100" y="3130659"/>
                <a:ext cx="3956789" cy="983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00" y="3130659"/>
                <a:ext cx="3956789" cy="983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66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</p:grpSp>
      <p:sp>
        <p:nvSpPr>
          <p:cNvPr id="73" name="ZoneTexte 72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Super conjecture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032211" y="1509845"/>
                <a:ext cx="6408741" cy="1147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lang="fr-FR" sz="32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e>
                      </m:d>
                      <m:r>
                        <a:rPr lang="fr-F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3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fr-FR" sz="3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𝑟</m:t>
                              </m:r>
                              <m:r>
                                <a:rPr lang="fr-FR" sz="3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fr-FR" sz="320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fr-FR" sz="3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32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fr-FR" sz="32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32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32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FR" sz="32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sup>
                          </m:sSup>
                          <m:r>
                            <a:rPr lang="fr-FR" sz="3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 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fr-F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</m:t>
                          </m:r>
                        </m:den>
                      </m:f>
                      <m:r>
                        <a:rPr lang="fr-F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fr-FR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11" y="1509845"/>
                <a:ext cx="6408741" cy="1147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/>
          <p:cNvGrpSpPr/>
          <p:nvPr/>
        </p:nvGrpSpPr>
        <p:grpSpPr>
          <a:xfrm>
            <a:off x="10339411" y="-622306"/>
            <a:ext cx="1845276" cy="2497855"/>
            <a:chOff x="10339411" y="-622306"/>
            <a:chExt cx="1845276" cy="2497855"/>
          </a:xfrm>
        </p:grpSpPr>
        <p:sp>
          <p:nvSpPr>
            <p:cNvPr id="11" name="Triangle rectangle 10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ℕ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Connecteur droit 13"/>
          <p:cNvCxnSpPr>
            <a:cxnSpLocks/>
          </p:cNvCxnSpPr>
          <p:nvPr/>
        </p:nvCxnSpPr>
        <p:spPr>
          <a:xfrm>
            <a:off x="1344319" y="5614832"/>
            <a:ext cx="61994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517933" y="546629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1" name="Connecteur droit avec flèche 20"/>
          <p:cNvCxnSpPr>
            <a:cxnSpLocks/>
          </p:cNvCxnSpPr>
          <p:nvPr/>
        </p:nvCxnSpPr>
        <p:spPr>
          <a:xfrm flipV="1">
            <a:off x="1690249" y="4832703"/>
            <a:ext cx="0" cy="66474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cxnSpLocks/>
          </p:cNvCxnSpPr>
          <p:nvPr/>
        </p:nvCxnSpPr>
        <p:spPr>
          <a:xfrm>
            <a:off x="2477021" y="5614832"/>
            <a:ext cx="61994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650635" y="546629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avec flèche 32"/>
          <p:cNvCxnSpPr>
            <a:cxnSpLocks/>
          </p:cNvCxnSpPr>
          <p:nvPr/>
        </p:nvCxnSpPr>
        <p:spPr>
          <a:xfrm flipV="1">
            <a:off x="2810251" y="4908903"/>
            <a:ext cx="0" cy="66474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cxnSpLocks/>
          </p:cNvCxnSpPr>
          <p:nvPr/>
        </p:nvCxnSpPr>
        <p:spPr>
          <a:xfrm flipV="1">
            <a:off x="2810251" y="4123513"/>
            <a:ext cx="0" cy="66474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cxnSpLocks/>
          </p:cNvCxnSpPr>
          <p:nvPr/>
        </p:nvCxnSpPr>
        <p:spPr>
          <a:xfrm>
            <a:off x="3896599" y="5614832"/>
            <a:ext cx="61994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070213" y="546629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7" name="Connecteur droit avec flèche 36"/>
          <p:cNvCxnSpPr>
            <a:cxnSpLocks/>
          </p:cNvCxnSpPr>
          <p:nvPr/>
        </p:nvCxnSpPr>
        <p:spPr>
          <a:xfrm flipV="1">
            <a:off x="4229829" y="4908903"/>
            <a:ext cx="0" cy="66474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cxnSpLocks/>
          </p:cNvCxnSpPr>
          <p:nvPr/>
        </p:nvCxnSpPr>
        <p:spPr>
          <a:xfrm flipV="1">
            <a:off x="4293329" y="4076873"/>
            <a:ext cx="416312" cy="72408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cxnSpLocks/>
          </p:cNvCxnSpPr>
          <p:nvPr/>
        </p:nvCxnSpPr>
        <p:spPr>
          <a:xfrm flipH="1" flipV="1">
            <a:off x="3694718" y="4092299"/>
            <a:ext cx="465260" cy="71869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cxnSpLocks/>
          </p:cNvCxnSpPr>
          <p:nvPr/>
        </p:nvCxnSpPr>
        <p:spPr>
          <a:xfrm>
            <a:off x="5952557" y="5614832"/>
            <a:ext cx="61994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6126171" y="546629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3" name="Connecteur droit avec flèche 42"/>
          <p:cNvCxnSpPr>
            <a:cxnSpLocks/>
          </p:cNvCxnSpPr>
          <p:nvPr/>
        </p:nvCxnSpPr>
        <p:spPr>
          <a:xfrm flipV="1">
            <a:off x="6285787" y="4908903"/>
            <a:ext cx="0" cy="66474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cxnSpLocks/>
          </p:cNvCxnSpPr>
          <p:nvPr/>
        </p:nvCxnSpPr>
        <p:spPr>
          <a:xfrm flipV="1">
            <a:off x="6381037" y="4103432"/>
            <a:ext cx="502192" cy="697521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cxnSpLocks/>
          </p:cNvCxnSpPr>
          <p:nvPr/>
        </p:nvCxnSpPr>
        <p:spPr>
          <a:xfrm flipH="1" flipV="1">
            <a:off x="5681996" y="4122482"/>
            <a:ext cx="502190" cy="701213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cxnSpLocks/>
          </p:cNvCxnSpPr>
          <p:nvPr/>
        </p:nvCxnSpPr>
        <p:spPr>
          <a:xfrm flipV="1">
            <a:off x="6283291" y="3951147"/>
            <a:ext cx="2494" cy="832093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cxnSpLocks/>
          </p:cNvCxnSpPr>
          <p:nvPr/>
        </p:nvCxnSpPr>
        <p:spPr>
          <a:xfrm>
            <a:off x="7957229" y="5614832"/>
            <a:ext cx="61994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8130843" y="546629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5" name="Connecteur droit avec flèche 54"/>
          <p:cNvCxnSpPr>
            <a:cxnSpLocks/>
          </p:cNvCxnSpPr>
          <p:nvPr/>
        </p:nvCxnSpPr>
        <p:spPr>
          <a:xfrm flipV="1">
            <a:off x="8290459" y="4908903"/>
            <a:ext cx="0" cy="66474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cxnSpLocks/>
          </p:cNvCxnSpPr>
          <p:nvPr/>
        </p:nvCxnSpPr>
        <p:spPr>
          <a:xfrm flipV="1">
            <a:off x="8379359" y="4083223"/>
            <a:ext cx="416312" cy="72408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cxnSpLocks/>
          </p:cNvCxnSpPr>
          <p:nvPr/>
        </p:nvCxnSpPr>
        <p:spPr>
          <a:xfrm flipH="1" flipV="1">
            <a:off x="7825198" y="4193899"/>
            <a:ext cx="465260" cy="71869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cxnSpLocks/>
          </p:cNvCxnSpPr>
          <p:nvPr/>
        </p:nvCxnSpPr>
        <p:spPr>
          <a:xfrm flipV="1">
            <a:off x="7831548" y="3399851"/>
            <a:ext cx="0" cy="66474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cxnSpLocks/>
          </p:cNvCxnSpPr>
          <p:nvPr/>
        </p:nvCxnSpPr>
        <p:spPr>
          <a:xfrm>
            <a:off x="10040460" y="5674172"/>
            <a:ext cx="61994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10214074" y="552563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1" name="Connecteur droit avec flèche 60"/>
          <p:cNvCxnSpPr>
            <a:cxnSpLocks/>
          </p:cNvCxnSpPr>
          <p:nvPr/>
        </p:nvCxnSpPr>
        <p:spPr>
          <a:xfrm flipV="1">
            <a:off x="10373690" y="4968243"/>
            <a:ext cx="0" cy="66474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cxnSpLocks/>
          </p:cNvCxnSpPr>
          <p:nvPr/>
        </p:nvCxnSpPr>
        <p:spPr>
          <a:xfrm flipV="1">
            <a:off x="10373690" y="4244163"/>
            <a:ext cx="416312" cy="72408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cxnSpLocks/>
          </p:cNvCxnSpPr>
          <p:nvPr/>
        </p:nvCxnSpPr>
        <p:spPr>
          <a:xfrm flipH="1" flipV="1">
            <a:off x="9908429" y="4253239"/>
            <a:ext cx="465260" cy="71869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cxnSpLocks/>
          </p:cNvCxnSpPr>
          <p:nvPr/>
        </p:nvCxnSpPr>
        <p:spPr>
          <a:xfrm flipV="1">
            <a:off x="9908429" y="3490941"/>
            <a:ext cx="0" cy="66474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cxnSpLocks/>
          </p:cNvCxnSpPr>
          <p:nvPr/>
        </p:nvCxnSpPr>
        <p:spPr>
          <a:xfrm flipV="1">
            <a:off x="10790002" y="3457742"/>
            <a:ext cx="0" cy="66474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6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</p:grpSp>
      <p:sp>
        <p:nvSpPr>
          <p:cNvPr id="73" name="ZoneTexte 72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Pistes de travail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978368" y="1700297"/>
            <a:ext cx="10549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  <a:sym typeface="Wingdings" panose="05000000000000000000" pitchFamily="2" charset="2"/>
              </a:rPr>
              <a:t>r</a:t>
            </a:r>
            <a:r>
              <a:rPr lang="fr-FR" baseline="-25000" dirty="0">
                <a:latin typeface="Century Gothic" panose="020B0502020202020204" pitchFamily="34" charset="0"/>
                <a:sym typeface="Wingdings" panose="05000000000000000000" pitchFamily="2" charset="2"/>
              </a:rPr>
              <a:t>1</a:t>
            </a:r>
            <a:r>
              <a:rPr lang="fr-FR" dirty="0">
                <a:latin typeface="Century Gothic" panose="020B0502020202020204" pitchFamily="34" charset="0"/>
                <a:sym typeface="Wingdings" panose="05000000000000000000" pitchFamily="2" charset="2"/>
              </a:rPr>
              <a:t>, r</a:t>
            </a:r>
            <a:r>
              <a:rPr lang="fr-FR" baseline="-25000" dirty="0">
                <a:latin typeface="Century Gothic" panose="020B0502020202020204" pitchFamily="34" charset="0"/>
                <a:sym typeface="Wingdings" panose="05000000000000000000" pitchFamily="2" charset="2"/>
              </a:rPr>
              <a:t>2</a:t>
            </a:r>
            <a:r>
              <a:rPr lang="fr-FR" dirty="0">
                <a:latin typeface="Century Gothic" panose="020B0502020202020204" pitchFamily="34" charset="0"/>
                <a:sym typeface="Wingdings" panose="05000000000000000000" pitchFamily="2" charset="2"/>
              </a:rPr>
              <a:t>, … , r</a:t>
            </a:r>
            <a:r>
              <a:rPr lang="fr-FR" baseline="-25000" dirty="0">
                <a:latin typeface="Century Gothic" panose="020B0502020202020204" pitchFamily="34" charset="0"/>
                <a:sym typeface="Wingdings" panose="05000000000000000000" pitchFamily="2" charset="2"/>
              </a:rPr>
              <a:t>n</a:t>
            </a:r>
            <a:r>
              <a:rPr lang="fr-FR" dirty="0">
                <a:latin typeface="Century Gothic" panose="020B0502020202020204" pitchFamily="34" charset="0"/>
                <a:sym typeface="Wingdings" panose="05000000000000000000" pitchFamily="2" charset="2"/>
              </a:rPr>
              <a:t>  désigne des nombres entiers naturels aléatoire</a:t>
            </a:r>
            <a:br>
              <a:rPr lang="fr-FR" dirty="0">
                <a:latin typeface="Century Gothic" panose="020B0502020202020204" pitchFamily="34" charset="0"/>
                <a:sym typeface="Wingdings" panose="05000000000000000000" pitchFamily="2" charset="2"/>
              </a:rPr>
            </a:br>
            <a:r>
              <a:rPr lang="fr-FR" dirty="0">
                <a:latin typeface="Century Gothic" panose="020B0502020202020204" pitchFamily="34" charset="0"/>
                <a:sym typeface="Wingdings" panose="05000000000000000000" pitchFamily="2" charset="2"/>
              </a:rPr>
              <a:t>r</a:t>
            </a:r>
            <a:r>
              <a:rPr lang="fr-FR" baseline="-25000" dirty="0">
                <a:latin typeface="Century Gothic" panose="020B0502020202020204" pitchFamily="34" charset="0"/>
                <a:sym typeface="Wingdings" panose="05000000000000000000" pitchFamily="2" charset="2"/>
              </a:rPr>
              <a:t>min</a:t>
            </a:r>
            <a:r>
              <a:rPr lang="fr-FR" dirty="0">
                <a:latin typeface="Century Gothic" panose="020B0502020202020204" pitchFamily="34" charset="0"/>
                <a:sym typeface="Wingdings" panose="05000000000000000000" pitchFamily="2" charset="2"/>
              </a:rPr>
              <a:t>   = r</a:t>
            </a:r>
            <a:r>
              <a:rPr lang="fr-FR" baseline="-25000" dirty="0">
                <a:latin typeface="Century Gothic" panose="020B0502020202020204" pitchFamily="34" charset="0"/>
                <a:sym typeface="Wingdings" panose="05000000000000000000" pitchFamily="2" charset="2"/>
              </a:rPr>
              <a:t>n</a:t>
            </a:r>
            <a:r>
              <a:rPr lang="fr-FR" dirty="0">
                <a:latin typeface="Century Gothic" panose="020B0502020202020204" pitchFamily="34" charset="0"/>
                <a:sym typeface="Wingdings" panose="05000000000000000000" pitchFamily="2" charset="2"/>
              </a:rPr>
              <a:t>   ayant la valeur la plus faible</a:t>
            </a:r>
            <a:br>
              <a:rPr lang="fr-FR" dirty="0">
                <a:latin typeface="Century Gothic" panose="020B0502020202020204" pitchFamily="34" charset="0"/>
                <a:sym typeface="Wingdings" panose="05000000000000000000" pitchFamily="2" charset="2"/>
              </a:rPr>
            </a:br>
            <a:r>
              <a:rPr lang="fr-FR" dirty="0">
                <a:latin typeface="Century Gothic" panose="020B0502020202020204" pitchFamily="34" charset="0"/>
                <a:sym typeface="Wingdings" panose="05000000000000000000" pitchFamily="2" charset="2"/>
              </a:rPr>
              <a:t>r</a:t>
            </a:r>
            <a:r>
              <a:rPr lang="fr-FR" baseline="-25000" dirty="0">
                <a:latin typeface="Century Gothic" panose="020B0502020202020204" pitchFamily="34" charset="0"/>
                <a:sym typeface="Wingdings" panose="05000000000000000000" pitchFamily="2" charset="2"/>
              </a:rPr>
              <a:t>max</a:t>
            </a:r>
            <a:r>
              <a:rPr lang="fr-FR" dirty="0">
                <a:latin typeface="Century Gothic" panose="020B0502020202020204" pitchFamily="34" charset="0"/>
                <a:sym typeface="Wingdings" panose="05000000000000000000" pitchFamily="2" charset="2"/>
              </a:rPr>
              <a:t>   = r</a:t>
            </a:r>
            <a:r>
              <a:rPr lang="fr-FR" baseline="-25000" dirty="0">
                <a:latin typeface="Century Gothic" panose="020B0502020202020204" pitchFamily="34" charset="0"/>
                <a:sym typeface="Wingdings" panose="05000000000000000000" pitchFamily="2" charset="2"/>
              </a:rPr>
              <a:t>n</a:t>
            </a:r>
            <a:r>
              <a:rPr lang="fr-FR" dirty="0">
                <a:latin typeface="Century Gothic" panose="020B0502020202020204" pitchFamily="34" charset="0"/>
                <a:sym typeface="Wingdings" panose="05000000000000000000" pitchFamily="2" charset="2"/>
              </a:rPr>
              <a:t>   ayant la valeur la plus grande</a:t>
            </a:r>
            <a:endParaRPr lang="fr-FR" baseline="-250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" y="4064706"/>
                <a:ext cx="12192000" cy="1017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𝑟𝑚𝑖</m:t>
                              </m:r>
                              <m:r>
                                <a:rPr lang="fr-FR" sz="2800" i="1" baseline="-250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 + </m:t>
                              </m:r>
                              <m:nary>
                                <m:naryPr>
                                  <m:chr m:val="∑"/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sup>
                          </m:sSup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 −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</m:t>
                          </m:r>
                          <m:r>
                            <a:rPr lang="fr-FR" sz="2800" b="0" i="1" baseline="-2500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𝑚𝑖𝑛</m:t>
                          </m:r>
                        </m:den>
                      </m:f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≤  </m:t>
                      </m:r>
                      <m:r>
                        <a:rPr lang="fr-F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lang="fr-FR" sz="28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e>
                      </m:d>
                      <m:r>
                        <a:rPr lang="fr-FR" sz="28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</m:t>
                      </m:r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≤  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𝑟𝑚𝑎</m:t>
                              </m:r>
                              <m:r>
                                <a:rPr lang="fr-FR" sz="2800" i="1" baseline="-250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fr-F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 + </m:t>
                              </m:r>
                              <m:nary>
                                <m:naryPr>
                                  <m:chr m:val="∑"/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𝑁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sup>
                          </m:sSup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− 1</m:t>
                          </m:r>
                        </m:num>
                        <m:den>
                          <m:r>
                            <a:rPr lang="fr-F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</m:t>
                          </m:r>
                          <m:r>
                            <a:rPr lang="fr-FR" sz="2800" b="0" i="1" baseline="-2500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𝑚𝑎𝑥</m:t>
                          </m:r>
                        </m:den>
                      </m:f>
                      <m:r>
                        <a:rPr lang="fr-F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064706"/>
                <a:ext cx="12192000" cy="1017586"/>
              </a:xfrm>
              <a:prstGeom prst="rect">
                <a:avLst/>
              </a:prstGeom>
              <a:blipFill>
                <a:blip r:embed="rId2"/>
                <a:stretch>
                  <a:fillRect b="-29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10339411" y="-622306"/>
            <a:ext cx="1845276" cy="2497855"/>
            <a:chOff x="10339411" y="-622306"/>
            <a:chExt cx="1845276" cy="2497855"/>
          </a:xfrm>
        </p:grpSpPr>
        <p:sp>
          <p:nvSpPr>
            <p:cNvPr id="10" name="Triangle rectangle 9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ℕ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91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4205540" y="2202021"/>
            <a:ext cx="4077477" cy="1735494"/>
          </a:xfrm>
          <a:prstGeom prst="ellipse">
            <a:avLst/>
          </a:prstGeom>
          <a:gradFill flip="none" rotWithShape="1">
            <a:gsLst>
              <a:gs pos="51000">
                <a:schemeClr val="bg1"/>
              </a:gs>
              <a:gs pos="100000">
                <a:srgbClr val="7030A0">
                  <a:alpha val="55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4213779" y="2995124"/>
            <a:ext cx="4077477" cy="1735494"/>
          </a:xfrm>
          <a:prstGeom prst="ellipse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accent5">
                  <a:alpha val="5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4213779" y="3700635"/>
            <a:ext cx="4077477" cy="1735494"/>
          </a:xfrm>
          <a:prstGeom prst="ellipse">
            <a:avLst/>
          </a:prstGeom>
          <a:gradFill flip="none" rotWithShape="1">
            <a:gsLst>
              <a:gs pos="51000">
                <a:schemeClr val="bg1"/>
              </a:gs>
              <a:gs pos="100000">
                <a:schemeClr val="accent6">
                  <a:alpha val="58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4222018" y="4493738"/>
            <a:ext cx="4077477" cy="1735494"/>
          </a:xfrm>
          <a:prstGeom prst="ellipse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accent2">
                  <a:alpha val="56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4646141" y="5296930"/>
            <a:ext cx="321275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141308" y="5185719"/>
            <a:ext cx="222421" cy="22242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" name="Connecteur droit avec flèche 2"/>
          <p:cNvCxnSpPr>
            <a:stCxn id="7" idx="0"/>
          </p:cNvCxnSpPr>
          <p:nvPr/>
        </p:nvCxnSpPr>
        <p:spPr>
          <a:xfrm flipV="1">
            <a:off x="6252519" y="4053016"/>
            <a:ext cx="0" cy="1132703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8780106" y="4945224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5B88E"/>
                </a:solidFill>
              </a:rPr>
              <a:t>Hauteur 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768633" y="4053016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8D6A3"/>
                </a:solidFill>
              </a:rPr>
              <a:t>Hauteur 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780106" y="3237580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AB3DF"/>
                </a:solidFill>
              </a:rPr>
              <a:t>Hauteur 2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780106" y="2422144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18FCB"/>
                </a:solidFill>
              </a:rPr>
              <a:t>Hauteur 3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H="1" flipV="1">
            <a:off x="5887616" y="3422246"/>
            <a:ext cx="373141" cy="63077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5318449" y="2428812"/>
            <a:ext cx="570934" cy="988667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5897622" y="2341984"/>
            <a:ext cx="243686" cy="1052273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6246953" y="3180971"/>
            <a:ext cx="351808" cy="85909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604866" y="498719"/>
            <a:ext cx="376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Notion de hauteur</a:t>
            </a:r>
          </a:p>
        </p:txBody>
      </p:sp>
      <p:grpSp>
        <p:nvGrpSpPr>
          <p:cNvPr id="27" name="Groupe 26"/>
          <p:cNvGrpSpPr/>
          <p:nvPr/>
        </p:nvGrpSpPr>
        <p:grpSpPr>
          <a:xfrm>
            <a:off x="513183" y="341827"/>
            <a:ext cx="774441" cy="926796"/>
            <a:chOff x="550506" y="1216491"/>
            <a:chExt cx="1073021" cy="1284114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57412" y="1216491"/>
              <a:ext cx="75577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1604865" y="885006"/>
            <a:ext cx="41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Hauteur 3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22" name="TextShape 3"/>
          <p:cNvSpPr txBox="1"/>
          <p:nvPr/>
        </p:nvSpPr>
        <p:spPr>
          <a:xfrm>
            <a:off x="6815208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19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</p:grpSp>
      <p:sp>
        <p:nvSpPr>
          <p:cNvPr id="73" name="ZoneTexte 72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Pistes de travail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 flipV="1">
            <a:off x="2384097" y="3094795"/>
            <a:ext cx="423495" cy="851562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cxnSpLocks/>
          </p:cNvCxnSpPr>
          <p:nvPr/>
        </p:nvCxnSpPr>
        <p:spPr>
          <a:xfrm flipV="1">
            <a:off x="2815831" y="3094795"/>
            <a:ext cx="170924" cy="828340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cxnSpLocks/>
          </p:cNvCxnSpPr>
          <p:nvPr/>
        </p:nvCxnSpPr>
        <p:spPr>
          <a:xfrm flipV="1">
            <a:off x="2807592" y="3942599"/>
            <a:ext cx="0" cy="66474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224889" y="2985004"/>
            <a:ext cx="141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  réplication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5544873" y="3114259"/>
            <a:ext cx="423495" cy="851562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</p:cNvCxnSpPr>
          <p:nvPr/>
        </p:nvCxnSpPr>
        <p:spPr>
          <a:xfrm>
            <a:off x="4957350" y="4775338"/>
            <a:ext cx="188628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799367" y="4626803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4" name="Connecteur droit avec flèche 23"/>
          <p:cNvCxnSpPr>
            <a:cxnSpLocks/>
            <a:stCxn id="23" idx="0"/>
          </p:cNvCxnSpPr>
          <p:nvPr/>
        </p:nvCxnSpPr>
        <p:spPr>
          <a:xfrm flipV="1">
            <a:off x="5968368" y="3962063"/>
            <a:ext cx="0" cy="66474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 rot="1151613">
            <a:off x="5925621" y="3199491"/>
            <a:ext cx="423495" cy="1512544"/>
            <a:chOff x="4765640" y="2064039"/>
            <a:chExt cx="423495" cy="1512544"/>
          </a:xfrm>
        </p:grpSpPr>
        <p:cxnSp>
          <p:nvCxnSpPr>
            <p:cNvPr id="26" name="Connecteur droit avec flèche 25"/>
            <p:cNvCxnSpPr/>
            <p:nvPr/>
          </p:nvCxnSpPr>
          <p:spPr>
            <a:xfrm flipH="1" flipV="1">
              <a:off x="4765640" y="2064039"/>
              <a:ext cx="423495" cy="851562"/>
            </a:xfrm>
            <a:prstGeom prst="straightConnector1">
              <a:avLst/>
            </a:prstGeom>
            <a:ln w="63500" cmpd="sng">
              <a:solidFill>
                <a:schemeClr val="tx1">
                  <a:lumMod val="85000"/>
                  <a:lumOff val="15000"/>
                </a:schemeClr>
              </a:solidFill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cxnSpLocks/>
            </p:cNvCxnSpPr>
            <p:nvPr/>
          </p:nvCxnSpPr>
          <p:spPr>
            <a:xfrm flipV="1">
              <a:off x="5189135" y="2911843"/>
              <a:ext cx="0" cy="664740"/>
            </a:xfrm>
            <a:prstGeom prst="straightConnector1">
              <a:avLst/>
            </a:prstGeom>
            <a:ln w="63500" cmpd="sng">
              <a:solidFill>
                <a:schemeClr val="tx1">
                  <a:lumMod val="85000"/>
                  <a:lumOff val="15000"/>
                </a:schemeClr>
              </a:solidFill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 rot="2980786">
            <a:off x="6293890" y="3388734"/>
            <a:ext cx="423495" cy="1512544"/>
            <a:chOff x="4765640" y="2064039"/>
            <a:chExt cx="423495" cy="1512544"/>
          </a:xfrm>
        </p:grpSpPr>
        <p:cxnSp>
          <p:nvCxnSpPr>
            <p:cNvPr id="32" name="Connecteur droit avec flèche 31"/>
            <p:cNvCxnSpPr/>
            <p:nvPr/>
          </p:nvCxnSpPr>
          <p:spPr>
            <a:xfrm flipH="1" flipV="1">
              <a:off x="4765640" y="2064039"/>
              <a:ext cx="423495" cy="851562"/>
            </a:xfrm>
            <a:prstGeom prst="straightConnector1">
              <a:avLst/>
            </a:prstGeom>
            <a:ln w="63500" cmpd="sng">
              <a:solidFill>
                <a:schemeClr val="tx1">
                  <a:lumMod val="85000"/>
                  <a:lumOff val="15000"/>
                </a:schemeClr>
              </a:solidFill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cxnSpLocks/>
            </p:cNvCxnSpPr>
            <p:nvPr/>
          </p:nvCxnSpPr>
          <p:spPr>
            <a:xfrm flipV="1">
              <a:off x="5189135" y="2911843"/>
              <a:ext cx="0" cy="664740"/>
            </a:xfrm>
            <a:prstGeom prst="straightConnector1">
              <a:avLst/>
            </a:prstGeom>
            <a:ln w="63500" cmpd="sng">
              <a:solidFill>
                <a:schemeClr val="tx1">
                  <a:lumMod val="85000"/>
                  <a:lumOff val="15000"/>
                </a:schemeClr>
              </a:solidFill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Accolade ouvrante 33"/>
          <p:cNvSpPr/>
          <p:nvPr/>
        </p:nvSpPr>
        <p:spPr>
          <a:xfrm rot="6666844">
            <a:off x="6275817" y="1840302"/>
            <a:ext cx="252685" cy="2086116"/>
          </a:xfrm>
          <a:prstGeom prst="leftBrace">
            <a:avLst>
              <a:gd name="adj1" fmla="val 44600"/>
              <a:gd name="adj2" fmla="val 50000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6319451" y="2235907"/>
            <a:ext cx="177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  +  1 branches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63447" y="3315444"/>
                <a:ext cx="3064492" cy="1129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lang="fr-FR" sz="2400" b="0" i="1" baseline="-2500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+1</m:t>
                          </m:r>
                        </m:sup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𝑟𝑖</m:t>
                          </m:r>
                        </m:e>
                      </m:nary>
                      <m:r>
                        <a:rPr lang="fr-FR" sz="2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+1)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447" y="3315444"/>
                <a:ext cx="3064492" cy="1129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/>
          <p:cNvCxnSpPr>
            <a:cxnSpLocks/>
          </p:cNvCxnSpPr>
          <p:nvPr/>
        </p:nvCxnSpPr>
        <p:spPr>
          <a:xfrm>
            <a:off x="1806736" y="4606337"/>
            <a:ext cx="188628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2648753" y="4457802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5370381" y="3484844"/>
            <a:ext cx="47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5868305" y="3245123"/>
            <a:ext cx="47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6859424" y="3668552"/>
            <a:ext cx="47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</a:t>
            </a:r>
            <a:r>
              <a:rPr lang="fr-FR" baseline="-25000" dirty="0"/>
              <a:t>3</a:t>
            </a:r>
            <a:endParaRPr lang="fr-FR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0339411" y="-622306"/>
            <a:ext cx="1845276" cy="2497855"/>
            <a:chOff x="10339411" y="-622306"/>
            <a:chExt cx="1845276" cy="2497855"/>
          </a:xfrm>
        </p:grpSpPr>
        <p:sp>
          <p:nvSpPr>
            <p:cNvPr id="40" name="Triangle rectangle 39"/>
            <p:cNvSpPr/>
            <p:nvPr/>
          </p:nvSpPr>
          <p:spPr>
            <a:xfrm rot="10800000">
              <a:off x="10339411" y="0"/>
              <a:ext cx="1845276" cy="184527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fr-FR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ℕ</m:t>
                        </m:r>
                      </m:oMath>
                    </m:oMathPara>
                  </a14:m>
                  <a:endParaRPr lang="fr-F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10306490" y="303456"/>
                  <a:ext cx="249785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Shape 3"/>
          <p:cNvSpPr txBox="1"/>
          <p:nvPr/>
        </p:nvSpPr>
        <p:spPr>
          <a:xfrm>
            <a:off x="4846999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95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Avons-nous répondu à la problématique ?</a:t>
            </a:r>
          </a:p>
          <a:p>
            <a:r>
              <a:rPr lang="fr-FR" dirty="0" smtClean="0"/>
              <a:t>Les pistes de recherche</a:t>
            </a:r>
          </a:p>
          <a:p>
            <a:r>
              <a:rPr lang="fr-FR" dirty="0" smtClean="0"/>
              <a:t>VENEZ à NOTRE STAND !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77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7004724" y="1403217"/>
            <a:ext cx="4077477" cy="1735494"/>
          </a:xfrm>
          <a:prstGeom prst="ellipse">
            <a:avLst/>
          </a:prstGeom>
          <a:gradFill>
            <a:gsLst>
              <a:gs pos="80000">
                <a:schemeClr val="bg1">
                  <a:alpha val="0"/>
                </a:schemeClr>
              </a:gs>
              <a:gs pos="100000">
                <a:schemeClr val="tx1">
                  <a:alpha val="42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7012963" y="2196320"/>
            <a:ext cx="4077477" cy="1735494"/>
          </a:xfrm>
          <a:prstGeom prst="ellipse">
            <a:avLst/>
          </a:prstGeom>
          <a:gradFill>
            <a:gsLst>
              <a:gs pos="90000">
                <a:schemeClr val="bg1">
                  <a:alpha val="0"/>
                </a:schemeClr>
              </a:gs>
              <a:gs pos="100000">
                <a:schemeClr val="tx1">
                  <a:alpha val="42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7012963" y="2901831"/>
            <a:ext cx="4077477" cy="1735494"/>
          </a:xfrm>
          <a:prstGeom prst="ellipse">
            <a:avLst/>
          </a:prstGeom>
          <a:gradFill>
            <a:gsLst>
              <a:gs pos="96000">
                <a:schemeClr val="bg1">
                  <a:alpha val="0"/>
                </a:schemeClr>
              </a:gs>
              <a:gs pos="100000">
                <a:schemeClr val="tx1">
                  <a:alpha val="42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7021202" y="3694934"/>
            <a:ext cx="4077477" cy="1735494"/>
          </a:xfrm>
          <a:prstGeom prst="ellipse">
            <a:avLst/>
          </a:prstGeom>
          <a:gradFill>
            <a:gsLst>
              <a:gs pos="98000">
                <a:schemeClr val="bg1">
                  <a:alpha val="0"/>
                </a:schemeClr>
              </a:gs>
              <a:gs pos="100000">
                <a:schemeClr val="tx1">
                  <a:alpha val="42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7445325" y="4498126"/>
            <a:ext cx="321275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8940492" y="4386915"/>
            <a:ext cx="222421" cy="22242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" name="Connecteur droit avec flèche 2"/>
          <p:cNvCxnSpPr>
            <a:stCxn id="7" idx="0"/>
          </p:cNvCxnSpPr>
          <p:nvPr/>
        </p:nvCxnSpPr>
        <p:spPr>
          <a:xfrm flipV="1">
            <a:off x="9051703" y="3254212"/>
            <a:ext cx="0" cy="1132703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8686800" y="2623442"/>
            <a:ext cx="373141" cy="63077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8117633" y="1630008"/>
            <a:ext cx="570934" cy="988667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8696806" y="1543180"/>
            <a:ext cx="243686" cy="1052273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9046137" y="2382167"/>
            <a:ext cx="351808" cy="85909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604865" y="498719"/>
            <a:ext cx="499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Définition</a:t>
            </a:r>
          </a:p>
        </p:txBody>
      </p:sp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83269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66484" y="1978501"/>
            <a:ext cx="4170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Définition de la hauteur (h)</a:t>
            </a:r>
          </a:p>
          <a:p>
            <a:r>
              <a:rPr lang="fr-FR" dirty="0">
                <a:latin typeface="Century Gothic" panose="020B0502020202020204" pitchFamily="34" charset="0"/>
              </a:rPr>
              <a:t>La hauteur d’une hydre correspond au nombre de cous qui sépare la racine, de la tête la plus élevée.</a:t>
            </a:r>
          </a:p>
          <a:p>
            <a:endParaRPr lang="fr-FR" dirty="0">
              <a:latin typeface="Century Gothic" panose="020B0502020202020204" pitchFamily="34" charset="0"/>
            </a:endParaRPr>
          </a:p>
          <a:p>
            <a:endParaRPr lang="fr-FR" b="1" dirty="0">
              <a:latin typeface="Century Gothic" panose="020B0502020202020204" pitchFamily="34" charset="0"/>
            </a:endParaRPr>
          </a:p>
          <a:p>
            <a:r>
              <a:rPr lang="fr-FR" b="1" dirty="0">
                <a:latin typeface="Century Gothic" panose="020B0502020202020204" pitchFamily="34" charset="0"/>
              </a:rPr>
              <a:t>Définition de la taille (t)</a:t>
            </a:r>
          </a:p>
          <a:p>
            <a:r>
              <a:rPr lang="fr-FR" dirty="0">
                <a:latin typeface="Century Gothic" panose="020B0502020202020204" pitchFamily="34" charset="0"/>
              </a:rPr>
              <a:t>La taille d’une hydre correspond à la somme du nombre de têtes, de nœuds et de la racine.</a:t>
            </a:r>
          </a:p>
          <a:p>
            <a:endParaRPr lang="fr-FR" dirty="0">
              <a:latin typeface="Century Gothic" panose="020B0502020202020204" pitchFamily="34" charset="0"/>
            </a:endParaRPr>
          </a:p>
          <a:p>
            <a:endParaRPr lang="fr-FR" dirty="0">
              <a:latin typeface="Century Gothic" panose="020B0502020202020204" pitchFamily="34" charset="0"/>
            </a:endParaRPr>
          </a:p>
          <a:p>
            <a:r>
              <a:rPr lang="fr-FR" b="1" dirty="0">
                <a:latin typeface="Century Gothic" panose="020B0502020202020204" pitchFamily="34" charset="0"/>
              </a:rPr>
              <a:t>Définition d’un objet</a:t>
            </a:r>
            <a:br>
              <a:rPr lang="fr-FR" b="1" dirty="0">
                <a:latin typeface="Century Gothic" panose="020B0502020202020204" pitchFamily="34" charset="0"/>
              </a:rPr>
            </a:br>
            <a:r>
              <a:rPr lang="fr-FR" dirty="0">
                <a:latin typeface="Century Gothic" panose="020B0502020202020204" pitchFamily="34" charset="0"/>
              </a:rPr>
              <a:t>Un objet désigne une tête, la racine ou un nœud.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838414" y="5065098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2"/>
                </a:solidFill>
                <a:latin typeface="Century Gothic" panose="020B0502020202020204" pitchFamily="34" charset="0"/>
              </a:rPr>
              <a:t>Racine</a:t>
            </a:r>
          </a:p>
        </p:txBody>
      </p:sp>
      <p:cxnSp>
        <p:nvCxnSpPr>
          <p:cNvPr id="21" name="Connecteur droit 20"/>
          <p:cNvCxnSpPr/>
          <p:nvPr/>
        </p:nvCxnSpPr>
        <p:spPr>
          <a:xfrm flipH="1">
            <a:off x="8265072" y="4655990"/>
            <a:ext cx="656758" cy="6567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7791062" y="5312748"/>
            <a:ext cx="4833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810801" y="3026743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2"/>
                </a:solidFill>
                <a:latin typeface="Century Gothic" panose="020B0502020202020204" pitchFamily="34" charset="0"/>
              </a:rPr>
              <a:t>Nœud</a:t>
            </a:r>
          </a:p>
        </p:txBody>
      </p:sp>
      <p:cxnSp>
        <p:nvCxnSpPr>
          <p:cNvPr id="32" name="Connecteur droit 31"/>
          <p:cNvCxnSpPr/>
          <p:nvPr/>
        </p:nvCxnSpPr>
        <p:spPr>
          <a:xfrm flipH="1">
            <a:off x="7774585" y="3267395"/>
            <a:ext cx="10341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0328405" y="700340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2"/>
                </a:solidFill>
                <a:latin typeface="Century Gothic" panose="020B0502020202020204" pitchFamily="34" charset="0"/>
              </a:rPr>
              <a:t>Tête</a:t>
            </a:r>
          </a:p>
        </p:txBody>
      </p:sp>
      <p:cxnSp>
        <p:nvCxnSpPr>
          <p:cNvPr id="35" name="Connecteur droit 34"/>
          <p:cNvCxnSpPr/>
          <p:nvPr/>
        </p:nvCxnSpPr>
        <p:spPr>
          <a:xfrm flipH="1">
            <a:off x="9611647" y="1004182"/>
            <a:ext cx="656758" cy="6567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9137637" y="1660940"/>
            <a:ext cx="4833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9271377" y="3931814"/>
            <a:ext cx="7662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0189276" y="3708074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2"/>
                </a:solidFill>
                <a:latin typeface="Century Gothic" panose="020B0502020202020204" pitchFamily="34" charset="0"/>
              </a:rPr>
              <a:t>Cou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1604865" y="885006"/>
            <a:ext cx="41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La taille, la hauteur et le terme objet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33" name="TextShape 3"/>
          <p:cNvSpPr txBox="1"/>
          <p:nvPr/>
        </p:nvSpPr>
        <p:spPr>
          <a:xfrm>
            <a:off x="6815208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1604865" y="498719"/>
            <a:ext cx="499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Remarque</a:t>
            </a:r>
          </a:p>
        </p:txBody>
      </p:sp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83269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</p:grpSp>
      <p:cxnSp>
        <p:nvCxnSpPr>
          <p:cNvPr id="54" name="Connecteur droit 53"/>
          <p:cNvCxnSpPr/>
          <p:nvPr/>
        </p:nvCxnSpPr>
        <p:spPr>
          <a:xfrm>
            <a:off x="1515719" y="3860449"/>
            <a:ext cx="321275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010886" y="3749238"/>
            <a:ext cx="222421" cy="22242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3130294" y="2910672"/>
            <a:ext cx="387618" cy="931587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 flipV="1">
            <a:off x="2677506" y="2887413"/>
            <a:ext cx="435219" cy="97289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V="1">
            <a:off x="3109865" y="1941684"/>
            <a:ext cx="0" cy="344941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 flipV="1">
            <a:off x="3103362" y="2193315"/>
            <a:ext cx="403001" cy="716597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2677506" y="2193316"/>
            <a:ext cx="423638" cy="670701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1420971" y="4543951"/>
            <a:ext cx="4170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Cas impossible</a:t>
            </a:r>
          </a:p>
          <a:p>
            <a:r>
              <a:rPr lang="fr-FR" dirty="0">
                <a:latin typeface="Century Gothic" panose="020B0502020202020204" pitchFamily="34" charset="0"/>
              </a:rPr>
              <a:t>La pousse d’une hydre ne permet pas d’obtenir des situations où un objet possède plus d’un cou menant vers lui-même, c’est-à-dire, plus d’un cou précédant l’objet.</a:t>
            </a:r>
          </a:p>
        </p:txBody>
      </p:sp>
      <p:cxnSp>
        <p:nvCxnSpPr>
          <p:cNvPr id="62" name="Connecteur droit 61"/>
          <p:cNvCxnSpPr/>
          <p:nvPr/>
        </p:nvCxnSpPr>
        <p:spPr>
          <a:xfrm>
            <a:off x="7126527" y="3860449"/>
            <a:ext cx="321275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8621694" y="3749238"/>
            <a:ext cx="222421" cy="22242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4" name="Connecteur droit avec flèche 63"/>
          <p:cNvCxnSpPr/>
          <p:nvPr/>
        </p:nvCxnSpPr>
        <p:spPr>
          <a:xfrm flipV="1">
            <a:off x="8741102" y="2910672"/>
            <a:ext cx="387618" cy="931587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H="1" flipV="1">
            <a:off x="8288314" y="2887413"/>
            <a:ext cx="435219" cy="97289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 flipV="1">
            <a:off x="8714170" y="2193315"/>
            <a:ext cx="403001" cy="716597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V="1">
            <a:off x="8288314" y="2193316"/>
            <a:ext cx="423638" cy="670701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 flipV="1">
            <a:off x="8714243" y="1441816"/>
            <a:ext cx="1" cy="74178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cxnSpLocks/>
          </p:cNvCxnSpPr>
          <p:nvPr/>
        </p:nvCxnSpPr>
        <p:spPr>
          <a:xfrm flipH="1" flipV="1">
            <a:off x="8369643" y="494182"/>
            <a:ext cx="342309" cy="947635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604865" y="885006"/>
            <a:ext cx="41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Cas impossible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24" name="TextShape 3"/>
          <p:cNvSpPr txBox="1"/>
          <p:nvPr/>
        </p:nvSpPr>
        <p:spPr>
          <a:xfrm>
            <a:off x="6815208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13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1604865" y="498719"/>
            <a:ext cx="499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Que dit le sujet ?</a:t>
            </a:r>
          </a:p>
        </p:txBody>
      </p:sp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83269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1604865" y="885006"/>
            <a:ext cx="41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Hercule et la bataille des hydres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900403" y="2154978"/>
            <a:ext cx="9840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Les questions à répondre :</a:t>
            </a:r>
          </a:p>
          <a:p>
            <a:endParaRPr lang="fr-FR" b="1" dirty="0">
              <a:latin typeface="Century Gothic" panose="020B0502020202020204" pitchFamily="34" charset="0"/>
            </a:endParaRPr>
          </a:p>
          <a:p>
            <a:endParaRPr lang="fr-FR" b="1" dirty="0">
              <a:latin typeface="Century Gothic" panose="020B0502020202020204" pitchFamily="34" charset="0"/>
            </a:endParaRPr>
          </a:p>
          <a:p>
            <a:r>
              <a:rPr lang="fr-FR" dirty="0">
                <a:latin typeface="Century Gothic" panose="020B0502020202020204" pitchFamily="34" charset="0"/>
              </a:rPr>
              <a:t>Existe-t-il une stratégie pour vaincre l’hydre ?</a:t>
            </a:r>
          </a:p>
          <a:p>
            <a:endParaRPr lang="fr-FR" dirty="0">
              <a:latin typeface="Century Gothic" panose="020B0502020202020204" pitchFamily="34" charset="0"/>
            </a:endParaRPr>
          </a:p>
          <a:p>
            <a:r>
              <a:rPr lang="fr-FR" dirty="0">
                <a:latin typeface="Century Gothic" panose="020B0502020202020204" pitchFamily="34" charset="0"/>
              </a:rPr>
              <a:t>Que faut t-il ne surtout pas faire pour ne pas perdre contre l’hydre ?</a:t>
            </a:r>
          </a:p>
          <a:p>
            <a:endParaRPr lang="fr-FR" dirty="0">
              <a:latin typeface="Century Gothic" panose="020B0502020202020204" pitchFamily="34" charset="0"/>
            </a:endParaRPr>
          </a:p>
          <a:p>
            <a:r>
              <a:rPr lang="fr-FR" dirty="0">
                <a:latin typeface="Century Gothic" panose="020B0502020202020204" pitchFamily="34" charset="0"/>
              </a:rPr>
              <a:t>En combien de coups peut-on tuer une hydre ?</a:t>
            </a:r>
          </a:p>
        </p:txBody>
      </p:sp>
      <p:sp>
        <p:nvSpPr>
          <p:cNvPr id="37" name="TextShape 3"/>
          <p:cNvSpPr txBox="1"/>
          <p:nvPr/>
        </p:nvSpPr>
        <p:spPr>
          <a:xfrm>
            <a:off x="6815208" y="-26377"/>
            <a:ext cx="5324040" cy="486000"/>
          </a:xfrm>
          <a:prstGeom prst="rect">
            <a:avLst/>
          </a:prstGeom>
          <a:noFill/>
          <a:ln w="9360">
            <a:noFill/>
          </a:ln>
        </p:spPr>
        <p:txBody>
          <a:bodyPr lIns="68580" tIns="34290" rIns="68580" bIns="34290" anchor="ctr"/>
          <a:lstStyle/>
          <a:p>
            <a:pPr algn="r">
              <a:lnSpc>
                <a:spcPct val="100000"/>
              </a:lnSpc>
            </a:pPr>
            <a:r>
              <a:rPr lang="fr-FR" sz="1500" b="1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 bataille des Hydres</a:t>
            </a:r>
            <a:r>
              <a:rPr lang="fr-FR" sz="21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</a:t>
            </a:r>
            <a:r>
              <a:rPr lang="fr-FR" sz="800" dirty="0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JEANS    2016/2017</a:t>
            </a:r>
            <a:endParaRPr lang="fr-FR" sz="27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6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avec flèche 14"/>
          <p:cNvCxnSpPr/>
          <p:nvPr/>
        </p:nvCxnSpPr>
        <p:spPr>
          <a:xfrm flipV="1">
            <a:off x="1674992" y="5086800"/>
            <a:ext cx="874244" cy="926172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Introduction</a:t>
            </a:r>
            <a:endParaRPr lang="fr-FR" dirty="0">
              <a:latin typeface="Century Gothic" panose="020B0502020202020204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955964" y="5086800"/>
            <a:ext cx="758196" cy="901972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1711049" y="4793673"/>
            <a:ext cx="3111" cy="1201325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91061" y="5957691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542047" y="5809156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0" name="Connecteur droit avec flèche 59"/>
          <p:cNvCxnSpPr>
            <a:cxnSpLocks/>
          </p:cNvCxnSpPr>
          <p:nvPr/>
        </p:nvCxnSpPr>
        <p:spPr>
          <a:xfrm flipH="1" flipV="1">
            <a:off x="3519055" y="4973782"/>
            <a:ext cx="802381" cy="1014990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cxnSpLocks/>
          </p:cNvCxnSpPr>
          <p:nvPr/>
        </p:nvCxnSpPr>
        <p:spPr>
          <a:xfrm flipV="1">
            <a:off x="4318325" y="4682836"/>
            <a:ext cx="3111" cy="1312162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cxnSpLocks/>
          </p:cNvCxnSpPr>
          <p:nvPr/>
        </p:nvCxnSpPr>
        <p:spPr>
          <a:xfrm>
            <a:off x="3698337" y="5957691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4149323" y="5809156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1" name="Connecteur droit avec flèche 70"/>
          <p:cNvCxnSpPr>
            <a:cxnSpLocks/>
          </p:cNvCxnSpPr>
          <p:nvPr/>
        </p:nvCxnSpPr>
        <p:spPr>
          <a:xfrm flipH="1" flipV="1">
            <a:off x="6475948" y="4682836"/>
            <a:ext cx="1" cy="1312162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cxnSpLocks/>
          </p:cNvCxnSpPr>
          <p:nvPr/>
        </p:nvCxnSpPr>
        <p:spPr>
          <a:xfrm>
            <a:off x="5855961" y="5957691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6306947" y="5809156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/>
          <p:cNvCxnSpPr>
            <a:cxnSpLocks/>
          </p:cNvCxnSpPr>
          <p:nvPr/>
        </p:nvCxnSpPr>
        <p:spPr>
          <a:xfrm>
            <a:off x="7844584" y="5957691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Ellipse 75"/>
          <p:cNvSpPr/>
          <p:nvPr/>
        </p:nvSpPr>
        <p:spPr>
          <a:xfrm>
            <a:off x="8295570" y="5809156"/>
            <a:ext cx="338002" cy="338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7" name="Connecteur droit 76"/>
          <p:cNvCxnSpPr>
            <a:cxnSpLocks/>
          </p:cNvCxnSpPr>
          <p:nvPr/>
        </p:nvCxnSpPr>
        <p:spPr>
          <a:xfrm>
            <a:off x="9833207" y="5957691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 flipV="1">
            <a:off x="4866199" y="2008909"/>
            <a:ext cx="871127" cy="1025423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V="1">
            <a:off x="5734215" y="1801091"/>
            <a:ext cx="3111" cy="1239467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5114227" y="3003251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5565213" y="2854716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8" name="Connecteur droit avec flèche 87"/>
          <p:cNvCxnSpPr/>
          <p:nvPr/>
        </p:nvCxnSpPr>
        <p:spPr>
          <a:xfrm flipV="1">
            <a:off x="5698158" y="2008909"/>
            <a:ext cx="777790" cy="1049623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avec flèche 106"/>
          <p:cNvCxnSpPr>
            <a:cxnSpLocks/>
          </p:cNvCxnSpPr>
          <p:nvPr/>
        </p:nvCxnSpPr>
        <p:spPr>
          <a:xfrm flipH="1" flipV="1">
            <a:off x="5712921" y="4821382"/>
            <a:ext cx="551333" cy="114031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cxnSpLocks/>
          </p:cNvCxnSpPr>
          <p:nvPr/>
        </p:nvCxnSpPr>
        <p:spPr>
          <a:xfrm flipV="1">
            <a:off x="6261142" y="4821382"/>
            <a:ext cx="292058" cy="1146542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 flipV="1">
            <a:off x="2516080" y="4184073"/>
            <a:ext cx="0" cy="900620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513183" y="369820"/>
            <a:ext cx="774441" cy="1015663"/>
            <a:chOff x="550506" y="1255275"/>
            <a:chExt cx="1073021" cy="1407243"/>
          </a:xfrm>
        </p:grpSpPr>
        <p:sp>
          <p:nvSpPr>
            <p:cNvPr id="28" name="Ellipse 27"/>
            <p:cNvSpPr/>
            <p:nvPr/>
          </p:nvSpPr>
          <p:spPr>
            <a:xfrm>
              <a:off x="550506" y="1427584"/>
              <a:ext cx="1073021" cy="10730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FFFF00"/>
                </a:highlight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44483" y="1255275"/>
              <a:ext cx="755779" cy="140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1604864" y="885006"/>
            <a:ext cx="95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Introduction</a:t>
            </a:r>
            <a:endParaRPr lang="fr-FR" dirty="0">
              <a:latin typeface="Century Gothic" panose="020B0502020202020204" pitchFamily="34" charset="0"/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 flipH="1" flipV="1">
            <a:off x="5213251" y="2568452"/>
            <a:ext cx="488819" cy="78145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712921" y="2495417"/>
            <a:ext cx="454245" cy="82341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5078972" y="3318827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5529958" y="3170292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V="1">
            <a:off x="5213251" y="1593273"/>
            <a:ext cx="0" cy="848439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 flipV="1">
            <a:off x="751971" y="5209693"/>
            <a:ext cx="488819" cy="78145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flipV="1">
            <a:off x="1251641" y="5082953"/>
            <a:ext cx="533913" cy="863856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617692" y="5960068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1068678" y="5811533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8" name="Connecteur droit avec flèche 77"/>
          <p:cNvCxnSpPr/>
          <p:nvPr/>
        </p:nvCxnSpPr>
        <p:spPr>
          <a:xfrm flipV="1">
            <a:off x="751971" y="4184073"/>
            <a:ext cx="0" cy="898880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 flipH="1" flipV="1">
            <a:off x="2516080" y="5211433"/>
            <a:ext cx="488819" cy="781456"/>
          </a:xfrm>
          <a:prstGeom prst="straightConnector1">
            <a:avLst/>
          </a:prstGeom>
          <a:ln w="63500" cmpd="sng">
            <a:solidFill>
              <a:schemeClr val="tx1">
                <a:lumMod val="85000"/>
                <a:lumOff val="15000"/>
              </a:schemeClr>
            </a:solidFill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2381801" y="5961808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2832787" y="5813273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3" name="Connecteur droit avec flèche 92"/>
          <p:cNvCxnSpPr>
            <a:cxnSpLocks/>
          </p:cNvCxnSpPr>
          <p:nvPr/>
        </p:nvCxnSpPr>
        <p:spPr>
          <a:xfrm flipH="1" flipV="1">
            <a:off x="4184073" y="4821382"/>
            <a:ext cx="499918" cy="1172973"/>
          </a:xfrm>
          <a:prstGeom prst="straightConnector1">
            <a:avLst/>
          </a:prstGeom>
          <a:ln w="63500" cmpd="sng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cxnSpLocks/>
          </p:cNvCxnSpPr>
          <p:nvPr/>
        </p:nvCxnSpPr>
        <p:spPr>
          <a:xfrm flipV="1">
            <a:off x="4680879" y="4821382"/>
            <a:ext cx="398093" cy="1179199"/>
          </a:xfrm>
          <a:prstGeom prst="straightConnector1">
            <a:avLst/>
          </a:prstGeom>
          <a:ln w="63500" cmpd="sng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cxnSpLocks/>
          </p:cNvCxnSpPr>
          <p:nvPr/>
        </p:nvCxnSpPr>
        <p:spPr>
          <a:xfrm>
            <a:off x="4060891" y="5963272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Ellipse 95"/>
          <p:cNvSpPr/>
          <p:nvPr/>
        </p:nvSpPr>
        <p:spPr>
          <a:xfrm>
            <a:off x="4511877" y="5814737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7" name="Connecteur droit avec flèche 96"/>
          <p:cNvCxnSpPr>
            <a:cxnSpLocks/>
          </p:cNvCxnSpPr>
          <p:nvPr/>
        </p:nvCxnSpPr>
        <p:spPr>
          <a:xfrm flipH="1" flipV="1">
            <a:off x="7786255" y="4821382"/>
            <a:ext cx="3368" cy="1178410"/>
          </a:xfrm>
          <a:prstGeom prst="straightConnector1">
            <a:avLst/>
          </a:prstGeom>
          <a:ln w="63500" cmpd="sng"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cxnSpLocks/>
          </p:cNvCxnSpPr>
          <p:nvPr/>
        </p:nvCxnSpPr>
        <p:spPr>
          <a:xfrm>
            <a:off x="7169635" y="5962485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7620621" y="5813950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0" name="Connecteur droit 99"/>
          <p:cNvCxnSpPr>
            <a:cxnSpLocks/>
          </p:cNvCxnSpPr>
          <p:nvPr/>
        </p:nvCxnSpPr>
        <p:spPr>
          <a:xfrm>
            <a:off x="8895374" y="5960068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9346360" y="5811533"/>
            <a:ext cx="338002" cy="338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2" name="Connecteur droit 101"/>
          <p:cNvCxnSpPr>
            <a:cxnSpLocks/>
          </p:cNvCxnSpPr>
          <p:nvPr/>
        </p:nvCxnSpPr>
        <p:spPr>
          <a:xfrm>
            <a:off x="10585421" y="5960068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>
            <a:cxnSpLocks/>
          </p:cNvCxnSpPr>
          <p:nvPr/>
        </p:nvCxnSpPr>
        <p:spPr>
          <a:xfrm>
            <a:off x="5641362" y="5960068"/>
            <a:ext cx="116786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6092348" y="5811533"/>
            <a:ext cx="338002" cy="338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1604864" y="498719"/>
            <a:ext cx="97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Nombre de frappes pour tuer une hydre</a:t>
            </a:r>
            <a:endParaRPr lang="fr-FR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1118</Words>
  <Application>Microsoft Office PowerPoint</Application>
  <PresentationFormat>Widescreen</PresentationFormat>
  <Paragraphs>442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Barillot Thomas</dc:creator>
  <cp:lastModifiedBy>admin</cp:lastModifiedBy>
  <cp:revision>17</cp:revision>
  <dcterms:created xsi:type="dcterms:W3CDTF">2017-03-22T21:26:30Z</dcterms:created>
  <dcterms:modified xsi:type="dcterms:W3CDTF">2017-03-23T10:58:44Z</dcterms:modified>
</cp:coreProperties>
</file>