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5" r:id="rId3"/>
    <p:sldId id="354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53" r:id="rId13"/>
    <p:sldId id="366" r:id="rId14"/>
    <p:sldId id="345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210"/>
    <a:srgbClr val="C5900B"/>
    <a:srgbClr val="D69C0C"/>
    <a:srgbClr val="FBE4AB"/>
    <a:srgbClr val="CAD96D"/>
    <a:srgbClr val="FFFFFF"/>
    <a:srgbClr val="997300"/>
    <a:srgbClr val="FACB6E"/>
    <a:srgbClr val="FCE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94231" autoAdjust="0"/>
  </p:normalViewPr>
  <p:slideViewPr>
    <p:cSldViewPr snapToGrid="0">
      <p:cViewPr varScale="1">
        <p:scale>
          <a:sx n="86" d="100"/>
          <a:sy n="86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1FD99-EF60-4F7F-840E-5BF7FDD46972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3211F-405B-4854-A372-8D8E38E3A3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860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23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19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5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7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DDD7-AF68-3B48-BD14-1B179815233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2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D91C8B-C8B3-4195-A543-AAF749EA8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682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1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5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4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2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2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35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60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895-309A-4C61-B968-EA18B809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5AC4E-DBFD-49D2-957B-4F299689B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72C3C-30CD-4994-B2B8-02E535B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68B9-1A69-45BC-A0C0-D20180D6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1756E-A9B9-4FA9-BFDA-7134EEE7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41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5F14-67A7-4282-B738-D5D22812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123C-17F2-44D8-AB1E-2F87E8DC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2137-991F-4B2F-9D34-9B6F23BD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C550-31B7-4BBB-B890-6FC19EB1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D2C8-1B14-43B1-9D53-2F109410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03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65301-EE6F-43C4-8D52-020259DDA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F6EA-A405-40E5-AAC2-AF07630A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AFD3-B802-423B-B8E7-672007F7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EDA0-71FA-4704-8827-7E9314CF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D02E-FAE7-4717-A53D-337C4B69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1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365125"/>
            <a:ext cx="10515600" cy="6160219"/>
          </a:xfrm>
          <a:prstGeom prst="rect">
            <a:avLst/>
          </a:prstGeom>
        </p:spPr>
        <p:txBody>
          <a:bodyPr lIns="9144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A9B7C6"/>
                </a:solidFill>
                <a:latin typeface="menlo" charset="0"/>
              </a:defRPr>
            </a:lvl1pPr>
          </a:lstStyle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Code code code slide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FDCF-4489-460D-8875-7D1E5ABB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C686-BFAF-4B64-8BDA-D1C98659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A195-CACD-4E7A-8628-8E403827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7904-B258-45CC-A7BD-F77DDF1F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198A-DB59-41F2-BA0E-F04E4E7B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66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334-A7ED-43DA-BF97-E89773D9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F918-FE1A-48C6-97AF-341CC3F2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12BB-C023-4A65-8ED2-39E991AF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B6AD-551F-4194-A1E8-B44B35EB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5F89-76D0-4AC7-9AC1-A5DA07D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00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9CE-36BB-4455-8480-938C91BE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E7B6-795C-46CF-9FCC-800508A30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FCD00-9E72-497D-999B-5DABFD55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99769-57AE-4BBE-9EE5-6BA34698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AC8D-D468-4B51-9C9D-2745C330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09C9-5E07-48A5-BEAE-FF8D5B20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923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BCC2-CDD9-4FAE-B4B8-6BBE9BC7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B6C1-D875-4646-9ABA-06EA4DA4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04A6B-8229-4353-8D95-01C3B6AF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882E4-8E95-44DA-A403-EFC02838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51DC3-E70B-41BB-A2D4-51C4CD1C0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548A1-2437-4E9C-9EB0-4B801950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03656-D81B-4736-8DA6-E3896DA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B00EB-BC45-4198-B89C-5E2C1F05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76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A9D-0067-4BB0-B564-FF65F419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B02CA-C06C-4F4E-81F8-F6DC0D73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7E3-D96A-462A-9249-14977C93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157D4-9273-42A2-965C-30DF7F9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72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BA672-EC97-4D7C-AE00-7C129DCD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A742D-046E-4928-8481-17F10F76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753D-5BAC-4413-B549-D3F22BDB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91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661-006D-4471-9AE5-DD57365B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9A05-D1BF-41B9-A7B3-1BFA77C3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3054-8EAC-4858-BFE0-F54691B1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0DE21-1223-4872-8538-BB7CC123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C6C1-A2DC-4B93-88EF-37112CCD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4E39F-4FED-434E-83E2-2414ED65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0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6449-8441-40AC-BD5A-56747CB4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8B934-83F4-4D36-8691-72C23AF03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A253-ACB6-440F-9563-20FC32FB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0D9F-7BE3-4762-94C5-47ED9D3A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BFF1-7BE0-4DFB-9588-7BDC6FDA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B1530-E98D-4AC2-BE03-FEA9396E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67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8B9F-34BC-4D39-8AF4-AE917473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8C85B-F7A8-4C32-A49A-9F0A242F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AE4B-8C0B-4375-BBA5-C52E768E2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46E0-CE5B-4FDD-89DD-7D7F41207656}" type="datetimeFigureOut">
              <a:rPr lang="en-ZA" smtClean="0"/>
              <a:t>25/07/2018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FBC3-02B8-4D1E-8154-AFBC89E50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5117-DFEF-4F65-B853-376ABF1B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37F4-E7D8-4A15-B978-C9B52CAF40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5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1424" y="440668"/>
            <a:ext cx="10515600" cy="601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Code code code slide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368" y="6165344"/>
            <a:ext cx="1384748" cy="3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8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A9B7C6"/>
          </a:solidFill>
          <a:latin typeface="menlo" charset="0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7" y="6248706"/>
            <a:ext cx="1917842" cy="49859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Copyright Bumblebee Consulting 201</a:t>
            </a:r>
            <a:r>
              <a:rPr lang="en-ZA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id-ID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DDB17-6A13-477E-9EE3-B0E6CCC33E03}"/>
              </a:ext>
            </a:extLst>
          </p:cNvPr>
          <p:cNvSpPr/>
          <p:nvPr/>
        </p:nvSpPr>
        <p:spPr>
          <a:xfrm>
            <a:off x="6454944" y="2939534"/>
            <a:ext cx="560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F2B210"/>
                </a:solidFill>
              </a:rPr>
              <a:t>Deep Learning with Neural Nets</a:t>
            </a:r>
          </a:p>
          <a:p>
            <a:pPr algn="r"/>
            <a:r>
              <a:rPr lang="en-US" sz="3200" b="1" dirty="0">
                <a:solidFill>
                  <a:srgbClr val="F2B210"/>
                </a:solidFill>
              </a:rPr>
              <a:t>#BumblebeeSessions</a:t>
            </a:r>
            <a:endParaRPr lang="en-ZA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BD116-7527-4BD9-8B12-C4C2F50D0348}"/>
              </a:ext>
            </a:extLst>
          </p:cNvPr>
          <p:cNvSpPr txBox="1"/>
          <p:nvPr/>
        </p:nvSpPr>
        <p:spPr>
          <a:xfrm>
            <a:off x="10710573" y="401675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25 July 2018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7CD80-8DEF-4983-9FE1-64B187C64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5" y="1754154"/>
            <a:ext cx="5019081" cy="42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94" y="6252312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Weights make up the “brain”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2B041-7D48-432B-8989-D8C19387C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54" y="1122760"/>
            <a:ext cx="6103187" cy="35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5116" y="2889357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626" y="-511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6800" y="3589173"/>
            <a:ext cx="9527458" cy="4749"/>
          </a:xfrm>
          <a:prstGeom prst="line">
            <a:avLst/>
          </a:prstGeom>
          <a:ln>
            <a:solidFill>
              <a:srgbClr val="F2B2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066800" y="2623930"/>
            <a:ext cx="10383780" cy="1014496"/>
            <a:chOff x="1066800" y="2623930"/>
            <a:chExt cx="10383780" cy="1014496"/>
          </a:xfrm>
        </p:grpSpPr>
        <p:sp>
          <p:nvSpPr>
            <p:cNvPr id="11" name="Rectangle 10"/>
            <p:cNvSpPr/>
            <p:nvPr/>
          </p:nvSpPr>
          <p:spPr>
            <a:xfrm>
              <a:off x="1066800" y="2693767"/>
              <a:ext cx="10058400" cy="8954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10594258" y="2623930"/>
              <a:ext cx="856322" cy="1014496"/>
            </a:xfrm>
            <a:prstGeom prst="parallelogram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05116" y="2911609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60174" y="3609052"/>
            <a:ext cx="9527458" cy="4749"/>
          </a:xfrm>
          <a:prstGeom prst="line">
            <a:avLst/>
          </a:prstGeom>
          <a:ln>
            <a:solidFill>
              <a:srgbClr val="F2B2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7" y="6248706"/>
            <a:ext cx="1917842" cy="4985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6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94" y="6252312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Gate Topology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E5924-6B8E-451D-89D6-261401C798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6" b="14138"/>
          <a:stretch/>
        </p:blipFill>
        <p:spPr>
          <a:xfrm>
            <a:off x="1773767" y="1122760"/>
            <a:ext cx="6956333" cy="50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2960" y="140010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2000" b="1" dirty="0">
                <a:solidFill>
                  <a:srgbClr val="F2B210"/>
                </a:solidFill>
              </a:rPr>
              <a:t>http://bumbee.co.za</a:t>
            </a:r>
          </a:p>
          <a:p>
            <a:endParaRPr lang="en-US" sz="2000" b="1" dirty="0">
              <a:solidFill>
                <a:srgbClr val="D4D4D4"/>
              </a:solidFill>
              <a:latin typeface="IosevkaCC" charset="0"/>
            </a:endParaRPr>
          </a:p>
          <a:p>
            <a:endParaRPr lang="en-US" sz="2000" b="1" dirty="0">
              <a:solidFill>
                <a:srgbClr val="D4D4D4"/>
              </a:solidFill>
              <a:latin typeface="IosevkaCC" charset="0"/>
            </a:endParaRPr>
          </a:p>
          <a:p>
            <a:r>
              <a:rPr lang="en-US" sz="2000" b="1" dirty="0">
                <a:solidFill>
                  <a:srgbClr val="D4D4D4"/>
                </a:solidFill>
                <a:latin typeface="IosevkaCC" charset="0"/>
              </a:rPr>
              <a:t/>
            </a:r>
            <a:br>
              <a:rPr lang="en-US" sz="2000" b="1" dirty="0">
                <a:solidFill>
                  <a:srgbClr val="D4D4D4"/>
                </a:solidFill>
                <a:latin typeface="IosevkaCC" charset="0"/>
              </a:rPr>
            </a:br>
            <a:r>
              <a:rPr lang="en-ZA" sz="2000" b="1" dirty="0">
                <a:solidFill>
                  <a:srgbClr val="F2B210"/>
                </a:solidFill>
              </a:rPr>
              <a:t>https://github.com/pcfour/deep-learning-presentation</a:t>
            </a:r>
          </a:p>
          <a:p>
            <a:endParaRPr lang="en-US" sz="2000" b="1" dirty="0">
              <a:solidFill>
                <a:srgbClr val="D4D4D4"/>
              </a:solidFill>
              <a:latin typeface="IosevkaCC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5FF13-9A1A-4985-8B62-9D677F5F99BE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Further Reading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5116" y="2889357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626" y="-511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6800" y="3589173"/>
            <a:ext cx="9527458" cy="4749"/>
          </a:xfrm>
          <a:prstGeom prst="line">
            <a:avLst/>
          </a:prstGeom>
          <a:ln>
            <a:solidFill>
              <a:srgbClr val="F2B2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066800" y="2623930"/>
            <a:ext cx="10383780" cy="1014496"/>
            <a:chOff x="1066800" y="2623930"/>
            <a:chExt cx="10383780" cy="1014496"/>
          </a:xfrm>
        </p:grpSpPr>
        <p:sp>
          <p:nvSpPr>
            <p:cNvPr id="11" name="Rectangle 10"/>
            <p:cNvSpPr/>
            <p:nvPr/>
          </p:nvSpPr>
          <p:spPr>
            <a:xfrm>
              <a:off x="1066800" y="2693767"/>
              <a:ext cx="10058400" cy="8954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10594258" y="2623930"/>
              <a:ext cx="856322" cy="1014496"/>
            </a:xfrm>
            <a:prstGeom prst="parallelogram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05116" y="2911609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 &amp; A’s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60174" y="3609052"/>
            <a:ext cx="9527458" cy="4749"/>
          </a:xfrm>
          <a:prstGeom prst="line">
            <a:avLst/>
          </a:prstGeom>
          <a:ln>
            <a:solidFill>
              <a:srgbClr val="F2B2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7" y="6248706"/>
            <a:ext cx="1917842" cy="4985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 err="1">
                <a:solidFill>
                  <a:schemeClr val="bg1">
                    <a:lumMod val="65000"/>
                  </a:schemeClr>
                </a:solidFill>
              </a:rPr>
              <a:t>Copyright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d-ID" sz="1200" dirty="0" err="1">
                <a:solidFill>
                  <a:schemeClr val="bg1">
                    <a:lumMod val="65000"/>
                  </a:schemeClr>
                </a:solidFill>
              </a:rPr>
              <a:t>Bumblebee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d-ID" sz="1200" dirty="0" err="1">
                <a:solidFill>
                  <a:schemeClr val="bg1">
                    <a:lumMod val="65000"/>
                  </a:schemeClr>
                </a:solidFill>
              </a:rPr>
              <a:t>Consulting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54275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5116" y="2889357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626" y="-511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6800" y="3589173"/>
            <a:ext cx="9527458" cy="4749"/>
          </a:xfrm>
          <a:prstGeom prst="line">
            <a:avLst/>
          </a:prstGeom>
          <a:ln>
            <a:solidFill>
              <a:srgbClr val="F2B2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066800" y="2623930"/>
            <a:ext cx="10383780" cy="1014496"/>
            <a:chOff x="1066800" y="2623930"/>
            <a:chExt cx="10383780" cy="1014496"/>
          </a:xfrm>
        </p:grpSpPr>
        <p:sp>
          <p:nvSpPr>
            <p:cNvPr id="11" name="Rectangle 10"/>
            <p:cNvSpPr/>
            <p:nvPr/>
          </p:nvSpPr>
          <p:spPr>
            <a:xfrm>
              <a:off x="1066800" y="2693767"/>
              <a:ext cx="10058400" cy="8954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10594258" y="2623930"/>
              <a:ext cx="856322" cy="1014496"/>
            </a:xfrm>
            <a:prstGeom prst="parallelogram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05116" y="2911609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60174" y="3609052"/>
            <a:ext cx="9527458" cy="4749"/>
          </a:xfrm>
          <a:prstGeom prst="line">
            <a:avLst/>
          </a:prstGeom>
          <a:ln>
            <a:solidFill>
              <a:srgbClr val="F2B2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7" y="6248706"/>
            <a:ext cx="1917842" cy="4985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95590" y="6498002"/>
            <a:ext cx="2742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1200" dirty="0">
                <a:solidFill>
                  <a:schemeClr val="bg1">
                    <a:lumMod val="65000"/>
                  </a:schemeClr>
                </a:solidFill>
              </a:rPr>
              <a:t>© </a:t>
            </a:r>
            <a:r>
              <a:rPr lang="id-ID" sz="1200" dirty="0" err="1">
                <a:solidFill>
                  <a:schemeClr val="bg1">
                    <a:lumMod val="65000"/>
                  </a:schemeClr>
                </a:solidFill>
              </a:rPr>
              <a:t>Copyright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d-ID" sz="1200" dirty="0" err="1">
                <a:solidFill>
                  <a:schemeClr val="bg1">
                    <a:lumMod val="65000"/>
                  </a:schemeClr>
                </a:solidFill>
              </a:rPr>
              <a:t>Bumblebee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d-ID" sz="1200" dirty="0" err="1">
                <a:solidFill>
                  <a:schemeClr val="bg1">
                    <a:lumMod val="65000"/>
                  </a:schemeClr>
                </a:solidFill>
              </a:rPr>
              <a:t>Consulting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105617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7" y="6248706"/>
            <a:ext cx="1917842" cy="498591"/>
          </a:xfrm>
          <a:prstGeom prst="rect">
            <a:avLst/>
          </a:prstGeom>
        </p:spPr>
      </p:pic>
      <p:pic>
        <p:nvPicPr>
          <p:cNvPr id="1026" name="Picture 2" descr="Image result for artificial intelligence machine learning deep learning">
            <a:extLst>
              <a:ext uri="{FF2B5EF4-FFF2-40B4-BE49-F238E27FC236}">
                <a16:creationId xmlns:a16="http://schemas.microsoft.com/office/drawing/2014/main" id="{26156350-BF84-46B7-82B0-7B108466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33" y="706800"/>
            <a:ext cx="9678935" cy="544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Vast Knowledge Space</a:t>
            </a:r>
            <a:endParaRPr lang="en-US" sz="2800" b="1" dirty="0">
              <a:solidFill>
                <a:srgbClr val="F2B2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7" y="6248706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Classic Computing Model</a:t>
            </a:r>
            <a:endParaRPr lang="en-US" sz="2800" b="1" dirty="0">
              <a:solidFill>
                <a:srgbClr val="F2B21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51894-5316-488B-B63A-204BD5F50B03}"/>
              </a:ext>
            </a:extLst>
          </p:cNvPr>
          <p:cNvGrpSpPr/>
          <p:nvPr/>
        </p:nvGrpSpPr>
        <p:grpSpPr>
          <a:xfrm>
            <a:off x="1083944" y="1740033"/>
            <a:ext cx="7322939" cy="2044298"/>
            <a:chOff x="1438507" y="1628078"/>
            <a:chExt cx="7322939" cy="20442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F8347B-0B5F-4C63-8854-D8B9DE07EF79}"/>
                </a:ext>
              </a:extLst>
            </p:cNvPr>
            <p:cNvSpPr/>
            <p:nvPr/>
          </p:nvSpPr>
          <p:spPr>
            <a:xfrm>
              <a:off x="3431165" y="1628078"/>
              <a:ext cx="3300761" cy="19960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ight Arrow 3">
              <a:extLst>
                <a:ext uri="{FF2B5EF4-FFF2-40B4-BE49-F238E27FC236}">
                  <a16:creationId xmlns:a16="http://schemas.microsoft.com/office/drawing/2014/main" id="{8DB69731-04E2-4503-9A51-46A0A08B7E10}"/>
                </a:ext>
              </a:extLst>
            </p:cNvPr>
            <p:cNvSpPr/>
            <p:nvPr/>
          </p:nvSpPr>
          <p:spPr>
            <a:xfrm>
              <a:off x="1494263" y="3132583"/>
              <a:ext cx="1805084" cy="5397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Input</a:t>
              </a:r>
            </a:p>
          </p:txBody>
        </p:sp>
        <p:sp>
          <p:nvSpPr>
            <p:cNvPr id="8" name="Right Arrow 5">
              <a:extLst>
                <a:ext uri="{FF2B5EF4-FFF2-40B4-BE49-F238E27FC236}">
                  <a16:creationId xmlns:a16="http://schemas.microsoft.com/office/drawing/2014/main" id="{103AE802-E655-4037-A62F-59D574387250}"/>
                </a:ext>
              </a:extLst>
            </p:cNvPr>
            <p:cNvSpPr/>
            <p:nvPr/>
          </p:nvSpPr>
          <p:spPr>
            <a:xfrm>
              <a:off x="1438507" y="1745167"/>
              <a:ext cx="1864074" cy="55478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Rules</a:t>
              </a: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587BB37D-42C5-4B70-B7C6-90BCE6631B54}"/>
                </a:ext>
              </a:extLst>
            </p:cNvPr>
            <p:cNvSpPr/>
            <p:nvPr/>
          </p:nvSpPr>
          <p:spPr>
            <a:xfrm>
              <a:off x="6897372" y="1877504"/>
              <a:ext cx="1864074" cy="58477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26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57" y="6248706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Deep Learning Computing Model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BF5617-3FB7-4E29-9AC8-723E9E10EC5E}"/>
              </a:ext>
            </a:extLst>
          </p:cNvPr>
          <p:cNvGrpSpPr/>
          <p:nvPr/>
        </p:nvGrpSpPr>
        <p:grpSpPr>
          <a:xfrm>
            <a:off x="1065284" y="1749378"/>
            <a:ext cx="7322939" cy="2044298"/>
            <a:chOff x="1438507" y="1628078"/>
            <a:chExt cx="7322939" cy="20442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F8347B-0B5F-4C63-8854-D8B9DE07EF79}"/>
                </a:ext>
              </a:extLst>
            </p:cNvPr>
            <p:cNvSpPr/>
            <p:nvPr/>
          </p:nvSpPr>
          <p:spPr>
            <a:xfrm>
              <a:off x="3431165" y="1628078"/>
              <a:ext cx="3300761" cy="19960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ight Arrow 3">
              <a:extLst>
                <a:ext uri="{FF2B5EF4-FFF2-40B4-BE49-F238E27FC236}">
                  <a16:creationId xmlns:a16="http://schemas.microsoft.com/office/drawing/2014/main" id="{8DB69731-04E2-4503-9A51-46A0A08B7E10}"/>
                </a:ext>
              </a:extLst>
            </p:cNvPr>
            <p:cNvSpPr/>
            <p:nvPr/>
          </p:nvSpPr>
          <p:spPr>
            <a:xfrm>
              <a:off x="1494263" y="3132583"/>
              <a:ext cx="1805084" cy="53979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Output</a:t>
              </a:r>
            </a:p>
          </p:txBody>
        </p:sp>
        <p:sp>
          <p:nvSpPr>
            <p:cNvPr id="8" name="Right Arrow 5">
              <a:extLst>
                <a:ext uri="{FF2B5EF4-FFF2-40B4-BE49-F238E27FC236}">
                  <a16:creationId xmlns:a16="http://schemas.microsoft.com/office/drawing/2014/main" id="{103AE802-E655-4037-A62F-59D574387250}"/>
                </a:ext>
              </a:extLst>
            </p:cNvPr>
            <p:cNvSpPr/>
            <p:nvPr/>
          </p:nvSpPr>
          <p:spPr>
            <a:xfrm>
              <a:off x="1438507" y="1745167"/>
              <a:ext cx="1864074" cy="5547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Input</a:t>
              </a: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587BB37D-42C5-4B70-B7C6-90BCE6631B54}"/>
                </a:ext>
              </a:extLst>
            </p:cNvPr>
            <p:cNvSpPr/>
            <p:nvPr/>
          </p:nvSpPr>
          <p:spPr>
            <a:xfrm>
              <a:off x="6897372" y="1877504"/>
              <a:ext cx="1864074" cy="5847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5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94" y="6252312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Neural Networks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B7760-24A8-4A8D-9035-6F8CDC1DF013}"/>
              </a:ext>
            </a:extLst>
          </p:cNvPr>
          <p:cNvSpPr txBox="1"/>
          <p:nvPr/>
        </p:nvSpPr>
        <p:spPr>
          <a:xfrm>
            <a:off x="222517" y="1122760"/>
            <a:ext cx="725404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Blip>
                <a:blip r:embed="rId5"/>
              </a:buBlip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Modelled on the human brain</a:t>
            </a:r>
          </a:p>
          <a:p>
            <a:pPr marL="1200150" lvl="2" indent="-285750">
              <a:lnSpc>
                <a:spcPct val="150000"/>
              </a:lnSpc>
              <a:buBlip>
                <a:blip r:embed="rId5"/>
              </a:buBlip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Connects neurons into layers</a:t>
            </a:r>
          </a:p>
          <a:p>
            <a:pPr marL="1200150" lvl="2" indent="-285750">
              <a:lnSpc>
                <a:spcPct val="150000"/>
              </a:lnSpc>
              <a:buBlip>
                <a:blip r:embed="rId5"/>
              </a:buBlip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Start with an input layer</a:t>
            </a:r>
          </a:p>
          <a:p>
            <a:pPr marL="1200150" lvl="2" indent="-285750">
              <a:lnSpc>
                <a:spcPct val="150000"/>
              </a:lnSpc>
              <a:buBlip>
                <a:blip r:embed="rId5"/>
              </a:buBlip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Connect it to hidden layers</a:t>
            </a:r>
          </a:p>
          <a:p>
            <a:pPr marL="1200150" lvl="2" indent="-285750">
              <a:lnSpc>
                <a:spcPct val="150000"/>
              </a:lnSpc>
              <a:buBlip>
                <a:blip r:embed="rId5"/>
              </a:buBlip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Connect the last to an output layer</a:t>
            </a:r>
          </a:p>
          <a:p>
            <a:pPr marL="1200150" lvl="2" indent="-285750">
              <a:lnSpc>
                <a:spcPct val="150000"/>
              </a:lnSpc>
              <a:buBlip>
                <a:blip r:embed="rId5"/>
              </a:buBlip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 the output layer to predict</a:t>
            </a:r>
          </a:p>
        </p:txBody>
      </p:sp>
    </p:spTree>
    <p:extLst>
      <p:ext uri="{BB962C8B-B14F-4D97-AF65-F5344CB8AC3E}">
        <p14:creationId xmlns:p14="http://schemas.microsoft.com/office/powerpoint/2010/main" val="18440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94" y="6252312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Modelled on the human brain 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F505B-5372-406C-9029-B11FE3666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03" y="856902"/>
            <a:ext cx="6452418" cy="48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94" y="6252312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Artificial Neuron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1E2FE-45E8-451C-87A9-85CC8BEC3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0" y="1501001"/>
            <a:ext cx="6782144" cy="35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94" y="6252312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Neural Layers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DBBBD-A2BF-4044-990B-58D69ADA9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31" y="1019760"/>
            <a:ext cx="7339945" cy="48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84280" y="3366281"/>
            <a:ext cx="6876000" cy="1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94" y="6252312"/>
            <a:ext cx="1917842" cy="498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71DBC-AE25-47A5-B66B-85F00B623A09}"/>
              </a:ext>
            </a:extLst>
          </p:cNvPr>
          <p:cNvSpPr txBox="1"/>
          <p:nvPr/>
        </p:nvSpPr>
        <p:spPr>
          <a:xfrm>
            <a:off x="910625" y="107097"/>
            <a:ext cx="816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B210"/>
                </a:solidFill>
              </a:rPr>
              <a:t>Activation Functions</a:t>
            </a:r>
          </a:p>
          <a:p>
            <a:endParaRPr lang="en-US" sz="2800" b="1" dirty="0">
              <a:solidFill>
                <a:srgbClr val="F2B21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0D47C-8FD3-4BF8-B8B5-2BD577FC3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55" y="1122760"/>
            <a:ext cx="6874029" cy="45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104</Words>
  <Application>Microsoft Office PowerPoint</Application>
  <PresentationFormat>Widescreen</PresentationFormat>
  <Paragraphs>43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IosevkaCC</vt:lpstr>
      <vt:lpstr>menlo</vt:lpstr>
      <vt:lpstr>Office Theme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Rikki Majiet</dc:creator>
  <cp:lastModifiedBy>Pieter Coetzee (SPF)</cp:lastModifiedBy>
  <cp:revision>199</cp:revision>
  <dcterms:created xsi:type="dcterms:W3CDTF">2018-02-13T08:12:09Z</dcterms:created>
  <dcterms:modified xsi:type="dcterms:W3CDTF">2018-07-25T06:29:03Z</dcterms:modified>
</cp:coreProperties>
</file>