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7463413" cy="21067713"/>
  <p:notesSz cx="6858000" cy="9144000"/>
  <p:defaultTextStyle>
    <a:defPPr>
      <a:defRPr lang="en-US"/>
    </a:defPPr>
    <a:lvl1pPr marL="0" algn="l" defTabSz="2809389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1pPr>
    <a:lvl2pPr marL="1404694" algn="l" defTabSz="2809389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2pPr>
    <a:lvl3pPr marL="2809389" algn="l" defTabSz="2809389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3pPr>
    <a:lvl4pPr marL="4214083" algn="l" defTabSz="2809389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4pPr>
    <a:lvl5pPr marL="5618776" algn="l" defTabSz="2809389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5pPr>
    <a:lvl6pPr marL="7023470" algn="l" defTabSz="2809389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6pPr>
    <a:lvl7pPr marL="8428163" algn="l" defTabSz="2809389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7pPr>
    <a:lvl8pPr marL="9832859" algn="l" defTabSz="2809389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8pPr>
    <a:lvl9pPr marL="11237552" algn="l" defTabSz="2809389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6" userDrawn="1">
          <p15:clr>
            <a:srgbClr val="A4A3A4"/>
          </p15:clr>
        </p15:guide>
        <p15:guide id="2" pos="1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8"/>
    <p:restoredTop sz="94655"/>
  </p:normalViewPr>
  <p:slideViewPr>
    <p:cSldViewPr snapToGrid="0" snapToObjects="1">
      <p:cViewPr varScale="1">
        <p:scale>
          <a:sx n="36" d="100"/>
          <a:sy n="36" d="100"/>
        </p:scale>
        <p:origin x="126" y="108"/>
      </p:cViewPr>
      <p:guideLst>
        <p:guide orient="horz" pos="6636"/>
        <p:guide pos="1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9724D-6106-B84D-AD73-88AB3BCE741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78A6-91B1-A94B-8013-D04A98434E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3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6773" rtl="0" eaLnBrk="1" latinLnBrk="0" hangingPunct="1">
      <a:defRPr sz="914" kern="1200">
        <a:solidFill>
          <a:schemeClr val="tx1"/>
        </a:solidFill>
        <a:latin typeface="+mn-lt"/>
        <a:ea typeface="+mn-ea"/>
        <a:cs typeface="+mn-cs"/>
      </a:defRPr>
    </a:lvl1pPr>
    <a:lvl2pPr marL="348386" algn="l" defTabSz="696773" rtl="0" eaLnBrk="1" latinLnBrk="0" hangingPunct="1">
      <a:defRPr sz="914" kern="1200">
        <a:solidFill>
          <a:schemeClr val="tx1"/>
        </a:solidFill>
        <a:latin typeface="+mn-lt"/>
        <a:ea typeface="+mn-ea"/>
        <a:cs typeface="+mn-cs"/>
      </a:defRPr>
    </a:lvl2pPr>
    <a:lvl3pPr marL="696773" algn="l" defTabSz="696773" rtl="0" eaLnBrk="1" latinLnBrk="0" hangingPunct="1">
      <a:defRPr sz="914" kern="1200">
        <a:solidFill>
          <a:schemeClr val="tx1"/>
        </a:solidFill>
        <a:latin typeface="+mn-lt"/>
        <a:ea typeface="+mn-ea"/>
        <a:cs typeface="+mn-cs"/>
      </a:defRPr>
    </a:lvl3pPr>
    <a:lvl4pPr marL="1045159" algn="l" defTabSz="696773" rtl="0" eaLnBrk="1" latinLnBrk="0" hangingPunct="1">
      <a:defRPr sz="914" kern="1200">
        <a:solidFill>
          <a:schemeClr val="tx1"/>
        </a:solidFill>
        <a:latin typeface="+mn-lt"/>
        <a:ea typeface="+mn-ea"/>
        <a:cs typeface="+mn-cs"/>
      </a:defRPr>
    </a:lvl4pPr>
    <a:lvl5pPr marL="1393546" algn="l" defTabSz="696773" rtl="0" eaLnBrk="1" latinLnBrk="0" hangingPunct="1">
      <a:defRPr sz="914" kern="1200">
        <a:solidFill>
          <a:schemeClr val="tx1"/>
        </a:solidFill>
        <a:latin typeface="+mn-lt"/>
        <a:ea typeface="+mn-ea"/>
        <a:cs typeface="+mn-cs"/>
      </a:defRPr>
    </a:lvl5pPr>
    <a:lvl6pPr marL="1741932" algn="l" defTabSz="696773" rtl="0" eaLnBrk="1" latinLnBrk="0" hangingPunct="1">
      <a:defRPr sz="914" kern="1200">
        <a:solidFill>
          <a:schemeClr val="tx1"/>
        </a:solidFill>
        <a:latin typeface="+mn-lt"/>
        <a:ea typeface="+mn-ea"/>
        <a:cs typeface="+mn-cs"/>
      </a:defRPr>
    </a:lvl6pPr>
    <a:lvl7pPr marL="2090318" algn="l" defTabSz="696773" rtl="0" eaLnBrk="1" latinLnBrk="0" hangingPunct="1">
      <a:defRPr sz="914" kern="1200">
        <a:solidFill>
          <a:schemeClr val="tx1"/>
        </a:solidFill>
        <a:latin typeface="+mn-lt"/>
        <a:ea typeface="+mn-ea"/>
        <a:cs typeface="+mn-cs"/>
      </a:defRPr>
    </a:lvl7pPr>
    <a:lvl8pPr marL="2438705" algn="l" defTabSz="696773" rtl="0" eaLnBrk="1" latinLnBrk="0" hangingPunct="1">
      <a:defRPr sz="914" kern="1200">
        <a:solidFill>
          <a:schemeClr val="tx1"/>
        </a:solidFill>
        <a:latin typeface="+mn-lt"/>
        <a:ea typeface="+mn-ea"/>
        <a:cs typeface="+mn-cs"/>
      </a:defRPr>
    </a:lvl8pPr>
    <a:lvl9pPr marL="2787091" algn="l" defTabSz="696773" rtl="0" eaLnBrk="1" latinLnBrk="0" hangingPunct="1">
      <a:defRPr sz="9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78A6-91B1-A94B-8013-D04A98434E6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5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oster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 descr="Vertical Divider"/>
          <p:cNvCxnSpPr>
            <a:cxnSpLocks/>
          </p:cNvCxnSpPr>
          <p:nvPr userDrawn="1"/>
        </p:nvCxnSpPr>
        <p:spPr bwMode="auto">
          <a:xfrm>
            <a:off x="9547426" y="4315110"/>
            <a:ext cx="0" cy="1419641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9651762" y="5755052"/>
            <a:ext cx="780488" cy="585214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0" name="Straight Connector 9" descr="Vertical Divider"/>
          <p:cNvCxnSpPr>
            <a:cxnSpLocks/>
          </p:cNvCxnSpPr>
          <p:nvPr userDrawn="1"/>
        </p:nvCxnSpPr>
        <p:spPr bwMode="auto">
          <a:xfrm>
            <a:off x="18731707" y="4315110"/>
            <a:ext cx="0" cy="1419641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11" name="Straight Connector 10" descr="Vertical Divider"/>
          <p:cNvCxnSpPr>
            <a:cxnSpLocks/>
          </p:cNvCxnSpPr>
          <p:nvPr userDrawn="1"/>
        </p:nvCxnSpPr>
        <p:spPr bwMode="auto">
          <a:xfrm>
            <a:off x="27915989" y="4315110"/>
            <a:ext cx="0" cy="1419641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12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780489" y="4390170"/>
            <a:ext cx="8363143" cy="8370790"/>
          </a:xfrm>
          <a:prstGeom prst="rect">
            <a:avLst/>
          </a:prstGeom>
        </p:spPr>
        <p:txBody>
          <a:bodyPr/>
          <a:lstStyle>
            <a:lvl1pPr marL="0" indent="-292608">
              <a:lnSpc>
                <a:spcPts val="2944"/>
              </a:lnSpc>
              <a:spcBef>
                <a:spcPts val="0"/>
              </a:spcBef>
              <a:buFontTx/>
              <a:buNone/>
              <a:defRPr sz="1792" baseline="0">
                <a:solidFill>
                  <a:schemeClr val="tx1"/>
                </a:solidFill>
                <a:latin typeface="Arial" charset="0"/>
              </a:defRPr>
            </a:lvl1pPr>
            <a:lvl2pPr marL="585216" indent="-292608">
              <a:lnSpc>
                <a:spcPts val="2944"/>
              </a:lnSpc>
              <a:spcBef>
                <a:spcPts val="0"/>
              </a:spcBef>
              <a:buClr>
                <a:schemeClr val="tx2"/>
              </a:buClr>
              <a:buSzPct val="100000"/>
              <a:defRPr sz="1792" baseline="0">
                <a:solidFill>
                  <a:schemeClr val="tx1"/>
                </a:solidFill>
                <a:latin typeface="Arial" charset="0"/>
              </a:defRPr>
            </a:lvl2pPr>
            <a:lvl3pPr marL="877824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3pPr>
            <a:lvl4pPr marL="1053389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4pPr>
            <a:lvl5pPr marL="1228954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tabLst/>
              <a:defRPr sz="1792" baseline="0">
                <a:solidFill>
                  <a:schemeClr val="tx1"/>
                </a:solidFill>
                <a:latin typeface="Arial" charset="0"/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3" name="Picture Placeholder 2" descr="Photo alt tag goes here"/>
          <p:cNvSpPr>
            <a:spLocks noGrp="1"/>
          </p:cNvSpPr>
          <p:nvPr>
            <p:ph type="pic" sz="quarter" idx="16"/>
          </p:nvPr>
        </p:nvSpPr>
        <p:spPr>
          <a:xfrm>
            <a:off x="780489" y="13383630"/>
            <a:ext cx="8363143" cy="502629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Picture Placeholder 2" descr="Photo alt tag goes here"/>
          <p:cNvSpPr>
            <a:spLocks noGrp="1"/>
          </p:cNvSpPr>
          <p:nvPr>
            <p:ph type="pic" sz="quarter" idx="17"/>
          </p:nvPr>
        </p:nvSpPr>
        <p:spPr>
          <a:xfrm>
            <a:off x="28333332" y="10143534"/>
            <a:ext cx="8363143" cy="476949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9964769" y="4390169"/>
            <a:ext cx="8363143" cy="139994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944"/>
              </a:lnSpc>
              <a:spcBef>
                <a:spcPts val="0"/>
              </a:spcBef>
              <a:buFontTx/>
              <a:buNone/>
              <a:defRPr sz="1792" baseline="0">
                <a:solidFill>
                  <a:schemeClr val="tx1"/>
                </a:solidFill>
                <a:latin typeface="Arial" charset="0"/>
              </a:defRPr>
            </a:lvl1pPr>
            <a:lvl2pPr marL="585216" indent="-292608">
              <a:lnSpc>
                <a:spcPts val="2944"/>
              </a:lnSpc>
              <a:spcBef>
                <a:spcPts val="0"/>
              </a:spcBef>
              <a:buClr>
                <a:schemeClr val="tx2"/>
              </a:buClr>
              <a:defRPr sz="1792" baseline="0">
                <a:solidFill>
                  <a:schemeClr val="tx1"/>
                </a:solidFill>
                <a:latin typeface="Arial" charset="0"/>
              </a:defRPr>
            </a:lvl2pPr>
            <a:lvl3pPr marL="877824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3pPr>
            <a:lvl4pPr marL="1024128" indent="-146304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4pPr>
            <a:lvl5pPr marL="1463040" indent="-292608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 hasCustomPrompt="1"/>
          </p:nvPr>
        </p:nvSpPr>
        <p:spPr>
          <a:xfrm>
            <a:off x="19135504" y="4392385"/>
            <a:ext cx="8363143" cy="4464476"/>
          </a:xfrm>
          <a:prstGeom prst="rect">
            <a:avLst/>
          </a:prstGeom>
        </p:spPr>
        <p:txBody>
          <a:bodyPr/>
          <a:lstStyle>
            <a:lvl1pPr>
              <a:lnSpc>
                <a:spcPts val="2944"/>
              </a:lnSpc>
              <a:spcBef>
                <a:spcPts val="0"/>
              </a:spcBef>
              <a:defRPr sz="17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 marL="585216" indent="-292608">
              <a:lnSpc>
                <a:spcPts val="2944"/>
              </a:lnSpc>
              <a:spcBef>
                <a:spcPts val="0"/>
              </a:spcBef>
              <a:buClr>
                <a:schemeClr val="accent1"/>
              </a:buClr>
              <a:defRPr sz="1792" baseline="0">
                <a:solidFill>
                  <a:schemeClr val="tx1"/>
                </a:solidFill>
                <a:latin typeface="Arial" charset="0"/>
              </a:defRPr>
            </a:lvl2pPr>
            <a:lvl3pPr marL="877824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3pPr>
            <a:lvl4pPr marL="1053389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4pPr>
            <a:lvl5pPr marL="1228954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 hasCustomPrompt="1"/>
          </p:nvPr>
        </p:nvSpPr>
        <p:spPr>
          <a:xfrm>
            <a:off x="28333332" y="4390171"/>
            <a:ext cx="8363143" cy="5241509"/>
          </a:xfrm>
          <a:prstGeom prst="rect">
            <a:avLst/>
          </a:prstGeom>
        </p:spPr>
        <p:txBody>
          <a:bodyPr/>
          <a:lstStyle>
            <a:lvl1pPr>
              <a:lnSpc>
                <a:spcPts val="2944"/>
              </a:lnSpc>
              <a:spcBef>
                <a:spcPts val="0"/>
              </a:spcBef>
              <a:defRPr sz="17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 marL="585216" indent="-292608">
              <a:lnSpc>
                <a:spcPts val="2944"/>
              </a:lnSpc>
              <a:spcBef>
                <a:spcPts val="0"/>
              </a:spcBef>
              <a:buClr>
                <a:schemeClr val="tx2"/>
              </a:buClr>
              <a:defRPr sz="1792" baseline="0">
                <a:solidFill>
                  <a:schemeClr val="tx1"/>
                </a:solidFill>
                <a:latin typeface="Arial" charset="0"/>
              </a:defRPr>
            </a:lvl2pPr>
            <a:lvl3pPr marL="877824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3pPr>
            <a:lvl4pPr marL="1053389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4pPr>
            <a:lvl5pPr marL="1228954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 hasCustomPrompt="1"/>
          </p:nvPr>
        </p:nvSpPr>
        <p:spPr>
          <a:xfrm>
            <a:off x="28333332" y="15382240"/>
            <a:ext cx="8363143" cy="3048000"/>
          </a:xfrm>
          <a:prstGeom prst="rect">
            <a:avLst/>
          </a:prstGeom>
        </p:spPr>
        <p:txBody>
          <a:bodyPr/>
          <a:lstStyle>
            <a:lvl1pPr>
              <a:lnSpc>
                <a:spcPts val="2944"/>
              </a:lnSpc>
              <a:spcBef>
                <a:spcPts val="0"/>
              </a:spcBef>
              <a:defRPr sz="17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 marL="585216" indent="-292608">
              <a:lnSpc>
                <a:spcPts val="2944"/>
              </a:lnSpc>
              <a:spcBef>
                <a:spcPts val="0"/>
              </a:spcBef>
              <a:buClr>
                <a:schemeClr val="tx2"/>
              </a:buClr>
              <a:defRPr sz="1792" baseline="0">
                <a:solidFill>
                  <a:schemeClr val="tx1"/>
                </a:solidFill>
                <a:latin typeface="Arial" charset="0"/>
              </a:defRPr>
            </a:lvl2pPr>
            <a:lvl3pPr marL="877824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3pPr>
            <a:lvl4pPr marL="1053389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4pPr>
            <a:lvl5pPr marL="1228954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9" name="Chart Placeholder 23"/>
          <p:cNvSpPr>
            <a:spLocks noGrp="1"/>
          </p:cNvSpPr>
          <p:nvPr>
            <p:ph type="chart" sz="quarter" idx="22" hasCustomPrompt="1"/>
          </p:nvPr>
        </p:nvSpPr>
        <p:spPr>
          <a:xfrm>
            <a:off x="19247965" y="9401850"/>
            <a:ext cx="8250681" cy="4442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585216" indent="-292608">
              <a:lnSpc>
                <a:spcPts val="2944"/>
              </a:lnSpc>
              <a:spcBef>
                <a:spcPts val="0"/>
              </a:spcBef>
              <a:buClr>
                <a:schemeClr val="tx2"/>
              </a:buClr>
              <a:defRPr sz="1792">
                <a:solidFill>
                  <a:schemeClr val="tx1"/>
                </a:solidFill>
              </a:defRPr>
            </a:lvl2pPr>
            <a:lvl3pPr marL="877824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>
                <a:solidFill>
                  <a:schemeClr val="tx1"/>
                </a:solidFill>
              </a:defRPr>
            </a:lvl3pPr>
            <a:lvl4pPr marL="1053389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>
                <a:solidFill>
                  <a:schemeClr val="tx1"/>
                </a:solidFill>
              </a:defRPr>
            </a:lvl4pPr>
            <a:lvl5pPr marL="1228954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Fourth level</a:t>
            </a:r>
          </a:p>
          <a:p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 hasCustomPrompt="1"/>
          </p:nvPr>
        </p:nvSpPr>
        <p:spPr>
          <a:xfrm>
            <a:off x="19247967" y="14437012"/>
            <a:ext cx="8204354" cy="3993228"/>
          </a:xfrm>
          <a:prstGeom prst="rect">
            <a:avLst/>
          </a:prstGeom>
        </p:spPr>
        <p:txBody>
          <a:bodyPr/>
          <a:lstStyle>
            <a:lvl1pPr>
              <a:lnSpc>
                <a:spcPts val="2944"/>
              </a:lnSpc>
              <a:spcBef>
                <a:spcPts val="0"/>
              </a:spcBef>
              <a:defRPr sz="17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 marL="585216" indent="-292608">
              <a:lnSpc>
                <a:spcPts val="2944"/>
              </a:lnSpc>
              <a:spcBef>
                <a:spcPts val="0"/>
              </a:spcBef>
              <a:buClr>
                <a:schemeClr val="tx2"/>
              </a:buClr>
              <a:defRPr sz="1792" baseline="0">
                <a:solidFill>
                  <a:schemeClr val="tx1"/>
                </a:solidFill>
                <a:latin typeface="Arial" charset="0"/>
              </a:defRPr>
            </a:lvl2pPr>
            <a:lvl3pPr marL="877824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3pPr>
            <a:lvl4pPr marL="1053389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4pPr>
            <a:lvl5pPr marL="1228954" indent="-175565">
              <a:lnSpc>
                <a:spcPts val="2944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System Font Regular"/>
              <a:buChar char="-"/>
              <a:defRPr sz="1792" baseline="0">
                <a:solidFill>
                  <a:schemeClr val="tx1"/>
                </a:solidFill>
                <a:latin typeface="Arial" charset="0"/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87378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6" userDrawn="1">
          <p15:clr>
            <a:srgbClr val="FBAE40"/>
          </p15:clr>
        </p15:guide>
        <p15:guide id="2" pos="118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7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6" descr="alt=&quot;&quot;">
            <a:extLst>
              <a:ext uri="{FF2B5EF4-FFF2-40B4-BE49-F238E27FC236}">
                <a16:creationId xmlns:a16="http://schemas.microsoft.com/office/drawing/2014/main" id="{FBA0B81E-BB45-FF42-9615-69A6AFA872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0"/>
            <a:ext cx="37463413" cy="3512576"/>
          </a:xfrm>
          <a:prstGeom prst="rect">
            <a:avLst/>
          </a:prstGeom>
          <a:solidFill>
            <a:srgbClr val="005B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angle 10" descr="alt=&quot;&quot;">
            <a:extLst>
              <a:ext uri="{FF2B5EF4-FFF2-40B4-BE49-F238E27FC236}">
                <a16:creationId xmlns:a16="http://schemas.microsoft.com/office/drawing/2014/main" id="{BA82B91E-F101-F84D-88BC-1E42B41887CB}"/>
              </a:ext>
            </a:extLst>
          </p:cNvPr>
          <p:cNvSpPr/>
          <p:nvPr userDrawn="1"/>
        </p:nvSpPr>
        <p:spPr>
          <a:xfrm>
            <a:off x="-1" y="3478193"/>
            <a:ext cx="37463413" cy="180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UB Crest">
            <a:extLst>
              <a:ext uri="{FF2B5EF4-FFF2-40B4-BE49-F238E27FC236}">
                <a16:creationId xmlns:a16="http://schemas.microsoft.com/office/drawing/2014/main" id="{677B3968-4AEB-3343-A962-DC5A8486D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" b="40121"/>
          <a:stretch/>
        </p:blipFill>
        <p:spPr>
          <a:xfrm>
            <a:off x="29492842" y="-12338"/>
            <a:ext cx="6234906" cy="3508646"/>
          </a:xfrm>
          <a:prstGeom prst="rect">
            <a:avLst/>
          </a:prstGeom>
        </p:spPr>
      </p:pic>
      <p:sp>
        <p:nvSpPr>
          <p:cNvPr id="13" name="Rectangle 36" descr="alt=&quot;&quot;">
            <a:extLst>
              <a:ext uri="{FF2B5EF4-FFF2-40B4-BE49-F238E27FC236}">
                <a16:creationId xmlns:a16="http://schemas.microsoft.com/office/drawing/2014/main" id="{F6ACD457-75A0-AE48-90EF-30A97AB57E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082085"/>
            <a:ext cx="37463413" cy="1985628"/>
          </a:xfrm>
          <a:prstGeom prst="rect">
            <a:avLst/>
          </a:prstGeom>
          <a:solidFill>
            <a:srgbClr val="005B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pic>
        <p:nvPicPr>
          <p:cNvPr id="14" name="Picture 13" descr="University at Buffalo, The State University of New York">
            <a:extLst>
              <a:ext uri="{FF2B5EF4-FFF2-40B4-BE49-F238E27FC236}">
                <a16:creationId xmlns:a16="http://schemas.microsoft.com/office/drawing/2014/main" id="{5436096C-236E-AE48-BB9C-CBD4C04DDC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58" y="19690451"/>
            <a:ext cx="10725451" cy="79543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C82CA5-ED27-7E42-B0D0-6858206779A3}"/>
              </a:ext>
            </a:extLst>
          </p:cNvPr>
          <p:cNvCxnSpPr/>
          <p:nvPr userDrawn="1"/>
        </p:nvCxnSpPr>
        <p:spPr>
          <a:xfrm>
            <a:off x="27913271" y="19527805"/>
            <a:ext cx="0" cy="106325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hyperlink" Target="https://doi.org/10.1109/CCNC.2015.7157983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109/WiMOB.2012.6379169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github.com/pcfox-buf/TrustedAP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CFF1FE6-FD10-4380-A656-6CF5F134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993" y="12075609"/>
            <a:ext cx="7828092" cy="6211072"/>
          </a:xfrm>
          <a:prstGeom prst="rect">
            <a:avLst/>
          </a:prstGeom>
        </p:spPr>
      </p:pic>
      <p:sp>
        <p:nvSpPr>
          <p:cNvPr id="88" name="Poster Title"/>
          <p:cNvSpPr>
            <a:spLocks noChangeArrowheads="1"/>
          </p:cNvSpPr>
          <p:nvPr/>
        </p:nvSpPr>
        <p:spPr bwMode="auto">
          <a:xfrm>
            <a:off x="1405154" y="814727"/>
            <a:ext cx="26383408" cy="270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396" tIns="29193" rIns="58396" bIns="29193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spcAft>
                <a:spcPts val="800"/>
              </a:spcAft>
              <a:defRPr/>
            </a:pPr>
            <a:r>
              <a:rPr lang="en-US" altLang="en-US" sz="6000" dirty="0">
                <a:solidFill>
                  <a:srgbClr val="FFFFFF"/>
                </a:solidFill>
                <a:latin typeface="+mn-lt"/>
                <a:ea typeface="Arial" charset="0"/>
              </a:rPr>
              <a:t>TrustedAP</a:t>
            </a:r>
          </a:p>
          <a:p>
            <a:pPr>
              <a:spcAft>
                <a:spcPts val="2400"/>
              </a:spcAft>
              <a:defRPr/>
            </a:pPr>
            <a:r>
              <a:rPr lang="en-US" altLang="en-US" sz="3200" dirty="0">
                <a:solidFill>
                  <a:srgbClr val="FFFFFF"/>
                </a:solidFill>
                <a:latin typeface="+mn-lt"/>
                <a:ea typeface="Arial" charset="0"/>
              </a:rPr>
              <a:t>Using the Ethereum Blockchain to Mitigate the Evil Twin Attack</a:t>
            </a:r>
            <a:br>
              <a:rPr lang="en-US" altLang="en-US" sz="3200" dirty="0">
                <a:solidFill>
                  <a:srgbClr val="FFFFFF"/>
                </a:solidFill>
                <a:latin typeface="+mn-lt"/>
                <a:ea typeface="Arial" charset="0"/>
              </a:rPr>
            </a:br>
            <a:br>
              <a:rPr lang="en-US" altLang="en-US" sz="3200" dirty="0">
                <a:solidFill>
                  <a:srgbClr val="FFFFFF"/>
                </a:solidFill>
                <a:latin typeface="+mn-lt"/>
                <a:ea typeface="Arial" charset="0"/>
              </a:rPr>
            </a:br>
            <a:r>
              <a:rPr lang="en-US" altLang="en-US" sz="2048" dirty="0">
                <a:solidFill>
                  <a:srgbClr val="FFFFFF"/>
                </a:solidFill>
                <a:latin typeface="+mn-lt"/>
                <a:ea typeface="Arial" charset="0"/>
              </a:rPr>
              <a:t>Phil Fox, pcfox@buffalo.edu, Bina Ramamurthy, bina@buffalo.edu</a:t>
            </a:r>
            <a:br>
              <a:rPr lang="en-US" altLang="en-US" sz="2048" dirty="0">
                <a:solidFill>
                  <a:srgbClr val="FFFFFF"/>
                </a:solidFill>
                <a:latin typeface="+mn-lt"/>
                <a:ea typeface="Arial" charset="0"/>
              </a:rPr>
            </a:br>
            <a:r>
              <a:rPr lang="en-US" altLang="en-US" sz="2048" dirty="0">
                <a:solidFill>
                  <a:srgbClr val="FFFFFF"/>
                </a:solidFill>
                <a:latin typeface="+mn-lt"/>
                <a:ea typeface="Arial" charset="0"/>
              </a:rPr>
              <a:t>Department of Computer Science and Engineering, SUNY University at Buffalo</a:t>
            </a:r>
          </a:p>
        </p:txBody>
      </p:sp>
      <p:sp>
        <p:nvSpPr>
          <p:cNvPr id="7" name="Introduction Textbox"/>
          <p:cNvSpPr txBox="1">
            <a:spLocks noChangeArrowheads="1"/>
          </p:cNvSpPr>
          <p:nvPr/>
        </p:nvSpPr>
        <p:spPr bwMode="auto">
          <a:xfrm>
            <a:off x="1318814" y="4437091"/>
            <a:ext cx="7733746" cy="4284186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lnSpc>
                <a:spcPts val="2944"/>
              </a:lnSpc>
              <a:spcAft>
                <a:spcPts val="768"/>
              </a:spcAft>
            </a:pPr>
            <a:r>
              <a:rPr lang="en-US" sz="3070" b="1" dirty="0">
                <a:solidFill>
                  <a:srgbClr val="005BBB"/>
                </a:solidFill>
                <a:latin typeface="+mj-lt"/>
              </a:rPr>
              <a:t>Introduction</a:t>
            </a:r>
          </a:p>
          <a:p>
            <a:pPr>
              <a:lnSpc>
                <a:spcPts val="4200"/>
              </a:lnSpc>
            </a:pPr>
            <a:r>
              <a:rPr lang="en-US" altLang="en-US" sz="2800" dirty="0">
                <a:latin typeface="Arial" charset="0"/>
                <a:ea typeface="Arial" charset="0"/>
              </a:rPr>
              <a:t>Evil Twin Attacks (ETAs) are only partially mitigated to-date despite an extensive, established attack history. TrustedAP leverages the smart contract and trust layers of the Ethereum blockchain for mitigating residual ETA vulnerabilities, aiming for complete practical mitigation</a:t>
            </a:r>
            <a:r>
              <a:rPr lang="en-US" altLang="en-US" sz="2800" baseline="30000" dirty="0">
                <a:latin typeface="Arial" charset="0"/>
                <a:ea typeface="Arial" charset="0"/>
              </a:rPr>
              <a:t>1</a:t>
            </a:r>
            <a:r>
              <a:rPr lang="en-US" altLang="en-US" sz="2800" dirty="0">
                <a:latin typeface="Arial" charset="0"/>
                <a:ea typeface="Arial" charset="0"/>
              </a:rPr>
              <a:t>.</a:t>
            </a:r>
          </a:p>
        </p:txBody>
      </p:sp>
      <p:cxnSp>
        <p:nvCxnSpPr>
          <p:cNvPr id="31" name="Horizontal Section Divider" descr="Horizontal Divider"/>
          <p:cNvCxnSpPr>
            <a:cxnSpLocks/>
          </p:cNvCxnSpPr>
          <p:nvPr/>
        </p:nvCxnSpPr>
        <p:spPr bwMode="auto">
          <a:xfrm>
            <a:off x="1277532" y="8810308"/>
            <a:ext cx="7660728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Methods Textbox"/>
          <p:cNvSpPr txBox="1"/>
          <p:nvPr/>
        </p:nvSpPr>
        <p:spPr>
          <a:xfrm>
            <a:off x="10250347" y="4442086"/>
            <a:ext cx="7683588" cy="7831696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3072" b="1" dirty="0">
                <a:solidFill>
                  <a:srgbClr val="005BBB"/>
                </a:solidFill>
                <a:latin typeface="+mj-lt"/>
              </a:rPr>
              <a:t>Design</a:t>
            </a:r>
          </a:p>
          <a:p>
            <a:pPr>
              <a:lnSpc>
                <a:spcPts val="3000"/>
              </a:lnSpc>
              <a:spcAft>
                <a:spcPts val="1400"/>
              </a:spcAft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Trusted AP uses on and off-chain connections between end- users’ client devices and wireless APs enforcing integrity and establishing trust. Fig. 2 illustrates the interactions between on and off-blockchain applications therein.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0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ESTABLISH AN OWNERSHIP CHAIN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621792" lvl="1" indent="-329184">
              <a:lnSpc>
                <a:spcPts val="3000"/>
              </a:lnSpc>
              <a:spcAft>
                <a:spcPts val="768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Contract deployers, device managers, and APs are registered on-chain with an immutable custody record.</a:t>
            </a:r>
          </a:p>
          <a:p>
            <a:pPr>
              <a:lnSpc>
                <a:spcPts val="2944"/>
              </a:lnSpc>
              <a:spcAft>
                <a:spcPts val="800"/>
              </a:spcAft>
              <a:buClr>
                <a:schemeClr val="tx2"/>
              </a:buClr>
              <a:buSzPct val="125000"/>
              <a:defRPr/>
            </a:pPr>
            <a:r>
              <a:rPr lang="en-US" sz="20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PASS, VERIFY, AND VALIDATE MESSAGES 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749808" lvl="1" indent="-457200">
              <a:lnSpc>
                <a:spcPts val="3000"/>
              </a:lnSpc>
              <a:buClr>
                <a:schemeClr val="tx2"/>
              </a:buClr>
              <a:buSzPct val="100000"/>
              <a:buFont typeface="+mj-lt"/>
              <a:buAutoNum type="alphaUcPeriod" startAt="2"/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Client devices post and retrieve challenge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hashes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on the blockchain, and APs post hashes of their responses for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verification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749808" lvl="1" indent="-457200">
              <a:lnSpc>
                <a:spcPts val="3000"/>
              </a:lnSpc>
              <a:buClr>
                <a:schemeClr val="tx2"/>
              </a:buClr>
              <a:buSzPct val="100000"/>
              <a:buFont typeface="+mj-lt"/>
              <a:buAutoNum type="alphaUcPeriod" startAt="2"/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Client devices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encrypt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and send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challenges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over network connections and APs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respond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in-kind.</a:t>
            </a:r>
          </a:p>
          <a:p>
            <a:pPr marL="749808" lvl="1" indent="-457200">
              <a:lnSpc>
                <a:spcPts val="3000"/>
              </a:lnSpc>
              <a:buClr>
                <a:schemeClr val="tx2"/>
              </a:buClr>
              <a:buSzPct val="100000"/>
              <a:buFont typeface="+mj-lt"/>
              <a:buAutoNum type="alphaUcPeriod" startAt="2"/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Client devices and APs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verify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messages received against logged blockchain hashes and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validate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decrypted message contents against network data.</a:t>
            </a:r>
          </a:p>
          <a:p>
            <a:pPr marL="749808" lvl="1" indent="-457200">
              <a:lnSpc>
                <a:spcPts val="3000"/>
              </a:lnSpc>
              <a:buClr>
                <a:schemeClr val="tx2"/>
              </a:buClr>
              <a:buSzPct val="100000"/>
              <a:buFont typeface="+mj-lt"/>
              <a:buAutoNum type="alphaUcPeriod" startAt="2"/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The client considers the body of interactions and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decides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whether to remain connected or disconnect.</a:t>
            </a:r>
          </a:p>
        </p:txBody>
      </p:sp>
      <p:sp>
        <p:nvSpPr>
          <p:cNvPr id="19" name="Data Analysis Textbox"/>
          <p:cNvSpPr txBox="1"/>
          <p:nvPr/>
        </p:nvSpPr>
        <p:spPr>
          <a:xfrm>
            <a:off x="1198836" y="9035957"/>
            <a:ext cx="7818120" cy="9685408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3072" b="1" dirty="0">
                <a:solidFill>
                  <a:srgbClr val="005BBB"/>
                </a:solidFill>
                <a:latin typeface="+mj-lt"/>
              </a:rPr>
              <a:t>Background</a:t>
            </a:r>
          </a:p>
          <a:p>
            <a:pPr>
              <a:lnSpc>
                <a:spcPts val="3000"/>
              </a:lnSpc>
              <a:spcAft>
                <a:spcPts val="1400"/>
              </a:spcAft>
              <a:defRPr/>
            </a:pPr>
            <a:r>
              <a:rPr lang="en-US" altLang="en-US" sz="2000" dirty="0">
                <a:latin typeface="Arial" charset="0"/>
                <a:ea typeface="Arial" charset="0"/>
              </a:rPr>
              <a:t>The ETA is a low-to-medium-skill wireless network Computer Network Attack (CNA) wherein a threat agent (attacker) uses hardware masquerading as (i.e., spoofing) an </a:t>
            </a:r>
            <a:r>
              <a:rPr lang="en-US" altLang="en-US" sz="2000" i="1" dirty="0">
                <a:latin typeface="Arial" charset="0"/>
                <a:ea typeface="Arial" charset="0"/>
              </a:rPr>
              <a:t>intended</a:t>
            </a:r>
            <a:r>
              <a:rPr lang="en-US" altLang="en-US" sz="2000" dirty="0">
                <a:latin typeface="Arial" charset="0"/>
                <a:ea typeface="Arial" charset="0"/>
              </a:rPr>
              <a:t> Access Point (AP) for unsuspecting end-users’ client devices. ETA success enables attackers’ straightforward network traffic eavesdropping, exposure to malicious captive portals, and unprotected attacker network pivoting onto client devices. ETAs are partially mitigated by ensuring </a:t>
            </a:r>
            <a:r>
              <a:rPr lang="en-US" altLang="en-US" sz="2000" i="1" dirty="0">
                <a:latin typeface="Arial" charset="0"/>
                <a:ea typeface="Arial" charset="0"/>
              </a:rPr>
              <a:t>all</a:t>
            </a:r>
            <a:r>
              <a:rPr lang="en-US" altLang="en-US" sz="2000" dirty="0">
                <a:latin typeface="Arial" charset="0"/>
                <a:ea typeface="Arial" charset="0"/>
              </a:rPr>
              <a:t> client web-traffic is made over VPN or TLS/SSL connections, but the above vulnerabilities persist in even a temporary lapse of strong web or network security.</a:t>
            </a:r>
          </a:p>
          <a:p>
            <a:pPr>
              <a:lnSpc>
                <a:spcPts val="3000"/>
              </a:lnSpc>
              <a:spcAft>
                <a:spcPts val="1400"/>
              </a:spcAft>
              <a:defRPr/>
            </a:pPr>
            <a:endParaRPr lang="en-US" altLang="en-US" sz="2000" dirty="0">
              <a:latin typeface="Arial" charset="0"/>
              <a:ea typeface="Arial" charset="0"/>
            </a:endParaRPr>
          </a:p>
          <a:p>
            <a:pPr>
              <a:lnSpc>
                <a:spcPts val="3000"/>
              </a:lnSpc>
              <a:spcAft>
                <a:spcPts val="1400"/>
              </a:spcAft>
              <a:defRPr/>
            </a:pPr>
            <a:endParaRPr lang="en-US" altLang="en-US" sz="2000" dirty="0">
              <a:latin typeface="Arial" charset="0"/>
              <a:ea typeface="Arial" charset="0"/>
            </a:endParaRPr>
          </a:p>
          <a:p>
            <a:pPr>
              <a:lnSpc>
                <a:spcPts val="3000"/>
              </a:lnSpc>
              <a:spcAft>
                <a:spcPts val="1400"/>
              </a:spcAft>
              <a:defRPr/>
            </a:pPr>
            <a:endParaRPr lang="en-US" altLang="en-US" sz="2000" dirty="0">
              <a:latin typeface="Arial" charset="0"/>
              <a:ea typeface="Arial" charset="0"/>
            </a:endParaRPr>
          </a:p>
          <a:p>
            <a:pPr>
              <a:lnSpc>
                <a:spcPts val="3000"/>
              </a:lnSpc>
              <a:spcAft>
                <a:spcPts val="1400"/>
              </a:spcAft>
              <a:defRPr/>
            </a:pPr>
            <a:endParaRPr lang="en-US" altLang="en-US" sz="2000" dirty="0">
              <a:latin typeface="Arial" charset="0"/>
              <a:ea typeface="Arial" charset="0"/>
            </a:endParaRPr>
          </a:p>
          <a:p>
            <a:pPr>
              <a:lnSpc>
                <a:spcPts val="3000"/>
              </a:lnSpc>
              <a:spcAft>
                <a:spcPts val="1400"/>
              </a:spcAft>
              <a:defRPr/>
            </a:pPr>
            <a:endParaRPr lang="en-US" altLang="en-US" sz="2000" dirty="0">
              <a:latin typeface="Arial" charset="0"/>
              <a:ea typeface="Arial" charset="0"/>
            </a:endParaRPr>
          </a:p>
          <a:p>
            <a:pPr>
              <a:lnSpc>
                <a:spcPts val="3000"/>
              </a:lnSpc>
              <a:spcAft>
                <a:spcPts val="1400"/>
              </a:spcAft>
              <a:defRPr/>
            </a:pPr>
            <a:r>
              <a:rPr lang="en-US" altLang="en-US" sz="2000" dirty="0">
                <a:latin typeface="Arial" charset="0"/>
                <a:ea typeface="Arial" charset="0"/>
              </a:rPr>
              <a:t>Proposals for mitigating ETAs include establishing </a:t>
            </a:r>
            <a:r>
              <a:rPr lang="en-US" altLang="en-US" sz="2000" i="1" dirty="0">
                <a:latin typeface="Arial" charset="0"/>
                <a:ea typeface="Arial" charset="0"/>
              </a:rPr>
              <a:t>off-network</a:t>
            </a:r>
            <a:r>
              <a:rPr lang="en-US" altLang="en-US" sz="2000" dirty="0">
                <a:latin typeface="Arial" charset="0"/>
                <a:ea typeface="Arial" charset="0"/>
              </a:rPr>
              <a:t>, physical trust from client to AP (e.g., NFC connections between each)</a:t>
            </a:r>
            <a:r>
              <a:rPr lang="en-US" altLang="en-US" sz="2000" baseline="30000" dirty="0">
                <a:latin typeface="Arial" charset="0"/>
                <a:ea typeface="Arial" charset="0"/>
              </a:rPr>
              <a:t> 2</a:t>
            </a:r>
            <a:r>
              <a:rPr lang="en-US" altLang="en-US" sz="2000" dirty="0">
                <a:latin typeface="Arial" charset="0"/>
                <a:ea typeface="Arial" charset="0"/>
              </a:rPr>
              <a:t>. Alternative proposals include establishing on-network  by (e.g., facilitating advanced connection protocols via a centralized certificate authority)</a:t>
            </a:r>
            <a:r>
              <a:rPr lang="en-US" altLang="en-US" sz="2000" baseline="30000" dirty="0">
                <a:latin typeface="Arial" charset="0"/>
                <a:ea typeface="Arial" charset="0"/>
              </a:rPr>
              <a:t> 3</a:t>
            </a:r>
            <a:r>
              <a:rPr lang="en-US" altLang="en-US" sz="2000" dirty="0">
                <a:latin typeface="Arial" charset="0"/>
                <a:ea typeface="Arial" charset="0"/>
              </a:rPr>
              <a:t>. TrustedAP aims to establish sufficient trust while offering novel affordability and ease-of-use for all parties.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Note"/>
          <p:cNvSpPr txBox="1">
            <a:spLocks noChangeArrowheads="1"/>
          </p:cNvSpPr>
          <p:nvPr/>
        </p:nvSpPr>
        <p:spPr bwMode="auto">
          <a:xfrm>
            <a:off x="11105157" y="18286681"/>
            <a:ext cx="5973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sz="1800" b="1" dirty="0">
                <a:solidFill>
                  <a:schemeClr val="tx2"/>
                </a:solidFill>
                <a:latin typeface="Arial" charset="0"/>
                <a:ea typeface="Arial" charset="0"/>
              </a:rPr>
              <a:t>Figure 2</a:t>
            </a:r>
            <a:r>
              <a:rPr lang="en-US" sz="18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en-US" sz="18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TrustedAP Application and Interaction Diagram</a:t>
            </a:r>
            <a:endParaRPr lang="en-US" altLang="en-US" sz="1800" dirty="0">
              <a:solidFill>
                <a:schemeClr val="tx2"/>
              </a:solidFill>
              <a:latin typeface="Arial" charset="0"/>
              <a:ea typeface="Arial" charset="0"/>
            </a:endParaRPr>
          </a:p>
        </p:txBody>
      </p:sp>
      <p:cxnSp>
        <p:nvCxnSpPr>
          <p:cNvPr id="33" name="Horizontal Section Divider" descr="Horizontal Divider"/>
          <p:cNvCxnSpPr>
            <a:cxnSpLocks/>
          </p:cNvCxnSpPr>
          <p:nvPr/>
        </p:nvCxnSpPr>
        <p:spPr bwMode="auto">
          <a:xfrm>
            <a:off x="10035540" y="12299600"/>
            <a:ext cx="8275320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Horizontal Section Divider" descr="Horizontal Divider"/>
          <p:cNvCxnSpPr>
            <a:cxnSpLocks/>
          </p:cNvCxnSpPr>
          <p:nvPr/>
        </p:nvCxnSpPr>
        <p:spPr bwMode="auto">
          <a:xfrm>
            <a:off x="19156680" y="12431013"/>
            <a:ext cx="8298180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sults Textbox"/>
          <p:cNvSpPr txBox="1"/>
          <p:nvPr/>
        </p:nvSpPr>
        <p:spPr>
          <a:xfrm>
            <a:off x="19285002" y="12648538"/>
            <a:ext cx="8179513" cy="574138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3072" b="1" dirty="0">
                <a:solidFill>
                  <a:srgbClr val="005BBB"/>
                </a:solidFill>
                <a:latin typeface="+mj-lt"/>
              </a:rPr>
              <a:t>Implementation</a:t>
            </a:r>
          </a:p>
          <a:p>
            <a:pPr>
              <a:lnSpc>
                <a:spcPts val="3000"/>
              </a:lnSpc>
              <a:spcAft>
                <a:spcPts val="1400"/>
              </a:spcAft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The current version of TrustedAP uses the following programming languages and software:</a:t>
            </a:r>
          </a:p>
          <a:p>
            <a:pPr marL="585216" lvl="1" indent="-292608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Solidity (Language):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Encodes Ethereum blockchain smart contracts for on-chain operations</a:t>
            </a:r>
          </a:p>
          <a:p>
            <a:pPr marL="585216" lvl="1" indent="-292608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JavaScript, HTML, web3.js: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Establishes a UI and interfaces it with smart contract functions</a:t>
            </a:r>
          </a:p>
          <a:p>
            <a:pPr marL="585216" lvl="1" indent="-292608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Truffle: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Compiles and executes Solidity code for emulated and actual Ethereum (incl. testnet) blockchain interaction</a:t>
            </a:r>
            <a:endParaRPr lang="en-US" sz="2200" b="1" dirty="0">
              <a:latin typeface="Arial" charset="0"/>
              <a:ea typeface="Arial" charset="0"/>
              <a:cs typeface="Arial" charset="0"/>
            </a:endParaRPr>
          </a:p>
          <a:p>
            <a:pPr marL="585216" lvl="1" indent="-292608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Node.js: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Manages libraries for web3, encryption, etc. and provides local webservers for relevant endpoints</a:t>
            </a:r>
          </a:p>
          <a:p>
            <a:pPr marL="585216" lvl="1" indent="-292608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MetaMask: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Maintains wallets for Ethereum and testnet ETH for on-chain operational gas and payable functions</a:t>
            </a:r>
          </a:p>
        </p:txBody>
      </p:sp>
      <p:pic>
        <p:nvPicPr>
          <p:cNvPr id="89" name="Bullet E" descr="E">
            <a:extLst>
              <a:ext uri="{FF2B5EF4-FFF2-40B4-BE49-F238E27FC236}">
                <a16:creationId xmlns:a16="http://schemas.microsoft.com/office/drawing/2014/main" id="{C3BFBB27-4AB4-EB4A-B638-5C34BAFC7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694" y="17414777"/>
            <a:ext cx="452804" cy="452804"/>
          </a:xfrm>
          <a:prstGeom prst="rect">
            <a:avLst/>
          </a:prstGeom>
        </p:spPr>
      </p:pic>
      <p:sp>
        <p:nvSpPr>
          <p:cNvPr id="40" name="Conclusion Analysis Textbox"/>
          <p:cNvSpPr txBox="1"/>
          <p:nvPr/>
        </p:nvSpPr>
        <p:spPr>
          <a:xfrm>
            <a:off x="28405394" y="10324294"/>
            <a:ext cx="7688659" cy="5638788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3072" b="1" dirty="0">
                <a:solidFill>
                  <a:srgbClr val="005BBB"/>
                </a:solidFill>
                <a:latin typeface="+mj-lt"/>
              </a:rPr>
              <a:t>Future Work</a:t>
            </a:r>
          </a:p>
          <a:p>
            <a:pPr>
              <a:lnSpc>
                <a:spcPts val="3000"/>
              </a:lnSpc>
              <a:spcAft>
                <a:spcPts val="1400"/>
              </a:spcAft>
              <a:defRPr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Future work for TrustedAP brings on considerations for rigidifying off-chain connections and exchanges.</a:t>
            </a:r>
          </a:p>
          <a:p>
            <a:pPr marL="585216" lvl="1" indent="-292608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(Local) certificates: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1) Encrypt client-to-AP communications with TLS/SSL encryption. 2) Leverage certificate network token uniqueness for enhanced validation protocols.</a:t>
            </a:r>
          </a:p>
          <a:p>
            <a:pPr marL="585216" lvl="1" indent="-292608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Liveness and Safety: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Evaluate TrustedAP for percentages of false negative trust adjudications (severe) and false positive AP disconnections (moderate).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  <a:p>
            <a:pPr marL="585216" lvl="1" indent="-292608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Timing: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Evaluate TrustedAP for response time and minimize requisite connection time for challenge/response message passing.</a:t>
            </a:r>
          </a:p>
          <a:p>
            <a:pPr marL="585216" lvl="1" indent="-292608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1" name="Horizontal Section Divider" descr="Horizontal Divider"/>
          <p:cNvCxnSpPr>
            <a:cxnSpLocks/>
          </p:cNvCxnSpPr>
          <p:nvPr/>
        </p:nvCxnSpPr>
        <p:spPr bwMode="auto">
          <a:xfrm>
            <a:off x="28464386" y="10140857"/>
            <a:ext cx="7757652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Horizontal Section Divider" descr="Horizontal Divider"/>
          <p:cNvCxnSpPr>
            <a:cxnSpLocks/>
          </p:cNvCxnSpPr>
          <p:nvPr/>
        </p:nvCxnSpPr>
        <p:spPr bwMode="auto">
          <a:xfrm>
            <a:off x="28405394" y="15647000"/>
            <a:ext cx="7982959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ferences Textbox"/>
          <p:cNvSpPr txBox="1"/>
          <p:nvPr/>
        </p:nvSpPr>
        <p:spPr>
          <a:xfrm>
            <a:off x="28533379" y="15873747"/>
            <a:ext cx="7993626" cy="2964914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2432"/>
              </a:lnSpc>
              <a:spcAft>
                <a:spcPts val="768"/>
              </a:spcAft>
              <a:buClr>
                <a:schemeClr val="tx2"/>
              </a:buClr>
              <a:defRPr/>
            </a:pPr>
            <a:r>
              <a:rPr lang="en-US" sz="2400" b="1" dirty="0">
                <a:solidFill>
                  <a:srgbClr val="005BBB"/>
                </a:solidFill>
                <a:latin typeface="+mj-lt"/>
              </a:rPr>
              <a:t>References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 P. Fox. 2021. TrustedAP. GitHub repository.</a:t>
            </a:r>
            <a:br>
              <a:rPr lang="en-US" sz="160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>
                <a:latin typeface="Arial" charset="0"/>
                <a:ea typeface="Arial" charset="0"/>
                <a:cs typeface="Arial" charset="0"/>
                <a:hlinkClick r:id="rId5"/>
              </a:rPr>
              <a:t>https://github.com/pcfox-buf/TrustedAP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 A. Matos, D.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Romão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and P.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Trezentos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. 2012. Secure hotspot authentication through a Near Field Communication side-channel. In 2012 IEEE 8</a:t>
            </a:r>
            <a:r>
              <a:rPr lang="en-US" sz="1600" baseline="30000" dirty="0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International Conference on Wireless and Mobile Computing, Networking and Communications (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WiMob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). 807–814. </a:t>
            </a:r>
            <a:r>
              <a:rPr lang="en-US" sz="1600" dirty="0">
                <a:latin typeface="Arial" charset="0"/>
                <a:ea typeface="Arial" charset="0"/>
                <a:cs typeface="Arial" charset="0"/>
                <a:hlinkClick r:id="rId6"/>
              </a:rPr>
              <a:t>https://doi.org/10.1109/WiMOB.2012.6379169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  </a:t>
            </a:r>
          </a:p>
          <a:p>
            <a:pPr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 O.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Nakhila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E.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Dondyk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M. F. Amjad, and C. Zou. 2015. User-side Wi-Fi Evil Twin Attack detection using SSL/TCP protocols. In 2015 12th Annual IEEE Consumer Communications and Networking Conference (CCNC). 239–244. </a:t>
            </a:r>
            <a:r>
              <a:rPr lang="en-US" sz="1600" dirty="0">
                <a:latin typeface="Arial" charset="0"/>
                <a:ea typeface="Arial" charset="0"/>
                <a:cs typeface="Arial" charset="0"/>
                <a:hlinkClick r:id="rId7"/>
              </a:rPr>
              <a:t>https://doi.org/10.1109/CCNC.2015.7157983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94" name="Contact Information Textbox"/>
          <p:cNvSpPr/>
          <p:nvPr/>
        </p:nvSpPr>
        <p:spPr>
          <a:xfrm>
            <a:off x="28190001" y="19479681"/>
            <a:ext cx="6259419" cy="11798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altLang="en-US" sz="2000" dirty="0">
                <a:solidFill>
                  <a:schemeClr val="bg1"/>
                </a:solidFill>
                <a:ea typeface="Arial" charset="0"/>
              </a:rPr>
              <a:t>Department of Computer Science and Engineering</a:t>
            </a:r>
            <a:br>
              <a:rPr lang="en-US" altLang="en-US" sz="2000" dirty="0">
                <a:solidFill>
                  <a:schemeClr val="bg1"/>
                </a:solidFill>
                <a:ea typeface="Arial" charset="0"/>
              </a:rPr>
            </a:br>
            <a:r>
              <a:rPr lang="en-US" altLang="en-US" sz="2000" dirty="0">
                <a:solidFill>
                  <a:schemeClr val="bg1"/>
                </a:solidFill>
                <a:ea typeface="Arial" charset="0"/>
              </a:rPr>
              <a:t>School of Engineering and Applied Sciences</a:t>
            </a:r>
          </a:p>
          <a:p>
            <a:pPr>
              <a:spcAft>
                <a:spcPts val="51"/>
              </a:spcAft>
              <a:defRPr/>
            </a:pPr>
            <a:r>
              <a:rPr lang="en-US" sz="2400" b="1" dirty="0">
                <a:solidFill>
                  <a:schemeClr val="bg1"/>
                </a:solidFill>
              </a:rPr>
              <a:t>buffalo.edu</a:t>
            </a:r>
          </a:p>
          <a:p>
            <a:pPr>
              <a:spcAft>
                <a:spcPts val="51"/>
              </a:spcAft>
              <a:defRPr/>
            </a:pPr>
            <a:endParaRPr lang="en-US" altLang="en-US" sz="1792" dirty="0">
              <a:solidFill>
                <a:schemeClr val="bg1"/>
              </a:solidFill>
              <a:ea typeface="Arial" charset="0"/>
            </a:endParaRPr>
          </a:p>
        </p:txBody>
      </p:sp>
      <p:pic>
        <p:nvPicPr>
          <p:cNvPr id="91" name="B" descr="B">
            <a:extLst>
              <a:ext uri="{FF2B5EF4-FFF2-40B4-BE49-F238E27FC236}">
                <a16:creationId xmlns:a16="http://schemas.microsoft.com/office/drawing/2014/main" id="{68384469-0C35-4760-AC6B-78F992C9E6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40" y="16150165"/>
            <a:ext cx="452804" cy="452804"/>
          </a:xfrm>
          <a:prstGeom prst="rect">
            <a:avLst/>
          </a:prstGeom>
        </p:spPr>
      </p:pic>
      <p:pic>
        <p:nvPicPr>
          <p:cNvPr id="26" name="Bullet A" descr="A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356" y="12544405"/>
            <a:ext cx="452804" cy="452804"/>
          </a:xfrm>
          <a:prstGeom prst="rect">
            <a:avLst/>
          </a:prstGeom>
        </p:spPr>
      </p:pic>
      <p:pic>
        <p:nvPicPr>
          <p:cNvPr id="84" name="B" descr="B">
            <a:extLst>
              <a:ext uri="{FF2B5EF4-FFF2-40B4-BE49-F238E27FC236}">
                <a16:creationId xmlns:a16="http://schemas.microsoft.com/office/drawing/2014/main" id="{2E545DC8-B504-41B8-8C99-239EF6BEFA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694" y="16150165"/>
            <a:ext cx="452804" cy="452804"/>
          </a:xfrm>
          <a:prstGeom prst="rect">
            <a:avLst/>
          </a:prstGeom>
        </p:spPr>
      </p:pic>
      <p:pic>
        <p:nvPicPr>
          <p:cNvPr id="85" name="C" descr="C">
            <a:extLst>
              <a:ext uri="{FF2B5EF4-FFF2-40B4-BE49-F238E27FC236}">
                <a16:creationId xmlns:a16="http://schemas.microsoft.com/office/drawing/2014/main" id="{F43CD5DF-2548-4BD0-B971-788E0FAC50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694" y="16704978"/>
            <a:ext cx="452804" cy="452804"/>
          </a:xfrm>
          <a:prstGeom prst="rect">
            <a:avLst/>
          </a:prstGeom>
        </p:spPr>
      </p:pic>
      <p:pic>
        <p:nvPicPr>
          <p:cNvPr id="86" name="D" descr="D">
            <a:extLst>
              <a:ext uri="{FF2B5EF4-FFF2-40B4-BE49-F238E27FC236}">
                <a16:creationId xmlns:a16="http://schemas.microsoft.com/office/drawing/2014/main" id="{6209BD4A-5B82-4363-AF92-73DC8EDEF7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40" y="17098418"/>
            <a:ext cx="452804" cy="452804"/>
          </a:xfrm>
          <a:prstGeom prst="rect">
            <a:avLst/>
          </a:prstGeom>
        </p:spPr>
      </p:pic>
      <p:sp>
        <p:nvSpPr>
          <p:cNvPr id="90" name="Results Textbox">
            <a:extLst>
              <a:ext uri="{FF2B5EF4-FFF2-40B4-BE49-F238E27FC236}">
                <a16:creationId xmlns:a16="http://schemas.microsoft.com/office/drawing/2014/main" id="{54BDEDAE-3D83-4949-9A58-33A904649D85}"/>
              </a:ext>
            </a:extLst>
          </p:cNvPr>
          <p:cNvSpPr txBox="1"/>
          <p:nvPr/>
        </p:nvSpPr>
        <p:spPr>
          <a:xfrm>
            <a:off x="28533379" y="4483968"/>
            <a:ext cx="8179513" cy="5556073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3072" b="1" dirty="0">
                <a:solidFill>
                  <a:srgbClr val="005BBB"/>
                </a:solidFill>
                <a:latin typeface="+mj-lt"/>
              </a:rPr>
              <a:t>Evaluation</a:t>
            </a:r>
          </a:p>
          <a:p>
            <a:pPr marL="585216" lvl="1" indent="-292608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Proof of concept: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on-chain core and UI of TrustedAP is operational with supporting source code</a:t>
            </a:r>
            <a:r>
              <a:rPr lang="en-US" sz="2000" baseline="30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. Off-chain message passing is in-development.</a:t>
            </a:r>
          </a:p>
          <a:p>
            <a:pPr marL="585216" lvl="1" indent="-292608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Affordability: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TrustedAP is agnostic to using testnet ETH or mainnet ETH for all pertinent operations.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  <a:p>
            <a:pPr marL="585216" lvl="1" indent="-292608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Network Token Contingency: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uniqueness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of network data passed and validated between clients and APs determines threat capability thresholds for future ETAs against TrustedAP, e.g.:</a:t>
            </a:r>
          </a:p>
          <a:p>
            <a:pPr marL="1371600" lvl="2" indent="-228600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User specified/random key: Man in the Middle/network replay attack (MitM)+ETA (current version)</a:t>
            </a:r>
          </a:p>
          <a:p>
            <a:pPr marL="1371600" lvl="2" indent="-228600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Destination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IP+Mac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address: 2-way MitM (requires rogue AP 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client)+ETA (in-development)</a:t>
            </a:r>
          </a:p>
        </p:txBody>
      </p:sp>
      <p:sp>
        <p:nvSpPr>
          <p:cNvPr id="93" name="Methods Textbox">
            <a:extLst>
              <a:ext uri="{FF2B5EF4-FFF2-40B4-BE49-F238E27FC236}">
                <a16:creationId xmlns:a16="http://schemas.microsoft.com/office/drawing/2014/main" id="{87F28E69-69A4-4351-ACFE-DD232D6F3532}"/>
              </a:ext>
            </a:extLst>
          </p:cNvPr>
          <p:cNvSpPr txBox="1"/>
          <p:nvPr/>
        </p:nvSpPr>
        <p:spPr>
          <a:xfrm>
            <a:off x="19527732" y="4513915"/>
            <a:ext cx="7683588" cy="2025619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20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ENCRYPTION PRIMITIVES FOR OFF-CHAIN OPERATIONS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2944"/>
              </a:lnSpc>
              <a:spcAft>
                <a:spcPts val="800"/>
              </a:spcAft>
              <a:buClr>
                <a:schemeClr val="tx2"/>
              </a:buClr>
              <a:buSzPct val="125000"/>
              <a:defRPr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Messages passed between clients and APs are hashed on-chain using the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SHA3 algorithm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and passed off-chain using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RSA encryption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for integrity preservation. The Fig. 3 pseudo code explains relevant exchange mechanisms:</a:t>
            </a:r>
            <a:endParaRPr lang="en-US" sz="2200" b="1" dirty="0">
              <a:solidFill>
                <a:schemeClr val="tx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874E5514-A627-4C9E-A3F0-1425A492EF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4437"/>
          <a:stretch/>
        </p:blipFill>
        <p:spPr>
          <a:xfrm>
            <a:off x="19023928" y="7124479"/>
            <a:ext cx="4415527" cy="2122421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F165C7BD-8DAB-4A86-B474-C6ADDD8D20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46960"/>
          <a:stretch/>
        </p:blipFill>
        <p:spPr>
          <a:xfrm>
            <a:off x="23439456" y="7119455"/>
            <a:ext cx="4145216" cy="1933265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7F69D841-DF0A-414D-BDCF-0F46CB1BD9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48886" y="9767045"/>
            <a:ext cx="7870228" cy="1218711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3C310B18-8730-446D-9797-964984ED963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46226"/>
          <a:stretch/>
        </p:blipFill>
        <p:spPr>
          <a:xfrm>
            <a:off x="23437396" y="9760895"/>
            <a:ext cx="4145216" cy="1915204"/>
          </a:xfrm>
          <a:prstGeom prst="rect">
            <a:avLst/>
          </a:prstGeom>
        </p:spPr>
      </p:pic>
      <p:sp>
        <p:nvSpPr>
          <p:cNvPr id="95" name="Methods Textbox">
            <a:extLst>
              <a:ext uri="{FF2B5EF4-FFF2-40B4-BE49-F238E27FC236}">
                <a16:creationId xmlns:a16="http://schemas.microsoft.com/office/drawing/2014/main" id="{06945401-5F48-49BF-9F6B-61AFF1D5ED86}"/>
              </a:ext>
            </a:extLst>
          </p:cNvPr>
          <p:cNvSpPr txBox="1"/>
          <p:nvPr/>
        </p:nvSpPr>
        <p:spPr>
          <a:xfrm>
            <a:off x="19527732" y="6685615"/>
            <a:ext cx="7683588" cy="445058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marL="585216" lvl="1" indent="-292608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Client to AP exchange (Challenge/Resolve):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Methods Textbox">
            <a:extLst>
              <a:ext uri="{FF2B5EF4-FFF2-40B4-BE49-F238E27FC236}">
                <a16:creationId xmlns:a16="http://schemas.microsoft.com/office/drawing/2014/main" id="{A39B37D7-EE24-42EF-A16C-DFB2B09AFF4A}"/>
              </a:ext>
            </a:extLst>
          </p:cNvPr>
          <p:cNvSpPr txBox="1"/>
          <p:nvPr/>
        </p:nvSpPr>
        <p:spPr>
          <a:xfrm>
            <a:off x="19529479" y="9342240"/>
            <a:ext cx="7683588" cy="445058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marL="585216" lvl="1" indent="-292608">
              <a:lnSpc>
                <a:spcPts val="3000"/>
              </a:lnSpc>
              <a:spcAft>
                <a:spcPts val="8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AP to Client exchange (Response/Resolve):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Note">
            <a:extLst>
              <a:ext uri="{FF2B5EF4-FFF2-40B4-BE49-F238E27FC236}">
                <a16:creationId xmlns:a16="http://schemas.microsoft.com/office/drawing/2014/main" id="{62812209-E3EE-427A-922C-AF9251CFB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3582" y="11734369"/>
            <a:ext cx="63375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sz="1800" b="1" dirty="0">
                <a:solidFill>
                  <a:schemeClr val="tx2"/>
                </a:solidFill>
                <a:latin typeface="Arial" charset="0"/>
                <a:ea typeface="Arial" charset="0"/>
              </a:rPr>
              <a:t>Figure 3</a:t>
            </a:r>
            <a:r>
              <a:rPr lang="en-US" sz="18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8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TrustedAP off-chain exchange pseudocode</a:t>
            </a:r>
            <a:endParaRPr lang="en-US" altLang="en-US" sz="1800" dirty="0">
              <a:solidFill>
                <a:schemeClr val="tx2"/>
              </a:solidFill>
              <a:latin typeface="Arial" charset="0"/>
              <a:ea typeface="Arial" charset="0"/>
            </a:endParaRPr>
          </a:p>
        </p:txBody>
      </p:sp>
      <p:sp>
        <p:nvSpPr>
          <p:cNvPr id="98" name="Note">
            <a:extLst>
              <a:ext uri="{FF2B5EF4-FFF2-40B4-BE49-F238E27FC236}">
                <a16:creationId xmlns:a16="http://schemas.microsoft.com/office/drawing/2014/main" id="{DBB7D8BE-4943-4A11-B8DA-EA33C57B7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102" y="15871170"/>
            <a:ext cx="25588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sz="1800" b="1" dirty="0">
                <a:solidFill>
                  <a:schemeClr val="tx2"/>
                </a:solidFill>
                <a:latin typeface="Arial" charset="0"/>
                <a:ea typeface="Arial" charset="0"/>
              </a:rPr>
              <a:t>Figure 1</a:t>
            </a:r>
            <a:r>
              <a:rPr lang="en-US" sz="18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8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ETA diagram</a:t>
            </a:r>
            <a:endParaRPr lang="en-US" altLang="en-US" sz="1800" dirty="0">
              <a:solidFill>
                <a:schemeClr val="tx2"/>
              </a:solidFill>
              <a:latin typeface="Arial" charset="0"/>
              <a:ea typeface="Arial" charset="0"/>
            </a:endParaRPr>
          </a:p>
        </p:txBody>
      </p:sp>
      <p:pic>
        <p:nvPicPr>
          <p:cNvPr id="22" name="Picture 21" descr="A diagram of the Evil Twin Attack">
            <a:extLst>
              <a:ext uri="{FF2B5EF4-FFF2-40B4-BE49-F238E27FC236}">
                <a16:creationId xmlns:a16="http://schemas.microsoft.com/office/drawing/2014/main" id="{E0CBA9A8-591F-4C9D-BFD5-B8CC3E1A074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95500" y="13552837"/>
            <a:ext cx="5779504" cy="23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5799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Poster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 Accessible" id="{BC02AB42-924F-614D-9F02-5DAD031142A4}" vid="{CEC2668D-C73A-D648-809C-2002B42E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Poster Template</Template>
  <TotalTime>746</TotalTime>
  <Words>927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System Font Regular</vt:lpstr>
      <vt:lpstr>Research Poster Template</vt:lpstr>
      <vt:lpstr>PowerPoint Presentation</vt:lpstr>
    </vt:vector>
  </TitlesOfParts>
  <Manager/>
  <Company/>
  <LinksUpToDate>false</LinksUpToDate>
  <SharedDoc>false</SharedDoc>
  <HyperlinkBase>www.buffalo.edu/brand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Phil Fox</cp:lastModifiedBy>
  <cp:revision>60</cp:revision>
  <cp:lastPrinted>2018-07-27T15:05:13Z</cp:lastPrinted>
  <dcterms:created xsi:type="dcterms:W3CDTF">2019-03-28T18:35:19Z</dcterms:created>
  <dcterms:modified xsi:type="dcterms:W3CDTF">2021-02-22T22:10:16Z</dcterms:modified>
  <cp:category/>
</cp:coreProperties>
</file>