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72" r:id="rId3"/>
    <p:sldId id="273" r:id="rId4"/>
    <p:sldId id="269" r:id="rId5"/>
    <p:sldId id="276" r:id="rId6"/>
    <p:sldId id="277" r:id="rId7"/>
    <p:sldId id="274" r:id="rId8"/>
    <p:sldId id="279" r:id="rId9"/>
    <p:sldId id="278" r:id="rId10"/>
    <p:sldId id="282" r:id="rId11"/>
    <p:sldId id="285" r:id="rId12"/>
    <p:sldId id="286" r:id="rId13"/>
    <p:sldId id="275" r:id="rId14"/>
    <p:sldId id="283" r:id="rId15"/>
    <p:sldId id="284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EFD607-15ED-4F2F-909C-4E3D34B65B1C}">
          <p14:sldIdLst>
            <p14:sldId id="256"/>
            <p14:sldId id="272"/>
            <p14:sldId id="273"/>
            <p14:sldId id="269"/>
            <p14:sldId id="276"/>
            <p14:sldId id="277"/>
            <p14:sldId id="274"/>
            <p14:sldId id="279"/>
            <p14:sldId id="278"/>
            <p14:sldId id="282"/>
            <p14:sldId id="285"/>
            <p14:sldId id="286"/>
            <p14:sldId id="275"/>
            <p14:sldId id="283"/>
            <p14:sldId id="284"/>
            <p14:sldId id="262"/>
          </p14:sldIdLst>
        </p14:section>
        <p14:section name="제목 없는 구역" id="{9FA41937-CB6A-40FC-8F85-E5C1EDBBFC9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4"/>
    <a:srgbClr val="27E0EA"/>
    <a:srgbClr val="00D5D0"/>
    <a:srgbClr val="3B3838"/>
    <a:srgbClr val="312D75"/>
    <a:srgbClr val="01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B6C407-88C8-4B3C-B4FE-E987D9AFBD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BC16CA-7C49-4513-9C16-7568B52313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8BE31-805F-4932-9D9E-2C9E9F9F0BC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8AA105-2F1B-412C-BE76-A94C5190AF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73CD1-7D43-412F-8241-BCED4C7799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95BBB-14AE-4183-BF24-3849AD7A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32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A9F9E-1B84-4064-B1EF-C4EBA14DE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EB59C4-1050-4B30-89F2-EB91B4026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98063-CABA-4D44-A7E5-FE66B54F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9E96D-905D-4792-885D-C4F5D4F0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B8F7A-60B1-4442-83D0-C39019DC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1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D8709-458A-4436-AF88-9E697C67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7D1B41-20A6-44F0-B9DB-8E1127E71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9C6F29-8F68-40B5-AF49-34A525D0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45160-AAA1-4919-A0C0-A4471FCA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9F6EB-9A70-4CF9-A84C-AFCC8254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A2281-3836-4D5D-8B6C-5BDFEA95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3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155BC-B335-4880-82F9-0FE136B2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5906A-6330-4DC8-9636-F97D90861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38E68-62DF-4BC6-BEE4-140C7FA1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8DDCF-EAFC-4CC7-A725-51906CBF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C580-D34A-4A2C-87C7-9E70AD3E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3F97DF-39D8-4732-B320-E7E987F24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A21B68-3FD4-4092-85F4-8729BB5E0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4F9C3-5FEA-4E68-BC28-06EBFB85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C89C9-5745-444D-B8F3-B3F348A5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933C6-9363-4EAF-ABBB-37EE5C7D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7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98063-CABA-4D44-A7E5-FE66B54F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9E96D-905D-4792-885D-C4F5D4F0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B8F7A-60B1-4442-83D0-C39019DC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F399A7-F099-4ACC-A0C1-9308FBE7D167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8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98063-CABA-4D44-A7E5-FE66B54F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9E96D-905D-4792-885D-C4F5D4F0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B8F7A-60B1-4442-83D0-C39019DC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F399A7-F099-4ACC-A0C1-9308FBE7D167}"/>
              </a:ext>
            </a:extLst>
          </p:cNvPr>
          <p:cNvSpPr/>
          <p:nvPr userDrawn="1"/>
        </p:nvSpPr>
        <p:spPr>
          <a:xfrm>
            <a:off x="4358936" y="0"/>
            <a:ext cx="7833063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5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679EE-AD71-475E-99E9-981A7786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9851B-3B10-48DC-A40C-E1CE3536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D65DD3-5872-481A-BF1D-11355BC375C8}"/>
              </a:ext>
            </a:extLst>
          </p:cNvPr>
          <p:cNvSpPr/>
          <p:nvPr userDrawn="1"/>
        </p:nvSpPr>
        <p:spPr>
          <a:xfrm>
            <a:off x="0" y="-17755"/>
            <a:ext cx="12192000" cy="16906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B334B-3C98-4AE4-BF37-550DFE7C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8BDF7-3EC3-41FA-93EE-D49A17B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85472-7948-4A7A-BC57-E7E48325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5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0CED1-74F1-4B8D-AC47-6EB496D6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046F5-B1CD-43BD-9AD5-8FF4DB871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7E1A9-0AEC-4580-8CC0-BD9EA437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C4B53-C373-4E4E-92EF-6275AECD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8B124-3BBA-4D9F-915A-F356C4F5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02FB3-EAB0-4C97-8593-BB7DD67D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1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E5AC0-3D47-4D4C-9CCB-BECE5DA6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CB3D1-C329-4802-9C56-8FBDCFD8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7763B-11AD-4F74-BEF0-F971A73FD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8BD7D3-6940-442B-8CB9-FEE7C53D2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8DAC35-3A09-437F-AFC0-D61DDA08C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CB372C-AB32-49F5-BC82-994ED838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C88852-500C-4165-A095-DF31F6F3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C0C2B0-05FC-4B5F-8E0D-6F8FEC18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1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2C263-D8BB-4E07-BF5D-E048139E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924450-1534-40CD-B3C7-654F8C09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8FD819-8E7B-4D4D-8B54-8B56F9BA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351E4-7BA9-4032-B965-01566B92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EA6BA-0672-42CF-8026-72E8ECA7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087E3-424B-407D-9FFD-49D42FA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6677DD-9521-4065-8FF5-B7A7A2BD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3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15E02-F9B7-4587-B680-1FEE0EB3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AD6E0-B8AE-4CB9-B67D-066C365F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F4DA8-3733-4941-B010-FC588A772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15E65-EB0D-4817-96A2-1B396523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E90B7-65C5-4368-8D27-DF0ADB3C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82FF6-BFE9-41FA-9E60-2869E523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2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B2D028-46F7-4906-AD12-F1E34FD5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2329F-AFCC-467A-AB91-FEEFE5D6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5CACF-EA20-4871-B9F0-391ABDC97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5874F-D5B3-4F42-968B-C0DB3E34D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EC20F-0402-4FE4-A55C-4C116A511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0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meeeejin/rocksdb-compaction" TargetMode="External"/><Relationship Id="rId2" Type="http://schemas.openxmlformats.org/officeDocument/2006/relationships/hyperlink" Target="https://www.slideshare.net/meeeejin/rocksdb-detai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lideshare.net/HiveData/tech-talk-rocksdb-slides-by-dhruba-borthakur-haobo-xu-of-facebook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F882C-38B3-403F-80A4-192E329E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153" y="1041400"/>
            <a:ext cx="6892047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Paper Review</a:t>
            </a:r>
            <a:br>
              <a:rPr lang="en-US" altLang="ko-KR" sz="40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ko-KR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LSM Tree</a:t>
            </a:r>
            <a:endParaRPr lang="ko-KR" altLang="en-US" sz="7200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AC1EE-9236-4062-9F84-362F5ECE7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153" y="3796591"/>
            <a:ext cx="9144000" cy="238760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000" dirty="0" err="1">
                <a:solidFill>
                  <a:schemeClr val="bg1"/>
                </a:solidFill>
              </a:rPr>
              <a:t>컴퓨터소프트웨어학부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just"/>
            <a:r>
              <a:rPr lang="ko-KR" altLang="en-US" dirty="0">
                <a:solidFill>
                  <a:schemeClr val="bg1"/>
                </a:solidFill>
              </a:rPr>
              <a:t>김현정 박정호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/>
                </a:solidFill>
              </a:rPr>
              <a:t>논문</a:t>
            </a:r>
            <a:r>
              <a:rPr lang="en-US" altLang="ko-KR" sz="1200" dirty="0">
                <a:solidFill>
                  <a:schemeClr val="bg1"/>
                </a:solidFill>
              </a:rPr>
              <a:t> – P. </a:t>
            </a:r>
            <a:r>
              <a:rPr lang="en-US" altLang="ko-KR" sz="1200" dirty="0" err="1">
                <a:solidFill>
                  <a:schemeClr val="bg1"/>
                </a:solidFill>
              </a:rPr>
              <a:t>O’neil</a:t>
            </a:r>
            <a:r>
              <a:rPr lang="en-US" altLang="ko-KR" sz="1200" dirty="0">
                <a:solidFill>
                  <a:schemeClr val="bg1"/>
                </a:solidFill>
              </a:rPr>
              <a:t> et al., The Log-Structured Merge-Tree (LSM-Tree)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8F6495-BEAE-4F56-BB70-D4F430CE2AD4}"/>
              </a:ext>
            </a:extLst>
          </p:cNvPr>
          <p:cNvSpPr/>
          <p:nvPr/>
        </p:nvSpPr>
        <p:spPr>
          <a:xfrm>
            <a:off x="423153" y="3392520"/>
            <a:ext cx="6892047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3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Basic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Operation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Delete / Search</a:t>
            </a:r>
            <a:endParaRPr lang="ko-KR" altLang="en-US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</a:rPr>
              <a:t>Delete</a:t>
            </a:r>
          </a:p>
          <a:p>
            <a:pPr marL="0" indent="0">
              <a:buNone/>
            </a:pPr>
            <a:r>
              <a:rPr lang="en-US" altLang="ko-KR" sz="2000" dirty="0"/>
              <a:t>C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에 </a:t>
            </a:r>
            <a:r>
              <a:rPr lang="en-US" altLang="ko-KR" sz="2000" dirty="0"/>
              <a:t>Delete Node Entry</a:t>
            </a:r>
            <a:r>
              <a:rPr lang="ko-KR" altLang="en-US" sz="2000" dirty="0"/>
              <a:t>를 추가하는 것으로 기본적인 연산을 대체한다</a:t>
            </a:r>
            <a:r>
              <a:rPr lang="en-US" altLang="ko-KR" sz="2000" dirty="0"/>
              <a:t>. </a:t>
            </a:r>
            <a:r>
              <a:rPr lang="ko-KR" altLang="en-US" sz="2000" dirty="0"/>
              <a:t>후에 </a:t>
            </a:r>
            <a:r>
              <a:rPr lang="en-US" altLang="ko-KR" sz="2000" dirty="0"/>
              <a:t>rolling merge </a:t>
            </a:r>
            <a:r>
              <a:rPr lang="ko-KR" altLang="en-US" sz="2000" dirty="0"/>
              <a:t>단계에서 </a:t>
            </a:r>
            <a:r>
              <a:rPr lang="en-US" altLang="ko-KR" sz="2000" dirty="0"/>
              <a:t>Delete Node Entry</a:t>
            </a:r>
            <a:r>
              <a:rPr lang="ko-KR" altLang="en-US" sz="2000" dirty="0"/>
              <a:t>가 있을 경우 관련 </a:t>
            </a:r>
            <a:r>
              <a:rPr lang="en-US" altLang="ko-KR" sz="2000" dirty="0"/>
              <a:t>entry </a:t>
            </a:r>
            <a:r>
              <a:rPr lang="ko-KR" altLang="en-US" sz="2000" dirty="0"/>
              <a:t>를 삭제하는 것으로 실제 삭제 연산을 수행한다</a:t>
            </a:r>
            <a:r>
              <a:rPr lang="en-US" altLang="ko-KR" sz="2000" dirty="0"/>
              <a:t>. </a:t>
            </a:r>
            <a:r>
              <a:rPr lang="ko-KR" altLang="en-US" sz="2000" dirty="0"/>
              <a:t>탐색 연산은 </a:t>
            </a:r>
            <a:r>
              <a:rPr lang="en-US" altLang="ko-KR" sz="2000" dirty="0"/>
              <a:t>Delete Node Entry</a:t>
            </a:r>
            <a:r>
              <a:rPr lang="ko-KR" altLang="en-US" sz="2000" dirty="0"/>
              <a:t>를 통해서 </a:t>
            </a:r>
            <a:r>
              <a:rPr lang="ko-KR" altLang="en-US" sz="2000" dirty="0" err="1"/>
              <a:t>필터링된다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Search</a:t>
            </a:r>
            <a:endParaRPr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000" dirty="0"/>
              <a:t>기본적으로</a:t>
            </a:r>
            <a:r>
              <a:rPr lang="en-US" altLang="ko-KR" sz="2000" dirty="0"/>
              <a:t> C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먼저 탐색한 다음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ko-KR" altLang="en-US" sz="2000" dirty="0"/>
              <a:t>을 탐색하는데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과정에서 기존 </a:t>
            </a:r>
            <a:r>
              <a:rPr lang="en-US" altLang="ko-KR" sz="2000" dirty="0"/>
              <a:t>B Tree</a:t>
            </a:r>
            <a:r>
              <a:rPr lang="ko-KR" altLang="en-US" sz="2000" dirty="0"/>
              <a:t>보다 </a:t>
            </a:r>
            <a:r>
              <a:rPr lang="en-US" altLang="ko-KR" sz="2000" dirty="0"/>
              <a:t>CPU </a:t>
            </a:r>
            <a:r>
              <a:rPr lang="ko-KR" altLang="en-US" sz="2000" dirty="0"/>
              <a:t>부담이 클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데이터가 머무르는 최소 시간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 </a:t>
            </a:r>
            <a:r>
              <a:rPr lang="ko-KR" altLang="en-US" sz="2000" dirty="0"/>
              <a:t>를 두는 것으로 탐색을 최적화할 수 있다</a:t>
            </a:r>
            <a:r>
              <a:rPr lang="en-US" altLang="ko-KR" sz="2000" dirty="0"/>
              <a:t>. (</a:t>
            </a:r>
            <a:r>
              <a:rPr lang="ko-KR" altLang="en-US" sz="2000" dirty="0"/>
              <a:t>데이터를 찾기 위해 방문하는 </a:t>
            </a:r>
            <a:r>
              <a:rPr lang="en-US" altLang="ko-KR" sz="2000" dirty="0"/>
              <a:t>component</a:t>
            </a:r>
            <a:r>
              <a:rPr lang="ko-KR" altLang="en-US" sz="2000" dirty="0"/>
              <a:t>의 개수를 줄이기 위해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0736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Concurrency Control</a:t>
            </a:r>
            <a:endParaRPr lang="ko-KR" altLang="en-US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아래의 </a:t>
            </a:r>
            <a:r>
              <a:rPr lang="en-US" altLang="ko-KR" sz="2000" dirty="0"/>
              <a:t>3</a:t>
            </a:r>
            <a:r>
              <a:rPr lang="ko-KR" altLang="en-US" sz="2000" dirty="0"/>
              <a:t>가지 원칙을 지킨다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Find </a:t>
            </a:r>
            <a:r>
              <a:rPr lang="ko-KR" altLang="en-US" sz="2000" dirty="0"/>
              <a:t>연산은 </a:t>
            </a:r>
            <a:r>
              <a:rPr lang="en-US" altLang="ko-KR" sz="2000" dirty="0"/>
              <a:t>rolling merge</a:t>
            </a:r>
            <a:r>
              <a:rPr lang="ko-KR" altLang="en-US" sz="2000" dirty="0"/>
              <a:t>가 수행되고 있는 </a:t>
            </a:r>
            <a:r>
              <a:rPr lang="en-US" altLang="ko-KR" sz="2000" dirty="0"/>
              <a:t>disk</a:t>
            </a:r>
            <a:r>
              <a:rPr lang="ko-KR" altLang="en-US" sz="2000" dirty="0"/>
              <a:t>의 노드를 접근해서는 안된다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Insert/Find</a:t>
            </a:r>
            <a:r>
              <a:rPr lang="ko-KR" altLang="en-US" sz="2000" dirty="0"/>
              <a:t> 연산은 </a:t>
            </a:r>
            <a:r>
              <a:rPr lang="en-US" altLang="ko-KR" sz="2000" dirty="0"/>
              <a:t>rolling merge</a:t>
            </a:r>
            <a:r>
              <a:rPr lang="ko-KR" altLang="en-US" sz="2000" dirty="0"/>
              <a:t>가 수행되고 있는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의 노드를 접근해서는 안된다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상위 노드가 </a:t>
            </a:r>
            <a:r>
              <a:rPr lang="en-US" altLang="ko-KR" sz="2000" dirty="0"/>
              <a:t>rolling merge</a:t>
            </a:r>
            <a:r>
              <a:rPr lang="ko-KR" altLang="en-US" sz="2000" dirty="0"/>
              <a:t>가 발생하고 있을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하위 노드의 </a:t>
            </a:r>
            <a:r>
              <a:rPr lang="en-US" altLang="ko-KR" sz="2000" dirty="0"/>
              <a:t>rolling merge cursor </a:t>
            </a:r>
            <a:r>
              <a:rPr lang="ko-KR" altLang="en-US" sz="2000" dirty="0"/>
              <a:t>가 멈춰야 할 수 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기본적으로 </a:t>
            </a:r>
            <a:r>
              <a:rPr lang="en-US" altLang="ko-KR" sz="2000" dirty="0"/>
              <a:t>node </a:t>
            </a:r>
            <a:r>
              <a:rPr lang="ko-KR" altLang="en-US" sz="2000" dirty="0"/>
              <a:t>단위로 </a:t>
            </a:r>
            <a:r>
              <a:rPr lang="en-US" altLang="ko-KR" sz="2000" dirty="0"/>
              <a:t>lock</a:t>
            </a:r>
            <a:r>
              <a:rPr lang="ko-KR" altLang="en-US" sz="2000" dirty="0"/>
              <a:t> 을 건다</a:t>
            </a:r>
            <a:r>
              <a:rPr lang="en-US" altLang="ko-KR" sz="2000" dirty="0"/>
              <a:t>. Locking protocol</a:t>
            </a:r>
            <a:r>
              <a:rPr lang="ko-KR" altLang="en-US" sz="2000" dirty="0"/>
              <a:t>은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의 구조에 따라 다르다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Disk</a:t>
            </a:r>
            <a:r>
              <a:rPr lang="ko-KR" altLang="en-US" sz="2000" dirty="0"/>
              <a:t> </a:t>
            </a:r>
            <a:r>
              <a:rPr lang="en-US" altLang="ko-KR" sz="2000" dirty="0"/>
              <a:t>component</a:t>
            </a:r>
            <a:r>
              <a:rPr lang="ko-KR" altLang="en-US" sz="2000" dirty="0"/>
              <a:t> 간의 </a:t>
            </a:r>
            <a:r>
              <a:rPr lang="en-US" altLang="ko-KR" sz="2000" dirty="0"/>
              <a:t>rolling merge</a:t>
            </a:r>
            <a:r>
              <a:rPr lang="ko-KR" altLang="en-US" sz="2000" dirty="0"/>
              <a:t>에서는 각</a:t>
            </a:r>
            <a:r>
              <a:rPr lang="en-US" altLang="ko-KR" sz="2000" dirty="0"/>
              <a:t> </a:t>
            </a:r>
            <a:r>
              <a:rPr lang="ko-KR" altLang="en-US" sz="2000" dirty="0"/>
              <a:t>레벨의 </a:t>
            </a:r>
            <a:r>
              <a:rPr lang="en-US" altLang="ko-KR" sz="2000" dirty="0"/>
              <a:t>emptying/filling block </a:t>
            </a:r>
            <a:r>
              <a:rPr lang="ko-KR" altLang="en-US" sz="2000" dirty="0"/>
              <a:t>총</a:t>
            </a:r>
            <a:r>
              <a:rPr lang="en-US" altLang="ko-KR" sz="2000" dirty="0"/>
              <a:t> 4</a:t>
            </a:r>
            <a:r>
              <a:rPr lang="ko-KR" altLang="en-US" sz="2000" dirty="0"/>
              <a:t>개의 페이지에 모두 </a:t>
            </a:r>
            <a:r>
              <a:rPr lang="en-US" altLang="ko-KR" sz="2000" dirty="0"/>
              <a:t>write lock</a:t>
            </a:r>
            <a:r>
              <a:rPr lang="ko-KR" altLang="en-US" sz="2000" dirty="0"/>
              <a:t>을 건다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529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Recovery</a:t>
            </a:r>
            <a:endParaRPr lang="ko-KR" altLang="en-US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디스크도</a:t>
            </a:r>
            <a:r>
              <a:rPr lang="en-US" altLang="ko-KR" sz="2000" dirty="0"/>
              <a:t> </a:t>
            </a:r>
            <a:r>
              <a:rPr lang="ko-KR" altLang="en-US" sz="2000" dirty="0"/>
              <a:t>이용하는 구조이지만</a:t>
            </a:r>
            <a:r>
              <a:rPr lang="en-US" altLang="ko-KR" sz="2000" dirty="0"/>
              <a:t>, rolling merge</a:t>
            </a:r>
            <a:r>
              <a:rPr lang="ko-KR" altLang="en-US" sz="2000" dirty="0"/>
              <a:t>가 되기 전에 </a:t>
            </a:r>
            <a:r>
              <a:rPr lang="en-US" altLang="ko-KR" sz="2000" dirty="0"/>
              <a:t>record </a:t>
            </a:r>
            <a:r>
              <a:rPr lang="ko-KR" altLang="en-US" sz="2000" dirty="0"/>
              <a:t>가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에 남아있을 수 있으므로 </a:t>
            </a:r>
            <a:r>
              <a:rPr lang="en-US" altLang="ko-KR" sz="2000" dirty="0"/>
              <a:t>sequential log file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또한</a:t>
            </a:r>
            <a:r>
              <a:rPr lang="en-US" altLang="ko-KR" sz="2000" dirty="0"/>
              <a:t>, checkpoint</a:t>
            </a:r>
            <a:r>
              <a:rPr lang="ko-KR" altLang="en-US" sz="2000" dirty="0"/>
              <a:t>에는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을 디스크의 특정 위치에 </a:t>
            </a:r>
            <a:r>
              <a:rPr lang="en-US" altLang="ko-KR" sz="2000" dirty="0"/>
              <a:t>flush</a:t>
            </a:r>
            <a:r>
              <a:rPr lang="ko-KR" altLang="en-US" sz="2000" dirty="0"/>
              <a:t>하고</a:t>
            </a:r>
            <a:r>
              <a:rPr lang="en-US" altLang="ko-KR" sz="2000" dirty="0"/>
              <a:t>, buffer</a:t>
            </a:r>
            <a:r>
              <a:rPr lang="ko-KR" altLang="en-US" sz="2000" dirty="0"/>
              <a:t>의 모든 </a:t>
            </a:r>
            <a:r>
              <a:rPr lang="en-US" altLang="ko-KR" sz="2000" dirty="0"/>
              <a:t>dirty page</a:t>
            </a:r>
            <a:r>
              <a:rPr lang="ko-KR" altLang="en-US" sz="2000" dirty="0"/>
              <a:t>들을 </a:t>
            </a:r>
            <a:r>
              <a:rPr lang="en-US" altLang="ko-KR" sz="2000" dirty="0"/>
              <a:t>flush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</a:t>
            </a:r>
            <a:r>
              <a:rPr lang="en-US" altLang="ko-KR" sz="2000" dirty="0"/>
              <a:t>, rolling merge </a:t>
            </a:r>
            <a:r>
              <a:rPr lang="ko-KR" altLang="en-US" sz="2000" dirty="0"/>
              <a:t>후 남은 </a:t>
            </a:r>
            <a:r>
              <a:rPr lang="en-US" altLang="ko-KR" sz="2000" dirty="0"/>
              <a:t>entries(</a:t>
            </a:r>
            <a:r>
              <a:rPr lang="ko-KR" altLang="en-US" sz="2000" dirty="0"/>
              <a:t>한 페이지에 꽉 차지 않아서 아직 디스크로 </a:t>
            </a:r>
            <a:r>
              <a:rPr lang="en-US" altLang="ko-KR" sz="2000" dirty="0"/>
              <a:t>flush</a:t>
            </a:r>
            <a:r>
              <a:rPr lang="ko-KR" altLang="en-US" sz="2000" dirty="0"/>
              <a:t>되지 않은 데이터들</a:t>
            </a:r>
            <a:r>
              <a:rPr lang="en-US" altLang="ko-KR" sz="2000" dirty="0"/>
              <a:t>)</a:t>
            </a:r>
            <a:r>
              <a:rPr lang="ko-KR" altLang="en-US" sz="2000" dirty="0"/>
              <a:t>도 같이 </a:t>
            </a:r>
            <a:r>
              <a:rPr lang="en-US" altLang="ko-KR" sz="2000" dirty="0"/>
              <a:t>flush</a:t>
            </a:r>
            <a:r>
              <a:rPr lang="ko-KR" altLang="en-US" sz="2000" dirty="0"/>
              <a:t>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이는 나중에 </a:t>
            </a:r>
            <a:r>
              <a:rPr lang="en-US" altLang="ko-KR" sz="2000" dirty="0"/>
              <a:t>rolling merge</a:t>
            </a:r>
            <a:r>
              <a:rPr lang="ko-KR" altLang="en-US" sz="2000" dirty="0"/>
              <a:t> 가 일어나면서 다시 </a:t>
            </a:r>
            <a:r>
              <a:rPr lang="ko-KR" altLang="en-US" sz="2000" dirty="0" err="1"/>
              <a:t>덮어쓰여서</a:t>
            </a:r>
            <a:r>
              <a:rPr lang="ko-KR" altLang="en-US" sz="2000" dirty="0"/>
              <a:t> </a:t>
            </a:r>
            <a:r>
              <a:rPr lang="en-US" altLang="ko-KR" sz="2000" dirty="0"/>
              <a:t>LSM Tree</a:t>
            </a:r>
            <a:r>
              <a:rPr lang="ko-KR" altLang="en-US" sz="2000" dirty="0"/>
              <a:t>의 구조를 유지한다</a:t>
            </a:r>
            <a:r>
              <a:rPr lang="en-US" altLang="ko-KR" sz="200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9230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B411BF-8C8C-4346-8009-88C185DFAFE5}"/>
              </a:ext>
            </a:extLst>
          </p:cNvPr>
          <p:cNvSpPr/>
          <p:nvPr/>
        </p:nvSpPr>
        <p:spPr>
          <a:xfrm>
            <a:off x="4845896" y="3392520"/>
            <a:ext cx="5220000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C015347-5CED-4FE9-9561-1A83BC12E59C}"/>
              </a:ext>
            </a:extLst>
          </p:cNvPr>
          <p:cNvSpPr txBox="1">
            <a:spLocks/>
          </p:cNvSpPr>
          <p:nvPr/>
        </p:nvSpPr>
        <p:spPr>
          <a:xfrm>
            <a:off x="4845897" y="2401274"/>
            <a:ext cx="5220000" cy="1027726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향후 계획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50E753D-35AB-4578-BA79-79082541355D}"/>
              </a:ext>
            </a:extLst>
          </p:cNvPr>
          <p:cNvSpPr txBox="1">
            <a:spLocks/>
          </p:cNvSpPr>
          <p:nvPr/>
        </p:nvSpPr>
        <p:spPr>
          <a:xfrm>
            <a:off x="4845896" y="3592365"/>
            <a:ext cx="5220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읽어볼 논문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다음 단계</a:t>
            </a:r>
          </a:p>
        </p:txBody>
      </p:sp>
    </p:spTree>
    <p:extLst>
      <p:ext uri="{BB962C8B-B14F-4D97-AF65-F5344CB8AC3E}">
        <p14:creationId xmlns:p14="http://schemas.microsoft.com/office/powerpoint/2010/main" val="85571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읽어볼 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err="1"/>
              <a:t>FaceBook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MyRocks</a:t>
            </a:r>
            <a:r>
              <a:rPr lang="en-US" altLang="ko-KR" sz="2000" dirty="0"/>
              <a:t> </a:t>
            </a:r>
            <a:r>
              <a:rPr lang="ko-KR" altLang="en-US" sz="2000" dirty="0"/>
              <a:t>논문</a:t>
            </a:r>
            <a:br>
              <a:rPr lang="en-US" altLang="ko-KR" sz="2000" dirty="0"/>
            </a:br>
            <a:r>
              <a:rPr lang="en-US" altLang="ko-KR" sz="2000" dirty="0"/>
              <a:t>“</a:t>
            </a:r>
            <a:r>
              <a:rPr lang="en-US" altLang="ko-KR" sz="2000" dirty="0" err="1"/>
              <a:t>MyRocks</a:t>
            </a:r>
            <a:r>
              <a:rPr lang="en-US" altLang="ko-KR" sz="2000" dirty="0"/>
              <a:t>: LSM-Tree Database Storage Engine Serving Facebook's Social Graph”</a:t>
            </a:r>
            <a:br>
              <a:rPr lang="en-US" altLang="ko-KR" sz="2000" dirty="0"/>
            </a:br>
            <a:r>
              <a:rPr lang="en-US" altLang="ko-KR" sz="2000" dirty="0" err="1"/>
              <a:t>RocksDB</a:t>
            </a:r>
            <a:r>
              <a:rPr lang="ko-KR" altLang="en-US" sz="2000" dirty="0"/>
              <a:t>의 기본 동작 이해에 필요</a:t>
            </a:r>
            <a:r>
              <a:rPr lang="en-US" altLang="ko-KR" sz="2000" dirty="0"/>
              <a:t>, LSM</a:t>
            </a:r>
            <a:r>
              <a:rPr lang="ko-KR" altLang="en-US" sz="2000" dirty="0"/>
              <a:t> </a:t>
            </a:r>
            <a:r>
              <a:rPr lang="en-US" altLang="ko-KR" sz="2000" dirty="0"/>
              <a:t>Tree</a:t>
            </a:r>
            <a:r>
              <a:rPr lang="ko-KR" altLang="en-US" sz="2000" dirty="0"/>
              <a:t>가 실제로 어떻게 적용되고 있는지 확인하기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HYU-SCSLAB</a:t>
            </a:r>
            <a:r>
              <a:rPr lang="ko-KR" altLang="en-US" sz="2000" dirty="0"/>
              <a:t>의 </a:t>
            </a:r>
            <a:r>
              <a:rPr lang="en-US" altLang="ko-KR" sz="2000" dirty="0"/>
              <a:t>rolling merge(compaction) </a:t>
            </a:r>
            <a:r>
              <a:rPr lang="ko-KR" altLang="en-US" sz="2000" dirty="0"/>
              <a:t>관련 논문</a:t>
            </a:r>
            <a:br>
              <a:rPr lang="en-US" altLang="ko-KR" sz="2000" dirty="0"/>
            </a:br>
            <a:r>
              <a:rPr lang="en-US" altLang="ko-KR" sz="2000" dirty="0"/>
              <a:t>“LSM-tree </a:t>
            </a:r>
            <a:r>
              <a:rPr lang="ko-KR" altLang="en-US" sz="2000" dirty="0"/>
              <a:t>기반 </a:t>
            </a:r>
            <a:r>
              <a:rPr lang="en-US" altLang="ko-KR" sz="2000" dirty="0"/>
              <a:t>Key-value </a:t>
            </a:r>
            <a:r>
              <a:rPr lang="ko-KR" altLang="en-US" sz="2000" dirty="0"/>
              <a:t>데이터베이스의 재귀적 </a:t>
            </a:r>
            <a:r>
              <a:rPr lang="ko-KR" altLang="en-US" sz="2000" dirty="0" err="1"/>
              <a:t>컴팩션</a:t>
            </a:r>
            <a:r>
              <a:rPr lang="ko-KR" altLang="en-US" sz="2000" dirty="0"/>
              <a:t> 기법</a:t>
            </a:r>
            <a:r>
              <a:rPr lang="en-US" altLang="ko-KR" sz="2000"/>
              <a:t>”</a:t>
            </a:r>
            <a:br>
              <a:rPr lang="en-US" altLang="ko-KR" sz="2000"/>
            </a:br>
            <a:r>
              <a:rPr lang="ko-KR" altLang="en-US" sz="2000"/>
              <a:t>기존 </a:t>
            </a:r>
            <a:r>
              <a:rPr lang="en-US" altLang="ko-KR" sz="2000" dirty="0"/>
              <a:t>LSM Tree</a:t>
            </a:r>
            <a:r>
              <a:rPr lang="ko-KR" altLang="en-US" sz="2000" dirty="0"/>
              <a:t>의 성능 문제의 해결책 중 하나</a:t>
            </a:r>
            <a:r>
              <a:rPr lang="en-US" altLang="ko-KR" sz="2000" dirty="0"/>
              <a:t>, </a:t>
            </a:r>
            <a:r>
              <a:rPr lang="ko-KR" altLang="en-US" sz="2000" dirty="0"/>
              <a:t>이를 따라가지는 않아야 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참고할 가치가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2432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다음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RocksDB</a:t>
            </a:r>
            <a:r>
              <a:rPr lang="en-US" altLang="ko-KR" sz="2000" dirty="0"/>
              <a:t> </a:t>
            </a:r>
            <a:r>
              <a:rPr lang="ko-KR" altLang="en-US" sz="2000" dirty="0"/>
              <a:t>동작 분석</a:t>
            </a:r>
            <a:br>
              <a:rPr lang="en-US" altLang="ko-KR" sz="2000" dirty="0"/>
            </a:br>
            <a:r>
              <a:rPr lang="en-US" altLang="ko-KR" sz="2000" dirty="0"/>
              <a:t>GDB, </a:t>
            </a:r>
            <a:r>
              <a:rPr lang="en-US" altLang="ko-KR" sz="2000" dirty="0" err="1"/>
              <a:t>cscope</a:t>
            </a:r>
            <a:r>
              <a:rPr lang="ko-KR" altLang="en-US" sz="2000" dirty="0"/>
              <a:t>를 통해 실제 </a:t>
            </a:r>
            <a:r>
              <a:rPr lang="en-US" altLang="ko-KR" sz="2000" dirty="0"/>
              <a:t>function</a:t>
            </a:r>
            <a:r>
              <a:rPr lang="ko-KR" altLang="en-US" sz="2000" dirty="0"/>
              <a:t> </a:t>
            </a:r>
            <a:r>
              <a:rPr lang="en-US" altLang="ko-KR" sz="2000" dirty="0"/>
              <a:t>flow</a:t>
            </a:r>
            <a:r>
              <a:rPr lang="ko-KR" altLang="en-US" sz="2000" dirty="0"/>
              <a:t> 확인하기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perf </a:t>
            </a:r>
            <a:r>
              <a:rPr lang="ko-KR" altLang="en-US" sz="2000" dirty="0"/>
              <a:t>등을 통해 성능 병목 확인하기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참고할 만한 슬라이드</a:t>
            </a:r>
            <a:br>
              <a:rPr lang="en-US" altLang="ko-KR" sz="2000" dirty="0"/>
            </a:br>
            <a:r>
              <a:rPr lang="en-US" altLang="ko-KR" sz="2000" dirty="0">
                <a:hlinkClick r:id="rId2"/>
              </a:rPr>
              <a:t>https://www.slideshare.net/meeeejin/rocksdb-detail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https://www.slideshare.net/meeeejin/rocksdb-compaction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4"/>
              </a:rPr>
              <a:t>https://www.slideshare.net/HiveData/tech-talk-rocksdb-slides-by-dhruba-borthakur-haobo-xu-of-facebook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0620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F882C-38B3-403F-80A4-192E329E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153" y="1041400"/>
            <a:ext cx="6892047" cy="23876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YOU!</a:t>
            </a:r>
            <a:endParaRPr lang="ko-KR" altLang="en-US" sz="7200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AC1EE-9236-4062-9F84-362F5ECE7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153" y="3796591"/>
            <a:ext cx="9144000" cy="1655762"/>
          </a:xfrm>
        </p:spPr>
        <p:txBody>
          <a:bodyPr/>
          <a:lstStyle/>
          <a:p>
            <a:pPr algn="just"/>
            <a:r>
              <a:rPr lang="ko-KR" altLang="en-US" sz="2000" dirty="0">
                <a:solidFill>
                  <a:schemeClr val="bg1"/>
                </a:solidFill>
              </a:rPr>
              <a:t>감사합니다</a:t>
            </a:r>
            <a:r>
              <a:rPr lang="en-US" altLang="ko-KR" sz="2000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8F6495-BEAE-4F56-BB70-D4F430CE2AD4}"/>
              </a:ext>
            </a:extLst>
          </p:cNvPr>
          <p:cNvSpPr/>
          <p:nvPr/>
        </p:nvSpPr>
        <p:spPr>
          <a:xfrm>
            <a:off x="423153" y="3392520"/>
            <a:ext cx="6892047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4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98A87D-3A2A-404C-9654-966C9A03E8A0}"/>
              </a:ext>
            </a:extLst>
          </p:cNvPr>
          <p:cNvSpPr/>
          <p:nvPr/>
        </p:nvSpPr>
        <p:spPr>
          <a:xfrm>
            <a:off x="423153" y="3392520"/>
            <a:ext cx="5220000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941816F-34FA-4B0E-8F31-877A697E3A3E}"/>
              </a:ext>
            </a:extLst>
          </p:cNvPr>
          <p:cNvSpPr txBox="1">
            <a:spLocks/>
          </p:cNvSpPr>
          <p:nvPr/>
        </p:nvSpPr>
        <p:spPr>
          <a:xfrm>
            <a:off x="423154" y="2401274"/>
            <a:ext cx="5220000" cy="1027726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lang="ko-KR" altLang="en-US" sz="7200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AA63E-F927-4E7F-9687-8A64B8EABA49}"/>
              </a:ext>
            </a:extLst>
          </p:cNvPr>
          <p:cNvSpPr txBox="1"/>
          <p:nvPr/>
        </p:nvSpPr>
        <p:spPr>
          <a:xfrm>
            <a:off x="6294324" y="965637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091BC-830A-44FD-80F6-C4D8DC46CBCD}"/>
              </a:ext>
            </a:extLst>
          </p:cNvPr>
          <p:cNvSpPr txBox="1"/>
          <p:nvPr/>
        </p:nvSpPr>
        <p:spPr>
          <a:xfrm>
            <a:off x="6294324" y="2607879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36723-C81B-4E50-88D6-11370F21E4E0}"/>
              </a:ext>
            </a:extLst>
          </p:cNvPr>
          <p:cNvSpPr txBox="1"/>
          <p:nvPr/>
        </p:nvSpPr>
        <p:spPr>
          <a:xfrm>
            <a:off x="6294324" y="4250121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FC636-D6F6-4B7D-A9E4-1FEC182F1489}"/>
              </a:ext>
            </a:extLst>
          </p:cNvPr>
          <p:cNvSpPr txBox="1"/>
          <p:nvPr/>
        </p:nvSpPr>
        <p:spPr>
          <a:xfrm>
            <a:off x="7434380" y="1073358"/>
            <a:ext cx="37920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Background</a:t>
            </a:r>
          </a:p>
          <a:p>
            <a:r>
              <a:rPr lang="en-US" altLang="ko-KR" dirty="0">
                <a:latin typeface="+mn-ea"/>
              </a:rPr>
              <a:t>Five Minute Rule, B Tree</a:t>
            </a:r>
            <a:r>
              <a:rPr lang="ko-KR" altLang="en-US" dirty="0">
                <a:latin typeface="+mn-ea"/>
              </a:rPr>
              <a:t>의 약점</a:t>
            </a:r>
            <a:r>
              <a:rPr lang="en-US" altLang="ko-KR" dirty="0">
                <a:latin typeface="+mn-ea"/>
              </a:rPr>
              <a:t>, 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F6BA7-8B5A-45CE-8080-04FA3C4F50B4}"/>
              </a:ext>
            </a:extLst>
          </p:cNvPr>
          <p:cNvSpPr txBox="1"/>
          <p:nvPr/>
        </p:nvSpPr>
        <p:spPr>
          <a:xfrm>
            <a:off x="7434380" y="2715600"/>
            <a:ext cx="38827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기본 알고리즘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dirty="0"/>
              <a:t>Rolling Merge, Basic Operation, …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2929A-1DAC-443B-ADFA-F351D1197AF3}"/>
              </a:ext>
            </a:extLst>
          </p:cNvPr>
          <p:cNvSpPr txBox="1"/>
          <p:nvPr/>
        </p:nvSpPr>
        <p:spPr>
          <a:xfrm>
            <a:off x="7434380" y="4388620"/>
            <a:ext cx="27254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향후 계획</a:t>
            </a:r>
          </a:p>
          <a:p>
            <a:r>
              <a:rPr lang="ko-KR" altLang="en-US" dirty="0"/>
              <a:t>읽어볼 논문 및 다음 단계들</a:t>
            </a:r>
          </a:p>
        </p:txBody>
      </p:sp>
    </p:spTree>
    <p:extLst>
      <p:ext uri="{BB962C8B-B14F-4D97-AF65-F5344CB8AC3E}">
        <p14:creationId xmlns:p14="http://schemas.microsoft.com/office/powerpoint/2010/main" val="140744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B411BF-8C8C-4346-8009-88C185DFAFE5}"/>
              </a:ext>
            </a:extLst>
          </p:cNvPr>
          <p:cNvSpPr/>
          <p:nvPr/>
        </p:nvSpPr>
        <p:spPr>
          <a:xfrm>
            <a:off x="4845896" y="3392520"/>
            <a:ext cx="5580000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C015347-5CED-4FE9-9561-1A83BC12E59C}"/>
              </a:ext>
            </a:extLst>
          </p:cNvPr>
          <p:cNvSpPr txBox="1">
            <a:spLocks/>
          </p:cNvSpPr>
          <p:nvPr/>
        </p:nvSpPr>
        <p:spPr>
          <a:xfrm>
            <a:off x="4845897" y="2401274"/>
            <a:ext cx="5840032" cy="102772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Background</a:t>
            </a:r>
            <a:endParaRPr lang="ko-KR" altLang="en-US" sz="7200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50E753D-35AB-4578-BA79-79082541355D}"/>
              </a:ext>
            </a:extLst>
          </p:cNvPr>
          <p:cNvSpPr txBox="1">
            <a:spLocks/>
          </p:cNvSpPr>
          <p:nvPr/>
        </p:nvSpPr>
        <p:spPr>
          <a:xfrm>
            <a:off x="4845896" y="3592365"/>
            <a:ext cx="5220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Five Minute Rule</a:t>
            </a:r>
          </a:p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B Tree</a:t>
            </a:r>
            <a:r>
              <a:rPr lang="ko-KR" altLang="en-US" sz="2000" dirty="0">
                <a:solidFill>
                  <a:schemeClr val="bg1"/>
                </a:solidFill>
              </a:rPr>
              <a:t>의 약점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LSM Tree</a:t>
            </a:r>
            <a:r>
              <a:rPr lang="ko-KR" altLang="en-US" sz="2000" dirty="0">
                <a:solidFill>
                  <a:schemeClr val="bg1"/>
                </a:solidFill>
              </a:rPr>
              <a:t> 개요</a:t>
            </a:r>
          </a:p>
        </p:txBody>
      </p:sp>
    </p:spTree>
    <p:extLst>
      <p:ext uri="{BB962C8B-B14F-4D97-AF65-F5344CB8AC3E}">
        <p14:creationId xmlns:p14="http://schemas.microsoft.com/office/powerpoint/2010/main" val="75114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Five Minute Rule</a:t>
            </a:r>
            <a:endParaRPr lang="ko-KR" altLang="en-US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“</a:t>
            </a:r>
            <a:r>
              <a:rPr lang="ko-KR" altLang="en-US" sz="2000" dirty="0"/>
              <a:t>디스크에 저장된 페이지가 캐시에 저장되었을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그 페이지를 </a:t>
            </a:r>
            <a:r>
              <a:rPr lang="en-US" altLang="ko-KR" sz="2000" dirty="0"/>
              <a:t>5</a:t>
            </a:r>
            <a:r>
              <a:rPr lang="ko-KR" altLang="en-US" sz="2000" dirty="0"/>
              <a:t>분 안에 다시 참조할 경우 추가적인 </a:t>
            </a:r>
            <a:r>
              <a:rPr lang="en-US" altLang="ko-KR" sz="2000" dirty="0"/>
              <a:t>disk IO </a:t>
            </a:r>
            <a:r>
              <a:rPr lang="ko-KR" altLang="en-US" sz="2000" dirty="0"/>
              <a:t>없이 접근할 수 있다</a:t>
            </a:r>
            <a:r>
              <a:rPr lang="en-US" altLang="ko-KR" sz="2000" dirty="0"/>
              <a:t>.”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위에 따르면</a:t>
            </a:r>
            <a:r>
              <a:rPr lang="en-US" altLang="ko-KR" sz="2000" dirty="0"/>
              <a:t>, access frequency</a:t>
            </a:r>
            <a:r>
              <a:rPr lang="ko-KR" altLang="en-US" sz="2000" dirty="0"/>
              <a:t>가 </a:t>
            </a:r>
            <a:r>
              <a:rPr lang="en-US" altLang="ko-KR" sz="2000" dirty="0"/>
              <a:t>5</a:t>
            </a:r>
            <a:r>
              <a:rPr lang="ko-KR" altLang="en-US" sz="2000" dirty="0"/>
              <a:t>분을 넘길 경우 캐시에 디스크 페이지를 저장하는 의미가 사실상 없어진다</a:t>
            </a:r>
            <a:r>
              <a:rPr lang="en-US" altLang="ko-KR" sz="2000" dirty="0"/>
              <a:t>. 5</a:t>
            </a:r>
            <a:r>
              <a:rPr lang="ko-KR" altLang="en-US" sz="2000" dirty="0"/>
              <a:t>분이 지나가면 페이지가 이미 </a:t>
            </a:r>
            <a:r>
              <a:rPr lang="en-US" altLang="ko-KR" sz="2000" dirty="0"/>
              <a:t>evict</a:t>
            </a:r>
            <a:r>
              <a:rPr lang="ko-KR" altLang="en-US" sz="2000" dirty="0"/>
              <a:t>되었을 것이기 때문이다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여기서 </a:t>
            </a:r>
            <a:r>
              <a:rPr lang="en-US" altLang="ko-KR" sz="2000" dirty="0"/>
              <a:t>“5</a:t>
            </a:r>
            <a:r>
              <a:rPr lang="ko-KR" altLang="en-US" sz="2000" dirty="0"/>
              <a:t>분</a:t>
            </a:r>
            <a:r>
              <a:rPr lang="en-US" altLang="ko-KR" sz="2000" dirty="0"/>
              <a:t>”</a:t>
            </a:r>
            <a:r>
              <a:rPr lang="ko-KR" altLang="en-US" sz="2000" dirty="0"/>
              <a:t>이라는 시간은 메모리와 디스크 사이의 가격 차이 등에 영향을 받으며 현재 이 법칙을 검증할 경우 다른 값이 도출될 수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다만 이 논문에서는 기술적 문제 등으로 인해 이 법칙의 시간을 </a:t>
            </a:r>
            <a:r>
              <a:rPr lang="en-US" altLang="ko-KR" sz="2000" dirty="0"/>
              <a:t>1</a:t>
            </a:r>
            <a:r>
              <a:rPr lang="ko-KR" altLang="en-US" sz="2000" dirty="0"/>
              <a:t>분으로 두었다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34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B-Tree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의 약점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Five Minute Rule</a:t>
            </a:r>
            <a:r>
              <a:rPr lang="ko-KR" altLang="en-US" sz="2000" dirty="0"/>
              <a:t>에 따랐을 때 </a:t>
            </a:r>
            <a:r>
              <a:rPr lang="en-US" altLang="ko-KR" sz="2000" dirty="0"/>
              <a:t>disk page</a:t>
            </a:r>
            <a:r>
              <a:rPr lang="ko-KR" altLang="en-US" sz="2000" dirty="0"/>
              <a:t>의 수가 많아질 경우</a:t>
            </a:r>
            <a:r>
              <a:rPr lang="en-US" altLang="ko-KR" sz="2000" dirty="0"/>
              <a:t>, cache </a:t>
            </a:r>
            <a:r>
              <a:rPr lang="ko-KR" altLang="en-US" sz="2000" dirty="0"/>
              <a:t>의 효과가 약해질 수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논문의 </a:t>
            </a:r>
            <a:r>
              <a:rPr lang="en-US" altLang="ko-KR" sz="2000" dirty="0"/>
              <a:t>example 1.2</a:t>
            </a:r>
            <a:r>
              <a:rPr lang="ko-KR" altLang="en-US" sz="2000" dirty="0"/>
              <a:t>에 따랐을 때 </a:t>
            </a:r>
            <a:r>
              <a:rPr lang="en-US" altLang="ko-KR" sz="2000" dirty="0"/>
              <a:t>1</a:t>
            </a:r>
            <a:r>
              <a:rPr lang="ko-KR" altLang="en-US" sz="2000" dirty="0"/>
              <a:t>초에 </a:t>
            </a:r>
            <a:r>
              <a:rPr lang="en-US" altLang="ko-KR" sz="2000" dirty="0"/>
              <a:t>1000</a:t>
            </a:r>
            <a:r>
              <a:rPr lang="ko-KR" altLang="en-US" sz="2000" dirty="0"/>
              <a:t>개씩</a:t>
            </a:r>
            <a:r>
              <a:rPr lang="en-US" altLang="ko-KR" sz="2000" dirty="0"/>
              <a:t>, </a:t>
            </a:r>
            <a:r>
              <a:rPr lang="ko-KR" altLang="en-US" sz="2000" dirty="0"/>
              <a:t>하루 </a:t>
            </a:r>
            <a:r>
              <a:rPr lang="en-US" altLang="ko-KR" sz="2000" dirty="0"/>
              <a:t>8</a:t>
            </a:r>
            <a:r>
              <a:rPr lang="ko-KR" altLang="en-US" sz="2000" dirty="0"/>
              <a:t>시간 </a:t>
            </a:r>
            <a:r>
              <a:rPr lang="en-US" altLang="ko-KR" sz="2000" dirty="0"/>
              <a:t>20</a:t>
            </a:r>
            <a:r>
              <a:rPr lang="ko-KR" altLang="en-US" sz="2000" dirty="0"/>
              <a:t>일동안 </a:t>
            </a:r>
            <a:r>
              <a:rPr lang="en-US" altLang="ko-KR" sz="2000" dirty="0"/>
              <a:t>row</a:t>
            </a:r>
            <a:r>
              <a:rPr lang="ko-KR" altLang="en-US" sz="2000" dirty="0"/>
              <a:t>를 쌓았을 경우 약 </a:t>
            </a:r>
            <a:r>
              <a:rPr lang="en-US" altLang="ko-KR" sz="2000" dirty="0"/>
              <a:t>2.3M </a:t>
            </a:r>
            <a:r>
              <a:rPr lang="ko-KR" altLang="en-US" sz="2000" dirty="0"/>
              <a:t>개의 페이지가 생기게 되고</a:t>
            </a:r>
            <a:r>
              <a:rPr lang="en-US" altLang="ko-KR" sz="2000" dirty="0"/>
              <a:t>(</a:t>
            </a:r>
            <a:r>
              <a:rPr lang="ko-KR" altLang="en-US" sz="2000" dirty="0"/>
              <a:t>낭비되는 공간이 없다는 가정 하에</a:t>
            </a:r>
            <a:r>
              <a:rPr lang="en-US" altLang="ko-KR" sz="2000" dirty="0"/>
              <a:t>), 1</a:t>
            </a:r>
            <a:r>
              <a:rPr lang="ko-KR" altLang="en-US" sz="2000" dirty="0"/>
              <a:t>초에 </a:t>
            </a:r>
            <a:r>
              <a:rPr lang="en-US" altLang="ko-KR" sz="2000" dirty="0"/>
              <a:t>1000</a:t>
            </a:r>
            <a:r>
              <a:rPr lang="ko-KR" altLang="en-US" sz="2000" dirty="0"/>
              <a:t>개의 스레드가 매 초마다 무작위의 페이지를 참조한다고 하면 같은 페이지를 다시 참조하는데 평균적으로 </a:t>
            </a:r>
            <a:r>
              <a:rPr lang="en-US" altLang="ko-KR" sz="2000" dirty="0"/>
              <a:t>2300</a:t>
            </a:r>
            <a:r>
              <a:rPr lang="ko-KR" altLang="en-US" sz="2000" dirty="0"/>
              <a:t>초가 걸리게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</a:t>
            </a:r>
            <a:r>
              <a:rPr lang="en-US" altLang="ko-KR" sz="2000" dirty="0"/>
              <a:t>5</a:t>
            </a:r>
            <a:r>
              <a:rPr lang="ko-KR" altLang="en-US" sz="2000" dirty="0"/>
              <a:t>분</a:t>
            </a:r>
            <a:r>
              <a:rPr lang="en-US" altLang="ko-KR" sz="2000" dirty="0"/>
              <a:t>(</a:t>
            </a:r>
            <a:r>
              <a:rPr lang="ko-KR" altLang="en-US" sz="2000" dirty="0"/>
              <a:t>논문 상에서 </a:t>
            </a:r>
            <a:r>
              <a:rPr lang="en-US" altLang="ko-KR" sz="2000" dirty="0"/>
              <a:t>1</a:t>
            </a:r>
            <a:r>
              <a:rPr lang="ko-KR" altLang="en-US" sz="2000" dirty="0"/>
              <a:t>분</a:t>
            </a:r>
            <a:r>
              <a:rPr lang="en-US" altLang="ko-KR" sz="2000" dirty="0"/>
              <a:t>)</a:t>
            </a:r>
            <a:r>
              <a:rPr lang="ko-KR" altLang="en-US" sz="2000" dirty="0"/>
              <a:t>을 훌쩍 넘기는 시간으로</a:t>
            </a:r>
            <a:r>
              <a:rPr lang="en-US" altLang="ko-KR" sz="2000" dirty="0"/>
              <a:t>, </a:t>
            </a:r>
            <a:r>
              <a:rPr lang="ko-KR" altLang="en-US" sz="2000" dirty="0"/>
              <a:t>사실상 매초</a:t>
            </a:r>
            <a:r>
              <a:rPr lang="en-US" altLang="ko-KR" sz="2000" dirty="0"/>
              <a:t>, </a:t>
            </a:r>
            <a:r>
              <a:rPr lang="ko-KR" altLang="en-US" sz="2000" dirty="0"/>
              <a:t>모든 스레드가 </a:t>
            </a:r>
            <a:r>
              <a:rPr lang="en-US" altLang="ko-KR" sz="2000" dirty="0"/>
              <a:t>2</a:t>
            </a:r>
            <a:r>
              <a:rPr lang="ko-KR" altLang="en-US" sz="2000" dirty="0"/>
              <a:t>번씩 </a:t>
            </a:r>
            <a:r>
              <a:rPr lang="en-US" altLang="ko-KR" sz="2000" dirty="0"/>
              <a:t>disk IO</a:t>
            </a:r>
            <a:r>
              <a:rPr lang="ko-KR" altLang="en-US" sz="2000" dirty="0"/>
              <a:t>를 발생시킨다는 것으로</a:t>
            </a:r>
            <a:r>
              <a:rPr lang="en-US" altLang="ko-KR" sz="2000" dirty="0"/>
              <a:t>, </a:t>
            </a:r>
            <a:r>
              <a:rPr lang="ko-KR" altLang="en-US" sz="2000" dirty="0"/>
              <a:t>이론적으론 </a:t>
            </a:r>
            <a:r>
              <a:rPr lang="en-US" altLang="ko-KR" sz="2000" dirty="0"/>
              <a:t>cache hit</a:t>
            </a:r>
            <a:r>
              <a:rPr lang="ko-KR" altLang="en-US" sz="2000" dirty="0"/>
              <a:t> </a:t>
            </a:r>
            <a:r>
              <a:rPr lang="en-US" altLang="ko-KR" sz="2000" dirty="0"/>
              <a:t>rate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이 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또한 </a:t>
            </a:r>
            <a:r>
              <a:rPr lang="en-US" altLang="ko-KR" sz="2000" dirty="0"/>
              <a:t>B Tree</a:t>
            </a:r>
            <a:r>
              <a:rPr lang="ko-KR" altLang="en-US" sz="2000" dirty="0"/>
              <a:t> </a:t>
            </a:r>
            <a:r>
              <a:rPr lang="en-US" altLang="ko-KR" sz="2000" dirty="0"/>
              <a:t>Index</a:t>
            </a:r>
            <a:r>
              <a:rPr lang="ko-KR" altLang="en-US" sz="2000" dirty="0"/>
              <a:t>에서 이루어지는 </a:t>
            </a:r>
            <a:r>
              <a:rPr lang="en-US" altLang="ko-KR" sz="2000" dirty="0"/>
              <a:t>disk IO</a:t>
            </a:r>
            <a:r>
              <a:rPr lang="ko-KR" altLang="en-US" sz="2000" dirty="0"/>
              <a:t>는 </a:t>
            </a:r>
            <a:r>
              <a:rPr lang="en-US" altLang="ko-KR" sz="2000" dirty="0"/>
              <a:t>random access </a:t>
            </a:r>
            <a:r>
              <a:rPr lang="ko-KR" altLang="en-US" sz="2000" dirty="0"/>
              <a:t>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매 </a:t>
            </a:r>
            <a:r>
              <a:rPr lang="en-US" altLang="ko-KR" sz="2000" dirty="0"/>
              <a:t>IO</a:t>
            </a:r>
            <a:r>
              <a:rPr lang="ko-KR" altLang="en-US" sz="2000" dirty="0"/>
              <a:t>마다 </a:t>
            </a:r>
            <a:r>
              <a:rPr lang="en-US" altLang="ko-KR" sz="2000" dirty="0"/>
              <a:t>disk arm</a:t>
            </a:r>
            <a:r>
              <a:rPr lang="ko-KR" altLang="en-US" sz="2000" dirty="0"/>
              <a:t>의 동작을 수반하기에 성능 저하가 발생한다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45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LSM Tree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메모리와 디스크 양쪽을 모두 이용하는 자료 구조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적은 </a:t>
            </a:r>
            <a:r>
              <a:rPr lang="en-US" altLang="ko-KR" sz="2000" dirty="0"/>
              <a:t>disk IO cost</a:t>
            </a:r>
            <a:r>
              <a:rPr lang="ko-KR" altLang="en-US" sz="2000" dirty="0"/>
              <a:t>를 통한 성능 개선을 위한 자료 구조이다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/>
              <a:t>기본적으로 </a:t>
            </a:r>
            <a:r>
              <a:rPr lang="en-US" altLang="ko-KR" sz="2000" dirty="0"/>
              <a:t>disk IO</a:t>
            </a:r>
            <a:r>
              <a:rPr lang="ko-KR" altLang="en-US" sz="2000" dirty="0"/>
              <a:t>를 늦추고</a:t>
            </a:r>
            <a:r>
              <a:rPr lang="en-US" altLang="ko-KR" sz="2000" dirty="0"/>
              <a:t>, multi-block IO</a:t>
            </a:r>
            <a:r>
              <a:rPr lang="ko-KR" altLang="en-US" sz="2000" dirty="0"/>
              <a:t>를 사용하는 식으로 </a:t>
            </a:r>
            <a:r>
              <a:rPr lang="en-US" altLang="ko-KR" sz="2000" dirty="0"/>
              <a:t>cost</a:t>
            </a:r>
            <a:r>
              <a:rPr lang="ko-KR" altLang="en-US" sz="2000" dirty="0"/>
              <a:t>를 낮춘다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기본적으로 메모리 위에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을 두고 모든 </a:t>
            </a:r>
            <a:r>
              <a:rPr lang="en-US" altLang="ko-KR" sz="2000" dirty="0"/>
              <a:t>modifying operation </a:t>
            </a:r>
            <a:r>
              <a:rPr lang="ko-KR" altLang="en-US" sz="2000" dirty="0"/>
              <a:t>을 여기에서 수행한다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여기서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이</a:t>
            </a:r>
            <a:r>
              <a:rPr lang="en-US" altLang="ko-KR" sz="2000" dirty="0"/>
              <a:t> </a:t>
            </a:r>
            <a:r>
              <a:rPr lang="ko-KR" altLang="en-US" sz="2000" dirty="0"/>
              <a:t>특정 수준 이상으로 커졌을 경우 디스크의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ko-KR" altLang="en-US" sz="2000" dirty="0"/>
              <a:t>로 </a:t>
            </a:r>
            <a:r>
              <a:rPr lang="en-US" altLang="ko-KR" sz="2000" dirty="0"/>
              <a:t>flush</a:t>
            </a:r>
            <a:r>
              <a:rPr lang="ko-KR" altLang="en-US" sz="2000" dirty="0"/>
              <a:t>하게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의 내용물을 합치는 과정이 수행되며 </a:t>
            </a:r>
            <a:r>
              <a:rPr lang="en-US" altLang="ko-KR" sz="2000" dirty="0"/>
              <a:t>merge sort</a:t>
            </a:r>
            <a:r>
              <a:rPr lang="ko-KR" altLang="en-US" sz="2000" dirty="0"/>
              <a:t>와 유사한 알고리즘을 사용한다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flush</a:t>
            </a:r>
            <a:r>
              <a:rPr lang="ko-KR" altLang="en-US" sz="2000" dirty="0"/>
              <a:t> 까지 어느정도 </a:t>
            </a:r>
            <a:r>
              <a:rPr lang="en-US" altLang="ko-KR" sz="2000" dirty="0"/>
              <a:t>delay</a:t>
            </a:r>
            <a:r>
              <a:rPr lang="ko-KR" altLang="en-US" sz="2000" dirty="0"/>
              <a:t>가 있기에 </a:t>
            </a:r>
            <a:r>
              <a:rPr lang="en-US" altLang="ko-KR" sz="2000" dirty="0"/>
              <a:t>sequential log</a:t>
            </a:r>
            <a:r>
              <a:rPr lang="ko-KR" altLang="en-US" sz="2000" dirty="0"/>
              <a:t>를 유지한다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Insert-heavy</a:t>
            </a:r>
            <a:r>
              <a:rPr lang="ko-KR" altLang="en-US" sz="2000" dirty="0"/>
              <a:t> 한 환경에 적합한 구조이다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4602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B411BF-8C8C-4346-8009-88C185DFAFE5}"/>
              </a:ext>
            </a:extLst>
          </p:cNvPr>
          <p:cNvSpPr/>
          <p:nvPr/>
        </p:nvSpPr>
        <p:spPr>
          <a:xfrm>
            <a:off x="4845896" y="3392520"/>
            <a:ext cx="5220000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C015347-5CED-4FE9-9561-1A83BC12E59C}"/>
              </a:ext>
            </a:extLst>
          </p:cNvPr>
          <p:cNvSpPr txBox="1">
            <a:spLocks/>
          </p:cNvSpPr>
          <p:nvPr/>
        </p:nvSpPr>
        <p:spPr>
          <a:xfrm>
            <a:off x="4845897" y="2401274"/>
            <a:ext cx="5220000" cy="1027726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기본 알고리즘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50E753D-35AB-4578-BA79-79082541355D}"/>
              </a:ext>
            </a:extLst>
          </p:cNvPr>
          <p:cNvSpPr txBox="1">
            <a:spLocks/>
          </p:cNvSpPr>
          <p:nvPr/>
        </p:nvSpPr>
        <p:spPr>
          <a:xfrm>
            <a:off x="4845896" y="3592365"/>
            <a:ext cx="5220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Rolling Merge</a:t>
            </a:r>
          </a:p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Basic Operation</a:t>
            </a:r>
          </a:p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Concurrency Control</a:t>
            </a:r>
          </a:p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Recovery</a:t>
            </a:r>
          </a:p>
          <a:p>
            <a:pPr marL="0" indent="0" algn="just">
              <a:buNone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82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Rolling Merge</a:t>
            </a:r>
            <a:endParaRPr lang="ko-KR" altLang="en-US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기본적으로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ko-KR" altLang="en-US" sz="2000" dirty="0"/>
              <a:t>이 정렬된 상태이기에</a:t>
            </a:r>
            <a:r>
              <a:rPr lang="en-US" altLang="ko-KR" sz="2000" dirty="0"/>
              <a:t> </a:t>
            </a:r>
            <a:r>
              <a:rPr lang="ko-KR" altLang="en-US" sz="2000" dirty="0"/>
              <a:t>단순히 </a:t>
            </a:r>
            <a:r>
              <a:rPr lang="en-US" altLang="ko-KR" sz="2000" dirty="0"/>
              <a:t>merge </a:t>
            </a:r>
            <a:r>
              <a:rPr lang="ko-KR" altLang="en-US" sz="2000" dirty="0"/>
              <a:t>하는 식으로 진행된다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</a:t>
            </a:r>
            <a:r>
              <a:rPr lang="ko-KR" altLang="en-US" sz="2000" dirty="0" err="1"/>
              <a:t>비동기화된</a:t>
            </a:r>
            <a:r>
              <a:rPr lang="ko-KR" altLang="en-US" sz="2000" dirty="0"/>
              <a:t> 과정으로 진행된다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rolling merge</a:t>
            </a:r>
            <a:r>
              <a:rPr lang="ko-KR" altLang="en-US" sz="2000" dirty="0"/>
              <a:t>가 수행되는 중간에 다른 </a:t>
            </a:r>
            <a:r>
              <a:rPr lang="en-US" altLang="ko-KR" sz="2000" dirty="0"/>
              <a:t>TRX</a:t>
            </a:r>
            <a:r>
              <a:rPr lang="ko-KR" altLang="en-US" sz="2000" dirty="0"/>
              <a:t>가 데이터에 접근할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Emptying block – </a:t>
            </a:r>
            <a:r>
              <a:rPr lang="ko-KR" altLang="en-US" sz="2000" dirty="0"/>
              <a:t>기존에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ko-KR" altLang="en-US" sz="2000" dirty="0"/>
              <a:t>에 있던</a:t>
            </a:r>
            <a:r>
              <a:rPr lang="en-US" altLang="ko-KR" sz="2000" dirty="0"/>
              <a:t> multi-page block, merge</a:t>
            </a:r>
            <a:r>
              <a:rPr lang="ko-KR" altLang="en-US" sz="2000" dirty="0"/>
              <a:t>의 대상이다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Filling block – </a:t>
            </a:r>
            <a:r>
              <a:rPr lang="ko-KR" altLang="en-US" sz="2000" dirty="0"/>
              <a:t>새로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ko-KR" altLang="en-US" sz="2000" dirty="0"/>
              <a:t>에 적히는 </a:t>
            </a:r>
            <a:r>
              <a:rPr lang="en-US" altLang="ko-KR" sz="2000" dirty="0"/>
              <a:t>multi-page block, C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과의 </a:t>
            </a:r>
            <a:r>
              <a:rPr lang="en-US" altLang="ko-KR" sz="2000" dirty="0"/>
              <a:t>merge </a:t>
            </a:r>
            <a:r>
              <a:rPr lang="ko-KR" altLang="en-US" sz="2000" dirty="0"/>
              <a:t>결과물이다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꽉 찬 </a:t>
            </a:r>
            <a:r>
              <a:rPr lang="en-US" altLang="ko-KR" sz="2000" dirty="0"/>
              <a:t>filling block</a:t>
            </a:r>
            <a:r>
              <a:rPr lang="ko-KR" altLang="en-US" sz="2000" dirty="0"/>
              <a:t>은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</a:t>
            </a:r>
            <a:r>
              <a:rPr lang="ko-KR" altLang="en-US" sz="2000" dirty="0"/>
              <a:t>파일의 새로운 부분에 적히게 된다</a:t>
            </a:r>
            <a:r>
              <a:rPr lang="en-US" altLang="ko-KR" sz="2000" dirty="0"/>
              <a:t>.(</a:t>
            </a:r>
            <a:r>
              <a:rPr lang="ko-KR" altLang="en-US" sz="2000" dirty="0"/>
              <a:t>단</a:t>
            </a:r>
            <a:r>
              <a:rPr lang="en-US" altLang="ko-KR" sz="2000" dirty="0"/>
              <a:t>, checkpoint </a:t>
            </a:r>
            <a:r>
              <a:rPr lang="ko-KR" altLang="en-US" sz="2000" dirty="0"/>
              <a:t>에 적히게 된 </a:t>
            </a:r>
            <a:r>
              <a:rPr lang="en-US" altLang="ko-KR" sz="2000" dirty="0"/>
              <a:t>multi-page block</a:t>
            </a:r>
            <a:r>
              <a:rPr lang="ko-KR" altLang="en-US" sz="2000" dirty="0"/>
              <a:t>을 덮어쓸 수도 있다</a:t>
            </a:r>
            <a:r>
              <a:rPr lang="en-US" altLang="ko-KR" sz="2000" dirty="0"/>
              <a:t>.)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기존 부분도 디스크에 남게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후에 </a:t>
            </a:r>
            <a:r>
              <a:rPr lang="en-US" altLang="ko-KR" sz="2000" dirty="0"/>
              <a:t>recovery</a:t>
            </a:r>
            <a:r>
              <a:rPr lang="ko-KR" altLang="en-US" sz="2000" dirty="0"/>
              <a:t> 를 위한 것으로 </a:t>
            </a:r>
            <a:r>
              <a:rPr lang="en-US" altLang="ko-KR" sz="2000" dirty="0"/>
              <a:t>merge</a:t>
            </a:r>
            <a:r>
              <a:rPr lang="ko-KR" altLang="en-US" sz="2000" dirty="0"/>
              <a:t> 가 모두 끝나게 될 경우 삭제된다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디스크에 적힌 </a:t>
            </a:r>
            <a:r>
              <a:rPr lang="en-US" altLang="ko-KR" sz="2000" dirty="0"/>
              <a:t>filling block</a:t>
            </a:r>
            <a:r>
              <a:rPr lang="ko-KR" altLang="en-US" sz="2000" dirty="0"/>
              <a:t>은 </a:t>
            </a:r>
            <a:r>
              <a:rPr lang="en-US" altLang="ko-KR" sz="2000" dirty="0"/>
              <a:t>IO</a:t>
            </a:r>
            <a:r>
              <a:rPr lang="ko-KR" altLang="en-US" sz="2000" dirty="0"/>
              <a:t>를 줄이기 위해 일정 시간만큼은 </a:t>
            </a:r>
            <a:r>
              <a:rPr lang="en-US" altLang="ko-KR" sz="2000" dirty="0"/>
              <a:t>buffer </a:t>
            </a:r>
            <a:r>
              <a:rPr lang="ko-KR" altLang="en-US" sz="2000" dirty="0"/>
              <a:t>에 머무른다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또한 꽉 차지 않은 </a:t>
            </a:r>
            <a:r>
              <a:rPr lang="en-US" altLang="ko-KR" sz="2000" dirty="0"/>
              <a:t>filling block</a:t>
            </a:r>
            <a:r>
              <a:rPr lang="ko-KR" altLang="en-US" sz="2000" dirty="0"/>
              <a:t>의 경우 디스크에 적히지 않고 </a:t>
            </a:r>
            <a:r>
              <a:rPr lang="en-US" altLang="ko-KR" sz="2000" dirty="0"/>
              <a:t>buffer </a:t>
            </a:r>
            <a:r>
              <a:rPr lang="ko-KR" altLang="en-US" sz="2000" dirty="0"/>
              <a:t>에 남게 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이때 변경된 </a:t>
            </a:r>
            <a:r>
              <a:rPr lang="en-US" altLang="ko-KR" sz="2000" dirty="0"/>
              <a:t>directory </a:t>
            </a:r>
            <a:r>
              <a:rPr lang="ko-KR" altLang="en-US" sz="2000" dirty="0"/>
              <a:t>정보</a:t>
            </a:r>
            <a:r>
              <a:rPr lang="en-US" altLang="ko-KR" sz="2000" dirty="0"/>
              <a:t>(parent node)</a:t>
            </a:r>
            <a:r>
              <a:rPr lang="ko-KR" altLang="en-US" sz="2000" dirty="0"/>
              <a:t>를 저장한 상태로 </a:t>
            </a:r>
            <a:r>
              <a:rPr lang="en-US" altLang="ko-KR" sz="2000" dirty="0"/>
              <a:t>buffer </a:t>
            </a:r>
            <a:r>
              <a:rPr lang="ko-KR" altLang="en-US" sz="2000" dirty="0"/>
              <a:t>에 남게 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270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Basic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Operation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Insertion</a:t>
            </a:r>
            <a:endParaRPr lang="ko-KR" altLang="en-US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의 형태는 굳이 </a:t>
            </a:r>
            <a:r>
              <a:rPr lang="en-US" altLang="ko-KR" sz="2000" dirty="0"/>
              <a:t>B Tree</a:t>
            </a:r>
            <a:r>
              <a:rPr lang="ko-KR" altLang="en-US" sz="2000" dirty="0"/>
              <a:t>가 아니어도 된다</a:t>
            </a:r>
            <a:r>
              <a:rPr lang="en-US" altLang="ko-KR" sz="2000" dirty="0"/>
              <a:t>. C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의 노드 구조가 </a:t>
            </a:r>
            <a:r>
              <a:rPr lang="en-US" altLang="ko-KR" sz="2000" dirty="0"/>
              <a:t>disk</a:t>
            </a:r>
            <a:r>
              <a:rPr lang="ko-KR" altLang="en-US" sz="2000" dirty="0"/>
              <a:t>로 </a:t>
            </a:r>
            <a:r>
              <a:rPr lang="en-US" altLang="ko-KR" sz="2000" dirty="0"/>
              <a:t>flush</a:t>
            </a:r>
            <a:r>
              <a:rPr lang="ko-KR" altLang="en-US" sz="2000" dirty="0"/>
              <a:t>되지 않기 때문에 굳이 노드 사이즈를 </a:t>
            </a:r>
            <a:r>
              <a:rPr lang="en-US" altLang="ko-KR" sz="2000" dirty="0"/>
              <a:t>disk page </a:t>
            </a:r>
            <a:r>
              <a:rPr lang="ko-KR" altLang="en-US" sz="2000" dirty="0"/>
              <a:t>단위로 맞출 필요가 없기 때문이다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AVL</a:t>
            </a:r>
            <a:r>
              <a:rPr lang="ko-KR" altLang="en-US" sz="2000" dirty="0"/>
              <a:t>이나 </a:t>
            </a:r>
            <a:r>
              <a:rPr lang="en-US" altLang="ko-KR" sz="2000" dirty="0"/>
              <a:t>2-3 Tree </a:t>
            </a:r>
            <a:r>
              <a:rPr lang="ko-KR" altLang="en-US" sz="2000" dirty="0"/>
              <a:t>같은 구조를 사용해도 무방하다</a:t>
            </a:r>
            <a:r>
              <a:rPr lang="en-US" altLang="ko-KR" sz="2000" dirty="0"/>
              <a:t>. </a:t>
            </a:r>
            <a:r>
              <a:rPr lang="ko-KR" altLang="en-US" sz="2000" dirty="0"/>
              <a:t>다만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ko-KR" altLang="en-US" sz="2000" dirty="0"/>
              <a:t>은 </a:t>
            </a:r>
            <a:r>
              <a:rPr lang="en-US" altLang="ko-KR" sz="2000" dirty="0"/>
              <a:t>B Tree</a:t>
            </a:r>
            <a:r>
              <a:rPr lang="ko-KR" altLang="en-US" sz="2000" dirty="0"/>
              <a:t>의 형태를 가진다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기본적인 </a:t>
            </a:r>
            <a:r>
              <a:rPr lang="en-US" altLang="ko-KR" sz="2000" dirty="0"/>
              <a:t>insertion </a:t>
            </a:r>
            <a:r>
              <a:rPr lang="ko-KR" altLang="en-US" sz="2000" dirty="0"/>
              <a:t>은 모두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에서 일어나고</a:t>
            </a:r>
            <a:r>
              <a:rPr lang="en-US" altLang="ko-KR" sz="2000" dirty="0"/>
              <a:t>, </a:t>
            </a:r>
            <a:r>
              <a:rPr lang="ko-KR" altLang="en-US" sz="2000" dirty="0"/>
              <a:t>디스크에 반영되는 것은 </a:t>
            </a:r>
            <a:r>
              <a:rPr lang="en-US" altLang="ko-KR" sz="2000" dirty="0"/>
              <a:t>rolling merge 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/>
              <a:t>수행된다</a:t>
            </a:r>
            <a:r>
              <a:rPr lang="en-US" altLang="ko-KR" sz="2000" dirty="0"/>
              <a:t>. </a:t>
            </a:r>
            <a:r>
              <a:rPr lang="ko-KR" altLang="en-US" sz="2000" dirty="0"/>
              <a:t>모든 </a:t>
            </a:r>
            <a:r>
              <a:rPr lang="en-US" altLang="ko-KR" sz="2000" dirty="0"/>
              <a:t>disk IO</a:t>
            </a:r>
            <a:r>
              <a:rPr lang="ko-KR" altLang="en-US" sz="2000" dirty="0"/>
              <a:t>는 </a:t>
            </a:r>
            <a:r>
              <a:rPr lang="en-US" altLang="ko-KR" sz="2000" dirty="0"/>
              <a:t>multi page block</a:t>
            </a:r>
            <a:r>
              <a:rPr lang="ko-KR" altLang="en-US" sz="2000" dirty="0"/>
              <a:t>에서 발생하기 때문에 </a:t>
            </a:r>
            <a:r>
              <a:rPr lang="en-US" altLang="ko-KR" sz="2000" dirty="0"/>
              <a:t>seek time</a:t>
            </a:r>
            <a:r>
              <a:rPr lang="ko-KR" altLang="en-US" sz="2000" dirty="0"/>
              <a:t>과 </a:t>
            </a:r>
            <a:r>
              <a:rPr lang="en-US" altLang="ko-KR" sz="2000" dirty="0"/>
              <a:t>rotational latency</a:t>
            </a:r>
            <a:r>
              <a:rPr lang="ko-KR" altLang="en-US" sz="2000" dirty="0"/>
              <a:t> 가 감소하게 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Directory </a:t>
            </a:r>
            <a:r>
              <a:rPr lang="ko-KR" altLang="en-US" sz="2000" dirty="0"/>
              <a:t>정보가 포함된 </a:t>
            </a:r>
            <a:r>
              <a:rPr lang="en-US" altLang="ko-KR" sz="2000" dirty="0"/>
              <a:t>multi-page block</a:t>
            </a:r>
            <a:r>
              <a:rPr lang="ko-KR" altLang="en-US" sz="2000" dirty="0"/>
              <a:t>은 아래의 경우에만 </a:t>
            </a:r>
            <a:r>
              <a:rPr lang="en-US" altLang="ko-KR" sz="2000" dirty="0"/>
              <a:t>disk</a:t>
            </a:r>
            <a:r>
              <a:rPr lang="ko-KR" altLang="en-US" sz="2000" dirty="0"/>
              <a:t>의 새로운 페이지에 적히게 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multi-page block</a:t>
            </a:r>
            <a:r>
              <a:rPr lang="ko-KR" altLang="en-US" sz="2000" dirty="0"/>
              <a:t>이 다 찼을 때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Root node</a:t>
            </a:r>
            <a:r>
              <a:rPr lang="ko-KR" altLang="en-US" sz="2000" dirty="0"/>
              <a:t>가 </a:t>
            </a:r>
            <a:r>
              <a:rPr lang="en-US" altLang="ko-KR" sz="2000" dirty="0"/>
              <a:t>split</a:t>
            </a:r>
            <a:r>
              <a:rPr lang="ko-KR" altLang="en-US" sz="2000" dirty="0"/>
              <a:t>되었을 때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Checkpoint</a:t>
            </a:r>
            <a:r>
              <a:rPr lang="ko-KR" altLang="en-US" sz="2000" dirty="0"/>
              <a:t>가 수행되었을 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1540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1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1107</Words>
  <Application>Microsoft Office PowerPoint</Application>
  <PresentationFormat>와이드스크린</PresentationFormat>
  <Paragraphs>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 Bold</vt:lpstr>
      <vt:lpstr>나눔스퀘어 ExtraBold</vt:lpstr>
      <vt:lpstr>맑은 고딕</vt:lpstr>
      <vt:lpstr>Arial</vt:lpstr>
      <vt:lpstr>Office 테마</vt:lpstr>
      <vt:lpstr>Paper Review LSM Tree</vt:lpstr>
      <vt:lpstr>PowerPoint 프레젠테이션</vt:lpstr>
      <vt:lpstr>PowerPoint 프레젠테이션</vt:lpstr>
      <vt:lpstr>Five Minute Rule</vt:lpstr>
      <vt:lpstr>B-Tree의 약점</vt:lpstr>
      <vt:lpstr>LSM Tree의 개요</vt:lpstr>
      <vt:lpstr>PowerPoint 프레젠테이션</vt:lpstr>
      <vt:lpstr>Rolling Merge</vt:lpstr>
      <vt:lpstr>Basic Operation - Insertion</vt:lpstr>
      <vt:lpstr>Basic Operation – Delete / Search</vt:lpstr>
      <vt:lpstr>Concurrency Control</vt:lpstr>
      <vt:lpstr>Recovery</vt:lpstr>
      <vt:lpstr>PowerPoint 프레젠테이션</vt:lpstr>
      <vt:lpstr>읽어볼 논문</vt:lpstr>
      <vt:lpstr>다음 단계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정호</dc:creator>
  <cp:lastModifiedBy>박 정호</cp:lastModifiedBy>
  <cp:revision>123</cp:revision>
  <dcterms:created xsi:type="dcterms:W3CDTF">2020-11-19T10:56:33Z</dcterms:created>
  <dcterms:modified xsi:type="dcterms:W3CDTF">2021-03-13T14:50:09Z</dcterms:modified>
</cp:coreProperties>
</file>