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2" r:id="rId3"/>
    <p:sldId id="273" r:id="rId4"/>
    <p:sldId id="269" r:id="rId5"/>
    <p:sldId id="276" r:id="rId6"/>
    <p:sldId id="282" r:id="rId7"/>
    <p:sldId id="277" r:id="rId8"/>
    <p:sldId id="274" r:id="rId9"/>
    <p:sldId id="278" r:id="rId10"/>
    <p:sldId id="283" r:id="rId11"/>
    <p:sldId id="284" r:id="rId12"/>
    <p:sldId id="275" r:id="rId13"/>
    <p:sldId id="280" r:id="rId14"/>
    <p:sldId id="28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EFD607-15ED-4F2F-909C-4E3D34B65B1C}">
          <p14:sldIdLst>
            <p14:sldId id="256"/>
            <p14:sldId id="272"/>
            <p14:sldId id="273"/>
            <p14:sldId id="269"/>
            <p14:sldId id="276"/>
            <p14:sldId id="282"/>
            <p14:sldId id="277"/>
            <p14:sldId id="274"/>
            <p14:sldId id="278"/>
            <p14:sldId id="283"/>
            <p14:sldId id="284"/>
            <p14:sldId id="275"/>
            <p14:sldId id="280"/>
            <p14:sldId id="281"/>
            <p14:sldId id="262"/>
          </p14:sldIdLst>
        </p14:section>
        <p14:section name="제목 없는 구역" id="{9FA41937-CB6A-40FC-8F85-E5C1EDBBFC9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4"/>
    <a:srgbClr val="27E0EA"/>
    <a:srgbClr val="00D5D0"/>
    <a:srgbClr val="3B3838"/>
    <a:srgbClr val="312D75"/>
    <a:srgbClr val="01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B6C407-88C8-4B3C-B4FE-E987D9AFB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C16CA-7C49-4513-9C16-7568B52313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BE31-805F-4932-9D9E-2C9E9F9F0BC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AA105-2F1B-412C-BE76-A94C5190A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73CD1-7D43-412F-8241-BCED4C7799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95BBB-14AE-4183-BF24-3849AD7A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2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9F9E-1B84-4064-B1EF-C4EBA14D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B59C4-1050-4B30-89F2-EB91B4026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1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8709-458A-4436-AF88-9E697C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D1B41-20A6-44F0-B9DB-8E1127E7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9C6F29-8F68-40B5-AF49-34A525D0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45160-AAA1-4919-A0C0-A4471FCA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9F6EB-9A70-4CF9-A84C-AFCC8254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A2281-3836-4D5D-8B6C-5BDFEA9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55BC-B335-4880-82F9-0FE136B2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5906A-6330-4DC8-9636-F97D9086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38E68-62DF-4BC6-BEE4-140C7FA1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8DDCF-EAFC-4CC7-A725-51906CBF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C580-D34A-4A2C-87C7-9E70AD3E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F97DF-39D8-4732-B320-E7E987F2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21B68-3FD4-4092-85F4-8729BB5E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4F9C3-5FEA-4E68-BC28-06EBFB85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C89C9-5745-444D-B8F3-B3F348A5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33C6-9363-4EAF-ABBB-37EE5C7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399A7-F099-4ACC-A0C1-9308FBE7D167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8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98063-CABA-4D44-A7E5-FE66B54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E96D-905D-4792-885D-C4F5D4F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F7A-60B1-4442-83D0-C39019D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F399A7-F099-4ACC-A0C1-9308FBE7D167}"/>
              </a:ext>
            </a:extLst>
          </p:cNvPr>
          <p:cNvSpPr/>
          <p:nvPr userDrawn="1"/>
        </p:nvSpPr>
        <p:spPr>
          <a:xfrm>
            <a:off x="4358936" y="0"/>
            <a:ext cx="783306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5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79EE-AD71-475E-99E9-981A7786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9851B-3B10-48DC-A40C-E1CE353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D65DD3-5872-481A-BF1D-11355BC375C8}"/>
              </a:ext>
            </a:extLst>
          </p:cNvPr>
          <p:cNvSpPr/>
          <p:nvPr userDrawn="1"/>
        </p:nvSpPr>
        <p:spPr>
          <a:xfrm>
            <a:off x="0" y="-17755"/>
            <a:ext cx="12192000" cy="1690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B334B-3C98-4AE4-BF37-550DFE7C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8BDF7-3EC3-41FA-93EE-D49A17B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85472-7948-4A7A-BC57-E7E48325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5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0CED1-74F1-4B8D-AC47-6EB496D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046F5-B1CD-43BD-9AD5-8FF4DB871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7E1A9-0AEC-4580-8CC0-BD9EA437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C4B53-C373-4E4E-92EF-6275AECD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8B124-3BBA-4D9F-915A-F356C4F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02FB3-EAB0-4C97-8593-BB7DD67D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5AC0-3D47-4D4C-9CCB-BECE5DA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B3D1-C329-4802-9C56-8FBDCFD8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763B-11AD-4F74-BEF0-F971A73FD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BD7D3-6940-442B-8CB9-FEE7C53D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DAC35-3A09-437F-AFC0-D61DDA08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B372C-AB32-49F5-BC82-994ED838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88852-500C-4165-A095-DF31F6F3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0C2B0-05FC-4B5F-8E0D-6F8FEC18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1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2C263-D8BB-4E07-BF5D-E048139E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924450-1534-40CD-B3C7-654F8C09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FD819-8E7B-4D4D-8B54-8B56F9BA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351E4-7BA9-4032-B965-01566B92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EA6BA-0672-42CF-8026-72E8ECA7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087E3-424B-407D-9FFD-49D42FA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677DD-9521-4065-8FF5-B7A7A2BD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15E02-F9B7-4587-B680-1FEE0EB3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D6E0-B8AE-4CB9-B67D-066C365F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F4DA8-3733-4941-B010-FC588A77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15E65-EB0D-4817-96A2-1B396523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E90B7-65C5-4368-8D27-DF0ADB3C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82FF6-BFE9-41FA-9E60-2869E52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2D028-46F7-4906-AD12-F1E34FD5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2329F-AFCC-467A-AB91-FEEFE5D6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5CACF-EA20-4871-B9F0-391ABDC9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EA4E-4039-45C5-BE22-4EF8690CE562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5874F-D5B3-4F42-968B-C0DB3E34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EC20F-0402-4FE4-A55C-4C116A511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6D829-2F95-4010-82D4-EB1A43EBD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eeeejin/rocksdb-compaction" TargetMode="External"/><Relationship Id="rId2" Type="http://schemas.openxmlformats.org/officeDocument/2006/relationships/hyperlink" Target="https://www.slideshare.net/meeeejin/rocksdb-detai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HiveData/tech-talk-rocksdb-slides-by-dhruba-borthakur-haobo-xu-of-faceboo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882C-38B3-403F-80A4-192E329E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53" y="1041400"/>
            <a:ext cx="6892047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Paper Review</a:t>
            </a:r>
            <a:br>
              <a:rPr lang="en-US" altLang="ko-KR" sz="40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ko-KR" sz="7200" dirty="0" err="1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MyRocks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AC1EE-9236-4062-9F84-362F5ECE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52" y="3796591"/>
            <a:ext cx="10603435" cy="2387600"/>
          </a:xfrm>
        </p:spPr>
        <p:txBody>
          <a:bodyPr>
            <a:normAutofit/>
          </a:bodyPr>
          <a:lstStyle/>
          <a:p>
            <a:pPr algn="just"/>
            <a:r>
              <a:rPr lang="ko-KR" altLang="en-US" sz="2000" dirty="0" err="1">
                <a:solidFill>
                  <a:schemeClr val="bg1"/>
                </a:solidFill>
              </a:rPr>
              <a:t>컴퓨터소프트웨어학부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김현정 박정호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/>
                </a:solidFill>
              </a:rPr>
              <a:t>논문</a:t>
            </a:r>
            <a:r>
              <a:rPr lang="en-US" altLang="ko-KR" sz="1200" dirty="0">
                <a:solidFill>
                  <a:schemeClr val="bg1"/>
                </a:solidFill>
              </a:rPr>
              <a:t> – Yoshinori </a:t>
            </a:r>
            <a:r>
              <a:rPr lang="en-US" altLang="ko-KR" sz="1200" dirty="0" err="1">
                <a:solidFill>
                  <a:schemeClr val="bg1"/>
                </a:solidFill>
              </a:rPr>
              <a:t>Matsunobu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Siying</a:t>
            </a:r>
            <a:r>
              <a:rPr lang="en-US" altLang="ko-KR" sz="1200" dirty="0">
                <a:solidFill>
                  <a:schemeClr val="bg1"/>
                </a:solidFill>
              </a:rPr>
              <a:t> Dong, Herman Lee. </a:t>
            </a:r>
            <a:r>
              <a:rPr lang="en-US" altLang="ko-KR" sz="1200" dirty="0" err="1">
                <a:solidFill>
                  <a:schemeClr val="bg1"/>
                </a:solidFill>
              </a:rPr>
              <a:t>MyRocks</a:t>
            </a:r>
            <a:r>
              <a:rPr lang="en-US" altLang="ko-KR" sz="1200" dirty="0">
                <a:solidFill>
                  <a:schemeClr val="bg1"/>
                </a:solidFill>
              </a:rPr>
              <a:t>: LSM-Tree Database Storage Engine Serving Facebook’s Social Graph.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F6495-BEAE-4F56-BB70-D4F430CE2AD4}"/>
              </a:ext>
            </a:extLst>
          </p:cNvPr>
          <p:cNvSpPr/>
          <p:nvPr/>
        </p:nvSpPr>
        <p:spPr>
          <a:xfrm>
            <a:off x="423153" y="3392520"/>
            <a:ext cx="6892047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 구현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Latency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Prefix Bloom Filter</a:t>
            </a:r>
            <a:br>
              <a:rPr lang="en-US" altLang="ko-KR" sz="2000" dirty="0"/>
            </a:br>
            <a:r>
              <a:rPr lang="en-US" altLang="ko-KR" sz="2000" dirty="0"/>
              <a:t>LSM Tree</a:t>
            </a:r>
            <a:r>
              <a:rPr lang="ko-KR" altLang="en-US" sz="2000" dirty="0"/>
              <a:t>에서의 탐색은 기본적으로 모든 레벨의 페이지 하나를 읽어야 하기 때문에</a:t>
            </a:r>
            <a:r>
              <a:rPr lang="en-US" altLang="ko-KR" sz="2000" dirty="0"/>
              <a:t>, Seek Latency</a:t>
            </a:r>
            <a:r>
              <a:rPr lang="ko-KR" altLang="en-US" sz="2000" dirty="0"/>
              <a:t>가 많이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각 </a:t>
            </a:r>
            <a:r>
              <a:rPr lang="en-US" altLang="ko-KR" sz="2000" dirty="0"/>
              <a:t>key</a:t>
            </a:r>
            <a:r>
              <a:rPr lang="ko-KR" altLang="en-US" sz="2000" dirty="0"/>
              <a:t>의 접두사 몇 바이트를 가지고 </a:t>
            </a:r>
            <a:r>
              <a:rPr lang="en-US" altLang="ko-KR" sz="2000" dirty="0"/>
              <a:t>Bloom Filter</a:t>
            </a:r>
            <a:r>
              <a:rPr lang="ko-KR" altLang="en-US" sz="2000" dirty="0"/>
              <a:t>를 만들어서</a:t>
            </a:r>
            <a:r>
              <a:rPr lang="en-US" altLang="ko-KR" sz="2000" dirty="0"/>
              <a:t>, </a:t>
            </a:r>
            <a:r>
              <a:rPr lang="ko-KR" altLang="en-US" sz="2000" dirty="0"/>
              <a:t>해당하는 접두사가 없는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그 레벨의 탐색을 생략할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또한 이는 </a:t>
            </a:r>
            <a:r>
              <a:rPr lang="en-US" altLang="ko-KR" sz="2000" dirty="0"/>
              <a:t>range scan</a:t>
            </a:r>
            <a:r>
              <a:rPr lang="ko-KR" altLang="en-US" sz="2000" dirty="0"/>
              <a:t>에도 쓰이는데</a:t>
            </a:r>
            <a:r>
              <a:rPr lang="en-US" altLang="ko-KR" sz="2000" dirty="0"/>
              <a:t>, </a:t>
            </a:r>
            <a:r>
              <a:rPr lang="ko-KR" altLang="en-US" sz="2000" dirty="0"/>
              <a:t>접두사의 비교를 통해 탐색의 범위를 찾을 수 있기 때문이다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Tombstone</a:t>
            </a:r>
            <a:r>
              <a:rPr lang="ko-KR" altLang="en-US" sz="2000" dirty="0"/>
              <a:t> 줄이기</a:t>
            </a:r>
            <a:br>
              <a:rPr lang="en-US" altLang="ko-KR" sz="2000" dirty="0"/>
            </a:br>
            <a:r>
              <a:rPr lang="ko-KR" altLang="en-US" sz="2000" dirty="0"/>
              <a:t>기본적으로 </a:t>
            </a:r>
            <a:r>
              <a:rPr lang="en-US" altLang="ko-KR" sz="2000" dirty="0"/>
              <a:t>Tombstone</a:t>
            </a:r>
            <a:r>
              <a:rPr lang="ko-KR" altLang="en-US" sz="2000" dirty="0"/>
              <a:t>은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중 대응되는 </a:t>
            </a:r>
            <a:r>
              <a:rPr lang="en-US" altLang="ko-KR" sz="2000" dirty="0"/>
              <a:t>record </a:t>
            </a:r>
            <a:r>
              <a:rPr lang="ko-KR" altLang="en-US" sz="2000" dirty="0"/>
              <a:t>를 발견할 경우 이를 지운다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Tombstone </a:t>
            </a:r>
            <a:r>
              <a:rPr lang="ko-KR" altLang="en-US" sz="2000" dirty="0"/>
              <a:t>자체는 지워지지 않는데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다음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단계에서 다시 대응되는 </a:t>
            </a:r>
            <a:r>
              <a:rPr lang="en-US" altLang="ko-KR" sz="2000" dirty="0"/>
              <a:t>record</a:t>
            </a:r>
            <a:r>
              <a:rPr lang="ko-KR" altLang="en-US" sz="2000" dirty="0"/>
              <a:t>를 만날 수 있기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누적된 </a:t>
            </a:r>
            <a:r>
              <a:rPr lang="en-US" altLang="ko-KR" sz="2000" dirty="0"/>
              <a:t>Tombstone</a:t>
            </a:r>
            <a:r>
              <a:rPr lang="ko-KR" altLang="en-US" sz="2000" dirty="0"/>
              <a:t>은 </a:t>
            </a:r>
            <a:r>
              <a:rPr lang="en-US" altLang="ko-KR" sz="2000" dirty="0"/>
              <a:t>range scan</a:t>
            </a:r>
            <a:r>
              <a:rPr lang="ko-KR" altLang="en-US" sz="2000" dirty="0"/>
              <a:t> 의 성능 저하를 야기한다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따라서 </a:t>
            </a:r>
            <a:r>
              <a:rPr lang="en-US" altLang="ko-KR" sz="2000" dirty="0" err="1"/>
              <a:t>SingleDelete</a:t>
            </a:r>
            <a:r>
              <a:rPr lang="ko-KR" altLang="en-US" sz="2000" dirty="0"/>
              <a:t>라는 </a:t>
            </a:r>
            <a:r>
              <a:rPr lang="en-US" altLang="ko-KR" sz="2000" dirty="0"/>
              <a:t>DELETE </a:t>
            </a:r>
            <a:r>
              <a:rPr lang="ko-KR" altLang="en-US" sz="2000" dirty="0"/>
              <a:t>연산을 만들어서 대응되는 </a:t>
            </a:r>
            <a:r>
              <a:rPr lang="en-US" altLang="ko-KR" sz="2000" dirty="0"/>
              <a:t>record</a:t>
            </a:r>
            <a:r>
              <a:rPr lang="ko-KR" altLang="en-US" sz="2000" dirty="0"/>
              <a:t>를 만나면 바로 </a:t>
            </a:r>
            <a:r>
              <a:rPr lang="en-US" altLang="ko-KR" sz="2000" dirty="0"/>
              <a:t>Tombstone </a:t>
            </a:r>
            <a:r>
              <a:rPr lang="ko-KR" altLang="en-US" sz="2000" dirty="0"/>
              <a:t>또한 </a:t>
            </a:r>
            <a:br>
              <a:rPr lang="en-US" altLang="ko-KR" sz="2000" dirty="0"/>
            </a:br>
            <a:r>
              <a:rPr lang="ko-KR" altLang="en-US" sz="2000" dirty="0"/>
              <a:t>사라지도록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이를 위해 같은 </a:t>
            </a:r>
            <a:r>
              <a:rPr lang="en-US" altLang="ko-KR" sz="2000" dirty="0"/>
              <a:t>key</a:t>
            </a:r>
            <a:r>
              <a:rPr lang="ko-KR" altLang="en-US" sz="2000" dirty="0"/>
              <a:t>에 대해서는 연속해서 </a:t>
            </a:r>
            <a:r>
              <a:rPr lang="en-US" altLang="ko-KR" sz="2000" dirty="0"/>
              <a:t>PUT</a:t>
            </a:r>
            <a:r>
              <a:rPr lang="ko-KR" altLang="en-US" sz="2000" dirty="0"/>
              <a:t>이 발생할 수 없도록 제한해야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이와 함께</a:t>
            </a:r>
            <a:r>
              <a:rPr lang="en-US" altLang="ko-KR" sz="2000" dirty="0"/>
              <a:t>, Delete Triggered Compaction</a:t>
            </a:r>
            <a:r>
              <a:rPr lang="ko-KR" altLang="en-US" sz="2000" dirty="0"/>
              <a:t> 을 두어서 어떤 </a:t>
            </a:r>
            <a:r>
              <a:rPr lang="en-US" altLang="ko-KR" sz="2000" dirty="0"/>
              <a:t>SST File</a:t>
            </a:r>
            <a:r>
              <a:rPr lang="ko-KR" altLang="en-US" sz="2000" dirty="0"/>
              <a:t>이 일정 비율 이상의 </a:t>
            </a:r>
            <a:r>
              <a:rPr lang="en-US" altLang="ko-KR" sz="2000" dirty="0"/>
              <a:t>Tombstone</a:t>
            </a:r>
            <a:r>
              <a:rPr lang="ko-KR" altLang="en-US" sz="2000" dirty="0"/>
              <a:t>을 포함할 경우 이 </a:t>
            </a:r>
            <a:r>
              <a:rPr lang="en-US" altLang="ko-KR" sz="2000" dirty="0"/>
              <a:t>SST File</a:t>
            </a:r>
            <a:r>
              <a:rPr lang="ko-KR" altLang="en-US" sz="2000" dirty="0"/>
              <a:t>을 바로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 하도록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20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 구현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공간 사용량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51578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DRAM </a:t>
            </a:r>
            <a:r>
              <a:rPr lang="ko-KR" altLang="en-US" sz="2000" dirty="0"/>
              <a:t>사용량 줄이기</a:t>
            </a:r>
            <a:br>
              <a:rPr lang="en-US" altLang="ko-KR" sz="2000" dirty="0"/>
            </a:br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레벨 별로 </a:t>
            </a:r>
            <a:r>
              <a:rPr lang="en-US" altLang="ko-KR" sz="2000" dirty="0"/>
              <a:t>Bloom Filter</a:t>
            </a:r>
            <a:r>
              <a:rPr lang="ko-KR" altLang="en-US" sz="2000" dirty="0"/>
              <a:t>를 두는 것은 메모리에 상당한 부하를 준다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Lmax</a:t>
            </a:r>
            <a:r>
              <a:rPr lang="ko-KR" altLang="en-US" sz="2000" dirty="0"/>
              <a:t>에 대해서는 </a:t>
            </a:r>
            <a:r>
              <a:rPr lang="en-US" altLang="ko-KR" sz="2000" dirty="0"/>
              <a:t>Bloom Filter</a:t>
            </a:r>
            <a:r>
              <a:rPr lang="ko-KR" altLang="en-US" sz="2000" dirty="0"/>
              <a:t>를 두지 않을 수 있게 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Lmax</a:t>
            </a:r>
            <a:r>
              <a:rPr lang="ko-KR" altLang="en-US" sz="2000" dirty="0"/>
              <a:t>가 전체 데이터의 약 </a:t>
            </a:r>
            <a:r>
              <a:rPr lang="en-US" altLang="ko-KR" sz="2000" dirty="0"/>
              <a:t>90%</a:t>
            </a:r>
            <a:r>
              <a:rPr lang="ko-KR" altLang="en-US" sz="2000" dirty="0"/>
              <a:t>를 차지하기 때문에 이는 메모리 부하를 상당히 줄일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물론 이로 인해 특정 </a:t>
            </a:r>
            <a:r>
              <a:rPr lang="en-US" altLang="ko-KR" sz="2000" dirty="0"/>
              <a:t>operation</a:t>
            </a:r>
            <a:r>
              <a:rPr lang="ko-KR" altLang="en-US" sz="2000" dirty="0"/>
              <a:t>의 비용이 커질 수 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Compaction</a:t>
            </a:r>
            <a:r>
              <a:rPr lang="ko-KR" altLang="en-US" sz="2000" dirty="0"/>
              <a:t> 으로 인한 </a:t>
            </a:r>
            <a:r>
              <a:rPr lang="en-US" altLang="ko-KR" sz="2000" dirty="0"/>
              <a:t>SSD </a:t>
            </a:r>
            <a:r>
              <a:rPr lang="ko-KR" altLang="en-US" sz="2000" dirty="0"/>
              <a:t>성능 저하</a:t>
            </a:r>
            <a:br>
              <a:rPr lang="en-US" altLang="ko-KR" sz="2000" dirty="0"/>
            </a:br>
            <a:r>
              <a:rPr lang="en-US" altLang="ko-KR" sz="2000" dirty="0"/>
              <a:t>Compaction </a:t>
            </a:r>
            <a:r>
              <a:rPr lang="ko-KR" altLang="en-US" sz="2000" dirty="0"/>
              <a:t>은 종종 많은 양의 파일</a:t>
            </a:r>
            <a:r>
              <a:rPr lang="en-US" altLang="ko-KR" sz="2000" dirty="0"/>
              <a:t> </a:t>
            </a:r>
            <a:r>
              <a:rPr lang="ko-KR" altLang="en-US" sz="2000" dirty="0"/>
              <a:t>삭제를 야기하고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이로 인해 성능이 주기적으로 튀는 부분이 생긴다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방지하기 위해 파일 삭제하는 속도를 제한한다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Stale Data</a:t>
            </a:r>
            <a:r>
              <a:rPr lang="ko-KR" altLang="en-US" sz="2000" dirty="0"/>
              <a:t>에 대한 삭제</a:t>
            </a:r>
            <a:br>
              <a:rPr lang="en-US" altLang="ko-KR" sz="2000" dirty="0"/>
            </a:br>
            <a:r>
              <a:rPr lang="ko-KR" altLang="en-US" sz="2000" dirty="0"/>
              <a:t>각 데이터의 </a:t>
            </a:r>
            <a:r>
              <a:rPr lang="en-US" altLang="ko-KR" sz="2000" dirty="0"/>
              <a:t>age</a:t>
            </a:r>
            <a:r>
              <a:rPr lang="ko-KR" altLang="en-US" sz="2000" dirty="0"/>
              <a:t>를 보고 일정 수준 이상으로 오래되었다면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Lmax</a:t>
            </a:r>
            <a:r>
              <a:rPr lang="ko-KR" altLang="en-US" sz="2000" dirty="0"/>
              <a:t>까지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하도록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Bulk Loading</a:t>
            </a:r>
            <a:br>
              <a:rPr lang="en-US" altLang="ko-KR" sz="2000" dirty="0"/>
            </a:br>
            <a:r>
              <a:rPr lang="ko-KR" altLang="en-US" sz="2000" dirty="0"/>
              <a:t>몇몇 </a:t>
            </a:r>
            <a:r>
              <a:rPr lang="en-US" altLang="ko-KR" sz="2000" dirty="0"/>
              <a:t>Burst Write</a:t>
            </a:r>
            <a:r>
              <a:rPr lang="ko-KR" altLang="en-US" sz="2000" dirty="0"/>
              <a:t>가 발생하는 곳에서는 </a:t>
            </a:r>
            <a:r>
              <a:rPr lang="en-US" altLang="ko-KR" sz="2000" dirty="0"/>
              <a:t>Bulk Loading</a:t>
            </a:r>
            <a:r>
              <a:rPr lang="ko-KR" altLang="en-US" sz="2000" dirty="0"/>
              <a:t>을 통해 바로 </a:t>
            </a:r>
            <a:r>
              <a:rPr lang="en-US" altLang="ko-KR" sz="2000" dirty="0" err="1"/>
              <a:t>Lmax</a:t>
            </a:r>
            <a:r>
              <a:rPr lang="ko-KR" altLang="en-US" sz="2000" dirty="0"/>
              <a:t>로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되도록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다른 레벨을 거치지 않는다</a:t>
            </a:r>
            <a:r>
              <a:rPr lang="en-US" altLang="ko-KR" sz="2000" dirty="0"/>
              <a:t>.) </a:t>
            </a:r>
            <a:r>
              <a:rPr lang="ko-KR" altLang="en-US" sz="2000" dirty="0"/>
              <a:t>물론 </a:t>
            </a:r>
            <a:r>
              <a:rPr lang="en-US" altLang="ko-KR" sz="2000" dirty="0"/>
              <a:t>Bulk Loading</a:t>
            </a:r>
            <a:r>
              <a:rPr lang="ko-KR" altLang="en-US" sz="2000" dirty="0"/>
              <a:t>하는 데이터의 범위가 기존 데이터와 겹쳐서는 안된다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30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향후 계획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읽어볼 논문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다음 단계</a:t>
            </a:r>
          </a:p>
        </p:txBody>
      </p:sp>
    </p:spTree>
    <p:extLst>
      <p:ext uri="{BB962C8B-B14F-4D97-AF65-F5344CB8AC3E}">
        <p14:creationId xmlns:p14="http://schemas.microsoft.com/office/powerpoint/2010/main" val="85571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읽어볼 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HYU-SCSLAB</a:t>
            </a:r>
            <a:r>
              <a:rPr lang="ko-KR" altLang="en-US" sz="2000" dirty="0"/>
              <a:t>의 </a:t>
            </a:r>
            <a:r>
              <a:rPr lang="en-US" altLang="ko-KR" sz="2000" dirty="0"/>
              <a:t>rolling merge(compaction) </a:t>
            </a:r>
            <a:r>
              <a:rPr lang="ko-KR" altLang="en-US" sz="2000" dirty="0"/>
              <a:t>관련 논문</a:t>
            </a:r>
            <a:br>
              <a:rPr lang="en-US" altLang="ko-KR" sz="2000" dirty="0"/>
            </a:br>
            <a:r>
              <a:rPr lang="en-US" altLang="ko-KR" sz="2000" dirty="0"/>
              <a:t>“LSM-tree </a:t>
            </a:r>
            <a:r>
              <a:rPr lang="ko-KR" altLang="en-US" sz="2000" dirty="0"/>
              <a:t>기반 </a:t>
            </a:r>
            <a:r>
              <a:rPr lang="en-US" altLang="ko-KR" sz="2000" dirty="0"/>
              <a:t>Key-value </a:t>
            </a:r>
            <a:r>
              <a:rPr lang="ko-KR" altLang="en-US" sz="2000" dirty="0"/>
              <a:t>데이터베이스의 재귀적 </a:t>
            </a:r>
            <a:r>
              <a:rPr lang="ko-KR" altLang="en-US" sz="2000" dirty="0" err="1"/>
              <a:t>컴팩션</a:t>
            </a:r>
            <a:r>
              <a:rPr lang="ko-KR" altLang="en-US" sz="2000" dirty="0"/>
              <a:t> 기법</a:t>
            </a:r>
            <a:r>
              <a:rPr lang="en-US" altLang="ko-KR" sz="2000" dirty="0"/>
              <a:t>”</a:t>
            </a:r>
            <a:br>
              <a:rPr lang="en-US" altLang="ko-KR" sz="2000" dirty="0"/>
            </a:br>
            <a:r>
              <a:rPr lang="ko-KR" altLang="en-US" sz="2000" dirty="0"/>
              <a:t>기존 </a:t>
            </a:r>
            <a:r>
              <a:rPr lang="en-US" altLang="ko-KR" sz="2000" dirty="0"/>
              <a:t>LSM Tree</a:t>
            </a:r>
            <a:r>
              <a:rPr lang="ko-KR" altLang="en-US" sz="2000" dirty="0"/>
              <a:t>의 성능 문제의 해결책 중 하나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따라가지는 않아야 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참고할 가치가 있음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성균관대의 </a:t>
            </a:r>
            <a:r>
              <a:rPr lang="en-US" altLang="ko-KR" sz="2000" dirty="0"/>
              <a:t>LSM Tree </a:t>
            </a:r>
            <a:r>
              <a:rPr lang="ko-KR" altLang="en-US" sz="2000" dirty="0"/>
              <a:t>관련 논문</a:t>
            </a:r>
            <a:br>
              <a:rPr lang="en-US" altLang="ko-KR" sz="2000" dirty="0"/>
            </a:br>
            <a:r>
              <a:rPr lang="en-US" altLang="ko-KR" sz="2000" dirty="0"/>
              <a:t>“</a:t>
            </a:r>
            <a:r>
              <a:rPr lang="en-US" altLang="ko-KR" sz="2000" dirty="0" err="1"/>
              <a:t>BoLT</a:t>
            </a:r>
            <a:r>
              <a:rPr lang="en-US" altLang="ko-KR" sz="2000" dirty="0"/>
              <a:t>: Barrier-optimized LSM-Tree”</a:t>
            </a:r>
            <a:br>
              <a:rPr lang="en-US" altLang="ko-KR" sz="2000" dirty="0"/>
            </a:br>
            <a:r>
              <a:rPr lang="en-US" altLang="ko-KR" sz="2000" dirty="0"/>
              <a:t>LSM Tree </a:t>
            </a:r>
            <a:r>
              <a:rPr lang="ko-KR" altLang="en-US" sz="2000" dirty="0"/>
              <a:t>의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에 대한 논문인 듯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Thomas Lively</a:t>
            </a:r>
            <a:r>
              <a:rPr lang="ko-KR" altLang="en-US" sz="2000" dirty="0"/>
              <a:t>의</a:t>
            </a:r>
            <a:r>
              <a:rPr lang="en-US" altLang="ko-KR" sz="2000" dirty="0"/>
              <a:t> LSM Tree </a:t>
            </a:r>
            <a:r>
              <a:rPr lang="ko-KR" altLang="en-US" sz="2000" dirty="0"/>
              <a:t>관련 논문</a:t>
            </a:r>
            <a:br>
              <a:rPr lang="en-US" altLang="ko-KR" sz="2000" dirty="0"/>
            </a:br>
            <a:r>
              <a:rPr lang="en-US" altLang="ko-KR" sz="2000" dirty="0"/>
              <a:t>“Splaying Log-Structured Merge-Trees”</a:t>
            </a:r>
            <a:br>
              <a:rPr lang="en-US" altLang="ko-KR" sz="2000" dirty="0"/>
            </a:br>
            <a:r>
              <a:rPr lang="en-US" altLang="ko-KR" sz="2000" dirty="0"/>
              <a:t>LSM Tree </a:t>
            </a:r>
            <a:r>
              <a:rPr lang="ko-KR" altLang="en-US" sz="2000" dirty="0"/>
              <a:t>기반 시스템의 읽기 성능에 대한 논문인 듯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681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다음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동작 분석</a:t>
            </a:r>
            <a:br>
              <a:rPr lang="en-US" altLang="ko-KR" sz="2000" dirty="0"/>
            </a:br>
            <a:r>
              <a:rPr lang="en-US" altLang="ko-KR" sz="2000" dirty="0"/>
              <a:t>GDB, </a:t>
            </a:r>
            <a:r>
              <a:rPr lang="en-US" altLang="ko-KR" sz="2000" dirty="0" err="1"/>
              <a:t>cscope</a:t>
            </a:r>
            <a:r>
              <a:rPr lang="ko-KR" altLang="en-US" sz="2000" dirty="0"/>
              <a:t>를 통해 실제 </a:t>
            </a:r>
            <a:r>
              <a:rPr lang="en-US" altLang="ko-KR" sz="2000" dirty="0"/>
              <a:t>function</a:t>
            </a:r>
            <a:r>
              <a:rPr lang="ko-KR" altLang="en-US" sz="2000" dirty="0"/>
              <a:t> </a:t>
            </a:r>
            <a:r>
              <a:rPr lang="en-US" altLang="ko-KR" sz="2000" dirty="0"/>
              <a:t>flow</a:t>
            </a:r>
            <a:r>
              <a:rPr lang="ko-KR" altLang="en-US" sz="2000" dirty="0"/>
              <a:t> 확인하기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perf </a:t>
            </a:r>
            <a:r>
              <a:rPr lang="ko-KR" altLang="en-US" sz="2000" dirty="0"/>
              <a:t>등을 통해 성능 병목 확인하기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참고할 만한 슬라이드</a:t>
            </a:r>
            <a:br>
              <a:rPr lang="en-US" altLang="ko-KR" sz="2000" dirty="0"/>
            </a:br>
            <a:r>
              <a:rPr lang="en-US" altLang="ko-KR" sz="2000" dirty="0">
                <a:hlinkClick r:id="rId2"/>
              </a:rPr>
              <a:t>https://www.slideshare.net/meeeejin/rocksdb-detail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https://www.slideshare.net/meeeejin/rocksdb-compaction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https://www.slideshare.net/HiveData/tech-talk-rocksdb-slides-by-dhruba-borthakur-haobo-xu-of-facebook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291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F882C-38B3-403F-80A4-192E329E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53" y="1041400"/>
            <a:ext cx="6892047" cy="23876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AC1EE-9236-4062-9F84-362F5ECE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153" y="3796591"/>
            <a:ext cx="9144000" cy="1655762"/>
          </a:xfrm>
        </p:spPr>
        <p:txBody>
          <a:bodyPr/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</a:rPr>
              <a:t>감사합니다</a:t>
            </a:r>
            <a:r>
              <a:rPr lang="en-US" altLang="ko-KR" sz="2000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F6495-BEAE-4F56-BB70-D4F430CE2AD4}"/>
              </a:ext>
            </a:extLst>
          </p:cNvPr>
          <p:cNvSpPr/>
          <p:nvPr/>
        </p:nvSpPr>
        <p:spPr>
          <a:xfrm>
            <a:off x="423153" y="3392520"/>
            <a:ext cx="6892047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98A87D-3A2A-404C-9654-966C9A03E8A0}"/>
              </a:ext>
            </a:extLst>
          </p:cNvPr>
          <p:cNvSpPr/>
          <p:nvPr/>
        </p:nvSpPr>
        <p:spPr>
          <a:xfrm>
            <a:off x="423153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41816F-34FA-4B0E-8F31-877A697E3A3E}"/>
              </a:ext>
            </a:extLst>
          </p:cNvPr>
          <p:cNvSpPr txBox="1">
            <a:spLocks/>
          </p:cNvSpPr>
          <p:nvPr/>
        </p:nvSpPr>
        <p:spPr>
          <a:xfrm>
            <a:off x="423154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AA63E-F927-4E7F-9687-8A64B8EABA49}"/>
              </a:ext>
            </a:extLst>
          </p:cNvPr>
          <p:cNvSpPr txBox="1"/>
          <p:nvPr/>
        </p:nvSpPr>
        <p:spPr>
          <a:xfrm>
            <a:off x="6294324" y="965637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091BC-830A-44FD-80F6-C4D8DC46CBCD}"/>
              </a:ext>
            </a:extLst>
          </p:cNvPr>
          <p:cNvSpPr txBox="1"/>
          <p:nvPr/>
        </p:nvSpPr>
        <p:spPr>
          <a:xfrm>
            <a:off x="6294324" y="2607879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36723-C81B-4E50-88D6-11370F21E4E0}"/>
              </a:ext>
            </a:extLst>
          </p:cNvPr>
          <p:cNvSpPr txBox="1"/>
          <p:nvPr/>
        </p:nvSpPr>
        <p:spPr>
          <a:xfrm>
            <a:off x="6294324" y="4250121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FC636-D6F6-4B7D-A9E4-1FEC182F1489}"/>
              </a:ext>
            </a:extLst>
          </p:cNvPr>
          <p:cNvSpPr txBox="1"/>
          <p:nvPr/>
        </p:nvSpPr>
        <p:spPr>
          <a:xfrm>
            <a:off x="7434380" y="1073358"/>
            <a:ext cx="3682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Background</a:t>
            </a:r>
          </a:p>
          <a:p>
            <a:r>
              <a:rPr lang="en-US" altLang="ko-KR" dirty="0" err="1">
                <a:latin typeface="+mn-ea"/>
              </a:rPr>
              <a:t>InnoDB</a:t>
            </a:r>
            <a:r>
              <a:rPr lang="ko-KR" altLang="en-US" dirty="0">
                <a:latin typeface="+mn-ea"/>
              </a:rPr>
              <a:t>의 문제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RocksDB</a:t>
            </a:r>
            <a:r>
              <a:rPr lang="ko-KR" altLang="en-US" dirty="0">
                <a:latin typeface="+mn-ea"/>
              </a:rPr>
              <a:t>의 구조</a:t>
            </a:r>
            <a:r>
              <a:rPr lang="en-US" altLang="ko-KR" dirty="0">
                <a:latin typeface="+mn-ea"/>
              </a:rPr>
              <a:t>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F6BA7-8B5A-45CE-8080-04FA3C4F50B4}"/>
              </a:ext>
            </a:extLst>
          </p:cNvPr>
          <p:cNvSpPr txBox="1"/>
          <p:nvPr/>
        </p:nvSpPr>
        <p:spPr>
          <a:xfrm>
            <a:off x="7434380" y="2715600"/>
            <a:ext cx="33833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구현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, Migration</a:t>
            </a:r>
            <a:r>
              <a:rPr lang="ko-KR" altLang="en-US" dirty="0"/>
              <a:t> 중 구현</a:t>
            </a:r>
            <a:r>
              <a:rPr lang="en-US" altLang="ko-KR" dirty="0"/>
              <a:t>, …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2929A-1DAC-443B-ADFA-F351D1197AF3}"/>
              </a:ext>
            </a:extLst>
          </p:cNvPr>
          <p:cNvSpPr txBox="1"/>
          <p:nvPr/>
        </p:nvSpPr>
        <p:spPr>
          <a:xfrm>
            <a:off x="7434380" y="4388620"/>
            <a:ext cx="27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향후 계획</a:t>
            </a:r>
          </a:p>
          <a:p>
            <a:r>
              <a:rPr lang="ko-KR" altLang="en-US" dirty="0"/>
              <a:t>읽어볼 논문 및 다음 단계들</a:t>
            </a:r>
          </a:p>
        </p:txBody>
      </p:sp>
    </p:spTree>
    <p:extLst>
      <p:ext uri="{BB962C8B-B14F-4D97-AF65-F5344CB8AC3E}">
        <p14:creationId xmlns:p14="http://schemas.microsoft.com/office/powerpoint/2010/main" val="14074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58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840032" cy="10277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Background</a:t>
            </a:r>
            <a:endParaRPr lang="ko-KR" altLang="en-US" sz="7200" dirty="0">
              <a:solidFill>
                <a:srgbClr val="27E0E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InnoDB</a:t>
            </a:r>
            <a:r>
              <a:rPr lang="ko-KR" altLang="en-US" sz="2000" dirty="0">
                <a:solidFill>
                  <a:schemeClr val="bg1"/>
                </a:solidFill>
              </a:rPr>
              <a:t>의 문제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RocksDB</a:t>
            </a:r>
            <a:r>
              <a:rPr lang="ko-KR" altLang="en-US" sz="2000" dirty="0">
                <a:solidFill>
                  <a:schemeClr val="bg1"/>
                </a:solidFill>
              </a:rPr>
              <a:t>의 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RocksDB</a:t>
            </a:r>
            <a:r>
              <a:rPr lang="ko-KR" altLang="en-US" sz="2000" dirty="0">
                <a:solidFill>
                  <a:schemeClr val="bg1"/>
                </a:solidFill>
              </a:rPr>
              <a:t>의 이점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Migration</a:t>
            </a:r>
            <a:r>
              <a:rPr lang="ko-KR" altLang="en-US" sz="2000" dirty="0">
                <a:solidFill>
                  <a:schemeClr val="bg1"/>
                </a:solidFill>
              </a:rPr>
              <a:t> 중 해결해야 할 문제들 </a:t>
            </a:r>
          </a:p>
        </p:txBody>
      </p:sp>
    </p:spTree>
    <p:extLst>
      <p:ext uri="{BB962C8B-B14F-4D97-AF65-F5344CB8AC3E}">
        <p14:creationId xmlns:p14="http://schemas.microsoft.com/office/powerpoint/2010/main" val="75114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InnoDB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기존에 </a:t>
            </a:r>
            <a:r>
              <a:rPr lang="en-US" altLang="ko-KR" sz="2000" dirty="0"/>
              <a:t>HDD</a:t>
            </a:r>
            <a:r>
              <a:rPr lang="ko-KR" altLang="en-US" sz="2000" dirty="0"/>
              <a:t>를 사용하던 </a:t>
            </a:r>
            <a:r>
              <a:rPr lang="en-US" altLang="ko-KR" sz="2000" dirty="0"/>
              <a:t>UDB</a:t>
            </a:r>
            <a:r>
              <a:rPr lang="ko-KR" altLang="en-US" sz="2000" dirty="0"/>
              <a:t>를 </a:t>
            </a:r>
            <a:r>
              <a:rPr lang="en-US" altLang="ko-KR" sz="2000" dirty="0"/>
              <a:t>SSD</a:t>
            </a:r>
            <a:r>
              <a:rPr lang="ko-KR" altLang="en-US" sz="2000" dirty="0"/>
              <a:t>로 바꾸면서</a:t>
            </a:r>
            <a:r>
              <a:rPr lang="en-US" altLang="ko-KR" sz="2000" dirty="0"/>
              <a:t>, read throughput</a:t>
            </a:r>
            <a:r>
              <a:rPr lang="ko-KR" altLang="en-US" sz="2000" dirty="0"/>
              <a:t>은 증가했으나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상대적으로 비싼 </a:t>
            </a:r>
            <a:r>
              <a:rPr lang="en-US" altLang="ko-KR" sz="2000" dirty="0"/>
              <a:t>SSD</a:t>
            </a:r>
            <a:r>
              <a:rPr lang="ko-KR" altLang="en-US" sz="2000" dirty="0"/>
              <a:t>로 인해 공간 절약이 </a:t>
            </a:r>
            <a:r>
              <a:rPr lang="ko-KR" altLang="en-US" sz="2000" dirty="0" err="1"/>
              <a:t>필요해졌다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B Tree </a:t>
            </a:r>
            <a:r>
              <a:rPr lang="ko-KR" altLang="en-US" sz="2000" dirty="0"/>
              <a:t>구조를 사용하는 </a:t>
            </a:r>
            <a:r>
              <a:rPr lang="en-US" altLang="ko-KR" sz="2000" dirty="0" err="1"/>
              <a:t>InnoDB</a:t>
            </a:r>
            <a:r>
              <a:rPr lang="ko-KR" altLang="en-US" sz="2000" dirty="0"/>
              <a:t>는 특성상 </a:t>
            </a:r>
            <a:r>
              <a:rPr lang="en-US" altLang="ko-KR" sz="2000" dirty="0"/>
              <a:t>index fragmentation </a:t>
            </a:r>
            <a:r>
              <a:rPr lang="ko-KR" altLang="en-US" sz="2000" dirty="0"/>
              <a:t>현상이 쉽게 발생했고</a:t>
            </a:r>
            <a:r>
              <a:rPr lang="en-US" altLang="ko-KR" sz="2000" dirty="0"/>
              <a:t>, disk</a:t>
            </a:r>
            <a:r>
              <a:rPr lang="ko-KR" altLang="en-US" sz="2000" dirty="0"/>
              <a:t> </a:t>
            </a:r>
            <a:r>
              <a:rPr lang="en-US" altLang="ko-KR" sz="2000" dirty="0"/>
              <a:t>block</a:t>
            </a:r>
            <a:r>
              <a:rPr lang="ko-KR" altLang="en-US" sz="2000" dirty="0"/>
              <a:t>의 약 </a:t>
            </a:r>
            <a:r>
              <a:rPr lang="en-US" altLang="ko-KR" sz="2000" dirty="0"/>
              <a:t>20~25%</a:t>
            </a:r>
            <a:r>
              <a:rPr lang="ko-KR" altLang="en-US" sz="2000" dirty="0"/>
              <a:t>가 낭비되었다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게다가 데이터 압축을 하게 되더라도</a:t>
            </a:r>
            <a:r>
              <a:rPr lang="en-US" altLang="ko-KR" sz="2000" dirty="0"/>
              <a:t>, block</a:t>
            </a:r>
            <a:r>
              <a:rPr lang="ko-KR" altLang="en-US" sz="2000" dirty="0"/>
              <a:t>의 크기가 </a:t>
            </a:r>
            <a:r>
              <a:rPr lang="en-US" altLang="ko-KR" sz="2000" dirty="0"/>
              <a:t>1, 2, 4, 8KB</a:t>
            </a:r>
            <a:r>
              <a:rPr lang="ko-KR" altLang="en-US" sz="2000" dirty="0"/>
              <a:t>로 제한되어 있어서 역시 디스크 공간을 낭비하게 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가령 압축된 데이터가 </a:t>
            </a:r>
            <a:r>
              <a:rPr lang="en-US" altLang="ko-KR" sz="2000" dirty="0"/>
              <a:t>5KB</a:t>
            </a:r>
            <a:r>
              <a:rPr lang="ko-KR" altLang="en-US" sz="2000" dirty="0"/>
              <a:t>가 되어도</a:t>
            </a:r>
            <a:r>
              <a:rPr lang="en-US" altLang="ko-KR" sz="2000" dirty="0"/>
              <a:t>, 8KB </a:t>
            </a:r>
            <a:r>
              <a:rPr lang="ko-KR" altLang="en-US" sz="2000" dirty="0"/>
              <a:t>블록을 써야 하기 때문에 </a:t>
            </a:r>
            <a:r>
              <a:rPr lang="en-US" altLang="ko-KR" sz="2000" dirty="0"/>
              <a:t>3KB</a:t>
            </a:r>
            <a:r>
              <a:rPr lang="ko-KR" altLang="en-US" sz="2000" dirty="0"/>
              <a:t>가 낭비되는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또한 </a:t>
            </a:r>
            <a:r>
              <a:rPr lang="en-US" altLang="ko-KR" sz="2000" dirty="0"/>
              <a:t>MySQL</a:t>
            </a:r>
            <a:r>
              <a:rPr lang="ko-KR" altLang="en-US" sz="2000" dirty="0"/>
              <a:t>이 </a:t>
            </a:r>
            <a:r>
              <a:rPr lang="en-US" altLang="ko-KR" sz="2000" dirty="0"/>
              <a:t>caching</a:t>
            </a:r>
            <a:r>
              <a:rPr lang="ko-KR" altLang="en-US" sz="2000" dirty="0"/>
              <a:t>이 되지 않는 하드웨어에서 동작하고 있기 때문에 쓰기 증폭 현상이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가령 </a:t>
            </a:r>
            <a:r>
              <a:rPr lang="en-US" altLang="ko-KR" sz="2000" dirty="0"/>
              <a:t>8KB </a:t>
            </a:r>
            <a:r>
              <a:rPr lang="ko-KR" altLang="en-US" sz="2000" dirty="0"/>
              <a:t>페이지의 </a:t>
            </a:r>
            <a:r>
              <a:rPr lang="en-US" altLang="ko-KR" sz="2000" dirty="0"/>
              <a:t>row </a:t>
            </a:r>
            <a:r>
              <a:rPr lang="ko-KR" altLang="en-US" sz="2000" dirty="0"/>
              <a:t>중 하나만 변경이 되어도</a:t>
            </a:r>
            <a:r>
              <a:rPr lang="en-US" altLang="ko-KR" sz="2000" dirty="0"/>
              <a:t>, write</a:t>
            </a:r>
            <a:r>
              <a:rPr lang="ko-KR" altLang="en-US" sz="2000" dirty="0"/>
              <a:t>는 전체 페이지를 해야 한다는 말이다</a:t>
            </a:r>
            <a:r>
              <a:rPr lang="en-US" altLang="ko-KR" sz="2000" dirty="0"/>
              <a:t>. </a:t>
            </a:r>
            <a:r>
              <a:rPr lang="ko-KR" altLang="en-US" sz="2000" dirty="0"/>
              <a:t>게다가 </a:t>
            </a:r>
            <a:r>
              <a:rPr lang="en-US" altLang="ko-KR" sz="2000" dirty="0" err="1"/>
              <a:t>InnoDB</a:t>
            </a:r>
            <a:r>
              <a:rPr lang="ko-KR" altLang="en-US" sz="2000" dirty="0"/>
              <a:t>가 </a:t>
            </a:r>
            <a:r>
              <a:rPr lang="en-US" altLang="ko-KR" sz="2000" dirty="0"/>
              <a:t>double-write </a:t>
            </a:r>
            <a:r>
              <a:rPr lang="ko-KR" altLang="en-US" sz="2000" dirty="0"/>
              <a:t>구조를 사용하고 있기 때문에 이 쓰기 증폭 현상이 더 심화되었다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3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RocksDB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Write</a:t>
            </a:r>
            <a:r>
              <a:rPr lang="ko-KR" altLang="en-US" sz="2000" dirty="0"/>
              <a:t> 연산은 우선 메모리 상의 </a:t>
            </a:r>
            <a:r>
              <a:rPr lang="en-US" altLang="ko-KR" sz="2000" dirty="0"/>
              <a:t>write buffer 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 </a:t>
            </a:r>
            <a:r>
              <a:rPr lang="en-US" altLang="ko-KR" sz="2000" dirty="0"/>
              <a:t>(LSM</a:t>
            </a:r>
            <a:r>
              <a:rPr lang="ko-KR" altLang="en-US" sz="2000" dirty="0"/>
              <a:t> </a:t>
            </a:r>
            <a:r>
              <a:rPr lang="en-US" altLang="ko-KR" sz="2000" dirty="0"/>
              <a:t>Tree</a:t>
            </a:r>
            <a:r>
              <a:rPr lang="ko-KR" altLang="en-US" sz="2000" dirty="0"/>
              <a:t> 에서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0</a:t>
            </a:r>
            <a:r>
              <a:rPr lang="ko-KR" altLang="en-US" sz="2000" dirty="0"/>
              <a:t>에 해당한다</a:t>
            </a:r>
            <a:r>
              <a:rPr lang="en-US" altLang="ko-KR" sz="2000" dirty="0"/>
              <a:t>.)</a:t>
            </a:r>
            <a:r>
              <a:rPr lang="ko-KR" altLang="en-US" sz="2000" dirty="0"/>
              <a:t>로 들어간다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의 크기가 임의의 크기를 넘어섰을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그 내용물을 </a:t>
            </a:r>
            <a:r>
              <a:rPr lang="en-US" altLang="ko-KR" sz="2000" dirty="0"/>
              <a:t>SST(Sorted Strings Table) File</a:t>
            </a:r>
            <a:r>
              <a:rPr lang="ko-KR" altLang="en-US" sz="2000" dirty="0"/>
              <a:t> 로 </a:t>
            </a:r>
            <a:r>
              <a:rPr lang="en-US" altLang="ko-KR" sz="2000" dirty="0"/>
              <a:t>flush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SST</a:t>
            </a:r>
            <a:r>
              <a:rPr lang="ko-KR" altLang="en-US" sz="2000" dirty="0"/>
              <a:t> </a:t>
            </a:r>
            <a:r>
              <a:rPr lang="en-US" altLang="ko-KR" sz="2000" dirty="0"/>
              <a:t>File(LSM Tree</a:t>
            </a:r>
            <a:r>
              <a:rPr lang="ko-KR" altLang="en-US" sz="2000" dirty="0"/>
              <a:t>에서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~C</a:t>
            </a:r>
            <a:r>
              <a:rPr lang="en-US" altLang="ko-KR" sz="2000" baseline="-25000" dirty="0"/>
              <a:t>K</a:t>
            </a:r>
            <a:r>
              <a:rPr lang="ko-KR" altLang="en-US" sz="2000" dirty="0"/>
              <a:t>의 </a:t>
            </a:r>
            <a:r>
              <a:rPr lang="en-US" altLang="ko-KR" sz="2000" dirty="0"/>
              <a:t>multi-page block</a:t>
            </a:r>
            <a:r>
              <a:rPr lang="ko-KR" altLang="en-US" sz="2000" dirty="0"/>
              <a:t>에 해당한다</a:t>
            </a:r>
            <a:r>
              <a:rPr lang="en-US" altLang="ko-KR" sz="2000" dirty="0"/>
              <a:t>.)</a:t>
            </a:r>
            <a:r>
              <a:rPr lang="ko-KR" altLang="en-US" sz="2000" dirty="0"/>
              <a:t>은 데이터를 블록으로 나누어 저장하며 그 순서는 정렬되어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각 </a:t>
            </a:r>
            <a:r>
              <a:rPr lang="en-US" altLang="ko-KR" sz="2000" dirty="0"/>
              <a:t>SST File </a:t>
            </a:r>
            <a:r>
              <a:rPr lang="ko-KR" altLang="en-US" sz="2000" dirty="0"/>
              <a:t>에는 탐색을 위한 </a:t>
            </a:r>
            <a:r>
              <a:rPr lang="en-US" altLang="ko-KR" sz="2000" dirty="0"/>
              <a:t>Index Block </a:t>
            </a:r>
            <a:r>
              <a:rPr lang="ko-KR" altLang="en-US" sz="2000" dirty="0"/>
              <a:t>이 포함되어 있다</a:t>
            </a:r>
            <a:r>
              <a:rPr lang="en-US" altLang="ko-KR" sz="2000" dirty="0"/>
              <a:t>. SST</a:t>
            </a:r>
            <a:r>
              <a:rPr lang="ko-KR" altLang="en-US" sz="2000" dirty="0"/>
              <a:t> </a:t>
            </a:r>
            <a:r>
              <a:rPr lang="en-US" altLang="ko-KR" sz="2000" dirty="0"/>
              <a:t>File</a:t>
            </a:r>
            <a:r>
              <a:rPr lang="ko-KR" altLang="en-US" sz="2000" dirty="0"/>
              <a:t> 들은 </a:t>
            </a:r>
            <a:r>
              <a:rPr lang="en-US" altLang="ko-KR" sz="2000" dirty="0"/>
              <a:t>exponential </a:t>
            </a:r>
            <a:r>
              <a:rPr lang="ko-KR" altLang="en-US" sz="2000" dirty="0"/>
              <a:t>하게 크기가 증가하는 </a:t>
            </a:r>
            <a:r>
              <a:rPr lang="en-US" altLang="ko-KR" sz="2000" dirty="0"/>
              <a:t>Level(LSM Tree</a:t>
            </a:r>
            <a:r>
              <a:rPr lang="ko-KR" altLang="en-US" sz="2000" dirty="0"/>
              <a:t>에서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~C</a:t>
            </a:r>
            <a:r>
              <a:rPr lang="en-US" altLang="ko-KR" sz="2000" baseline="-25000" dirty="0"/>
              <a:t>K</a:t>
            </a:r>
            <a:r>
              <a:rPr lang="ko-KR" altLang="en-US" sz="2000" dirty="0"/>
              <a:t>에 해당한다</a:t>
            </a:r>
            <a:r>
              <a:rPr lang="en-US" altLang="ko-KR" sz="2000" dirty="0"/>
              <a:t>.)</a:t>
            </a:r>
            <a:r>
              <a:rPr lang="ko-KR" altLang="en-US" sz="2000" dirty="0"/>
              <a:t>로 정리되어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가장 마지막 </a:t>
            </a:r>
            <a:r>
              <a:rPr lang="en-US" altLang="ko-KR" sz="2000" dirty="0"/>
              <a:t>Level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Lmax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</a:t>
            </a:r>
            <a:r>
              <a:rPr lang="en-US" altLang="ko-KR" sz="2000" dirty="0"/>
              <a:t>Level</a:t>
            </a:r>
            <a:r>
              <a:rPr lang="ko-KR" altLang="en-US" sz="2000" dirty="0"/>
              <a:t>의 크기를 관리하기 위해</a:t>
            </a:r>
            <a:r>
              <a:rPr lang="en-US" altLang="ko-KR" sz="2000" dirty="0"/>
              <a:t>, Level</a:t>
            </a:r>
            <a:r>
              <a:rPr lang="ko-KR" altLang="en-US" sz="2000" dirty="0"/>
              <a:t>의 크기가 일정 수준 이상이 되면 </a:t>
            </a:r>
            <a:r>
              <a:rPr lang="en-US" altLang="ko-KR" sz="2000" dirty="0"/>
              <a:t>SST File </a:t>
            </a:r>
            <a:r>
              <a:rPr lang="ko-KR" altLang="en-US" sz="2000" dirty="0"/>
              <a:t>일부를 선택하여 다음</a:t>
            </a:r>
            <a:r>
              <a:rPr lang="en-US" altLang="ko-KR" sz="2000" dirty="0"/>
              <a:t> </a:t>
            </a:r>
            <a:r>
              <a:rPr lang="ko-KR" altLang="en-US" sz="2000" dirty="0"/>
              <a:t>레벨의 </a:t>
            </a:r>
            <a:r>
              <a:rPr lang="en-US" altLang="ko-KR" sz="2000" dirty="0"/>
              <a:t>SST File</a:t>
            </a:r>
            <a:r>
              <a:rPr lang="ko-KR" altLang="en-US" sz="2000" dirty="0"/>
              <a:t>들과 병합한다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</a:t>
            </a:r>
            <a:r>
              <a:rPr lang="en-US" altLang="ko-KR" sz="2000" dirty="0"/>
              <a:t>Compaction </a:t>
            </a:r>
            <a:r>
              <a:rPr lang="ko-KR" altLang="en-US" sz="2000" dirty="0"/>
              <a:t>과정</a:t>
            </a:r>
            <a:r>
              <a:rPr lang="en-US" altLang="ko-KR" sz="2000" dirty="0"/>
              <a:t>(LSM Tree</a:t>
            </a:r>
            <a:r>
              <a:rPr lang="ko-KR" altLang="en-US" sz="2000" dirty="0"/>
              <a:t>에서 </a:t>
            </a:r>
            <a:r>
              <a:rPr lang="en-US" altLang="ko-KR" sz="2000" dirty="0"/>
              <a:t>Rolling Merge</a:t>
            </a:r>
            <a:r>
              <a:rPr lang="ko-KR" altLang="en-US" sz="2000" dirty="0"/>
              <a:t>에 해당한다</a:t>
            </a:r>
            <a:r>
              <a:rPr lang="en-US" altLang="ko-KR" sz="2000" dirty="0"/>
              <a:t>.)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탐색 과정 또한 </a:t>
            </a:r>
            <a:r>
              <a:rPr lang="en-US" altLang="ko-KR" sz="2000" dirty="0"/>
              <a:t>LSM Tree</a:t>
            </a:r>
            <a:r>
              <a:rPr lang="ko-KR" altLang="en-US" sz="2000" dirty="0"/>
              <a:t>와 같다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부터 시작하여 </a:t>
            </a:r>
            <a:r>
              <a:rPr lang="en-US" altLang="ko-KR" sz="2000" dirty="0" err="1"/>
              <a:t>Lmax</a:t>
            </a:r>
            <a:r>
              <a:rPr lang="ko-KR" altLang="en-US" sz="2000" dirty="0"/>
              <a:t>까지 순서대로 탐색을 진행하며</a:t>
            </a:r>
            <a:r>
              <a:rPr lang="en-US" altLang="ko-KR" sz="2000" dirty="0"/>
              <a:t>, </a:t>
            </a:r>
            <a:r>
              <a:rPr lang="ko-KR" altLang="en-US" sz="2000" dirty="0"/>
              <a:t>해당하는 </a:t>
            </a:r>
            <a:r>
              <a:rPr lang="en-US" altLang="ko-KR" sz="2000" dirty="0"/>
              <a:t>row </a:t>
            </a:r>
            <a:r>
              <a:rPr lang="ko-KR" altLang="en-US" sz="2000" dirty="0"/>
              <a:t>를 찾는다면 다음 </a:t>
            </a:r>
            <a:r>
              <a:rPr lang="en-US" altLang="ko-KR" sz="2000" dirty="0"/>
              <a:t>Level</a:t>
            </a:r>
            <a:r>
              <a:rPr lang="ko-KR" altLang="en-US" sz="2000" dirty="0"/>
              <a:t>로 진행하지 않고 정지한다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81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RocksDB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LSM Tree</a:t>
            </a:r>
            <a:r>
              <a:rPr lang="ko-KR" altLang="en-US" sz="2000" dirty="0"/>
              <a:t> 는 </a:t>
            </a:r>
            <a:r>
              <a:rPr lang="en-US" altLang="ko-KR" sz="2000" dirty="0"/>
              <a:t>in-place update </a:t>
            </a:r>
            <a:r>
              <a:rPr lang="ko-KR" altLang="en-US" sz="2000" dirty="0"/>
              <a:t>를 사용하지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모든 </a:t>
            </a:r>
            <a:r>
              <a:rPr lang="en-US" altLang="ko-KR" sz="2000" dirty="0"/>
              <a:t>update</a:t>
            </a:r>
            <a:r>
              <a:rPr lang="ko-KR" altLang="en-US" sz="2000" dirty="0"/>
              <a:t> 를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에 일단 모아두고</a:t>
            </a:r>
            <a:r>
              <a:rPr lang="en-US" altLang="ko-KR" sz="2000" dirty="0"/>
              <a:t>, </a:t>
            </a:r>
            <a:r>
              <a:rPr lang="ko-KR" altLang="en-US" sz="2000" dirty="0"/>
              <a:t>어느 정도 모였을 때 한번에 </a:t>
            </a:r>
            <a:r>
              <a:rPr lang="en-US" altLang="ko-KR" sz="2000" dirty="0"/>
              <a:t>flush</a:t>
            </a:r>
            <a:r>
              <a:rPr lang="ko-KR" altLang="en-US" sz="2000" dirty="0"/>
              <a:t>하기 때문에 쓰기 증폭 현상이 줄어든다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또한 </a:t>
            </a:r>
            <a:r>
              <a:rPr lang="en-US" altLang="ko-KR" sz="2000" dirty="0"/>
              <a:t>LSM Tree</a:t>
            </a:r>
            <a:r>
              <a:rPr lang="ko-KR" altLang="en-US" sz="2000" dirty="0"/>
              <a:t>는 그 특성 상 </a:t>
            </a:r>
            <a:r>
              <a:rPr lang="en-US" altLang="ko-KR" sz="2000" dirty="0"/>
              <a:t>B Tree </a:t>
            </a:r>
            <a:r>
              <a:rPr lang="ko-KR" altLang="en-US" sz="2000" dirty="0"/>
              <a:t>구조가 가지는 </a:t>
            </a:r>
            <a:r>
              <a:rPr lang="en-US" altLang="ko-KR" sz="2000" dirty="0"/>
              <a:t>index fragmentation</a:t>
            </a:r>
            <a:r>
              <a:rPr lang="ko-KR" altLang="en-US" sz="2000" dirty="0"/>
              <a:t>의 문제를 갖지 않는다</a:t>
            </a:r>
            <a:r>
              <a:rPr lang="en-US" altLang="ko-KR" sz="2000" dirty="0"/>
              <a:t> (</a:t>
            </a:r>
            <a:r>
              <a:rPr lang="ko-KR" altLang="en-US" sz="2000" dirty="0"/>
              <a:t>각 블록의 크기가 특정 값으로 제한되지 않았기 때문에</a:t>
            </a:r>
            <a:r>
              <a:rPr lang="en-US" altLang="ko-KR" sz="2000" dirty="0"/>
              <a:t>). </a:t>
            </a:r>
            <a:r>
              <a:rPr lang="ko-KR" altLang="en-US" sz="2000" dirty="0"/>
              <a:t>물론 </a:t>
            </a:r>
            <a:r>
              <a:rPr lang="en-US" altLang="ko-KR" sz="2000" dirty="0"/>
              <a:t>Tombstone</a:t>
            </a:r>
            <a:r>
              <a:rPr lang="ko-KR" altLang="en-US" sz="2000" dirty="0"/>
              <a:t> 이 쌓일 수는 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이는 후술할 구현으로 어느 정도 완화할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InnoDB</a:t>
            </a:r>
            <a:r>
              <a:rPr lang="ko-KR" altLang="en-US" sz="2000" dirty="0"/>
              <a:t>는 </a:t>
            </a:r>
            <a:r>
              <a:rPr lang="en-US" altLang="ko-KR" sz="2000" dirty="0"/>
              <a:t>TXN</a:t>
            </a:r>
            <a:r>
              <a:rPr lang="ko-KR" altLang="en-US" sz="2000" dirty="0"/>
              <a:t>을 처리하는 데에도 상당한 공간을 사용하는데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그에 반해 </a:t>
            </a:r>
            <a:r>
              <a:rPr lang="en-US" altLang="ko-KR" sz="2000" dirty="0" err="1"/>
              <a:t>RocksDB</a:t>
            </a:r>
            <a:r>
              <a:rPr lang="ko-KR" altLang="en-US" sz="2000" dirty="0"/>
              <a:t>는 매 </a:t>
            </a:r>
            <a:r>
              <a:rPr lang="en-US" altLang="ko-KR" sz="2000" dirty="0"/>
              <a:t>compaction</a:t>
            </a:r>
            <a:r>
              <a:rPr lang="ko-KR" altLang="en-US" sz="2000" dirty="0"/>
              <a:t>마다 </a:t>
            </a:r>
            <a:r>
              <a:rPr lang="en-US" altLang="ko-KR" sz="2000" dirty="0"/>
              <a:t>sequence number</a:t>
            </a:r>
            <a:r>
              <a:rPr lang="ko-KR" altLang="en-US" sz="2000" dirty="0"/>
              <a:t>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바꾸어서 데이터 압축의 효율을 올린다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4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Migration 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 해결해야 할 문제들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늘어난 </a:t>
            </a:r>
            <a:r>
              <a:rPr lang="en-US" altLang="ko-KR" sz="2000" dirty="0"/>
              <a:t>CPU,</a:t>
            </a:r>
            <a:r>
              <a:rPr lang="ko-KR" altLang="en-US" sz="2000" dirty="0"/>
              <a:t> 메모리</a:t>
            </a:r>
            <a:r>
              <a:rPr lang="en-US" altLang="ko-KR" sz="2000" dirty="0"/>
              <a:t>, I/O </a:t>
            </a:r>
            <a:r>
              <a:rPr lang="ko-KR" altLang="en-US" sz="2000" dirty="0"/>
              <a:t>부담</a:t>
            </a:r>
            <a:br>
              <a:rPr lang="en-US" altLang="ko-KR" sz="2000" dirty="0"/>
            </a:br>
            <a:r>
              <a:rPr lang="en-US" altLang="ko-KR" sz="2000" dirty="0"/>
              <a:t>LSM</a:t>
            </a:r>
            <a:r>
              <a:rPr lang="ko-KR" altLang="en-US" sz="2000" dirty="0"/>
              <a:t> </a:t>
            </a:r>
            <a:r>
              <a:rPr lang="en-US" altLang="ko-KR" sz="2000" dirty="0"/>
              <a:t>Tree</a:t>
            </a:r>
            <a:r>
              <a:rPr lang="ko-KR" altLang="en-US" sz="2000" dirty="0"/>
              <a:t> 구조는 </a:t>
            </a:r>
            <a:r>
              <a:rPr lang="en-US" altLang="ko-KR" sz="2000" dirty="0"/>
              <a:t>DB</a:t>
            </a:r>
            <a:r>
              <a:rPr lang="ko-KR" altLang="en-US" sz="2000" dirty="0"/>
              <a:t>의 크기를 절반 정도로 압축하는데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이로 인해 </a:t>
            </a:r>
            <a:r>
              <a:rPr lang="en-US" altLang="ko-KR" sz="2000" dirty="0"/>
              <a:t>CPU</a:t>
            </a:r>
            <a:r>
              <a:rPr lang="ko-KR" altLang="en-US" sz="2000" dirty="0"/>
              <a:t>와 메모리</a:t>
            </a:r>
            <a:r>
              <a:rPr lang="en-US" altLang="ko-KR" sz="2000" dirty="0"/>
              <a:t>, I/O</a:t>
            </a:r>
            <a:r>
              <a:rPr lang="ko-KR" altLang="en-US" sz="2000" dirty="0"/>
              <a:t>에 대한 부담이 커진다</a:t>
            </a:r>
            <a:r>
              <a:rPr lang="en-US" altLang="ko-KR" sz="2000" dirty="0"/>
              <a:t>. (</a:t>
            </a:r>
            <a:r>
              <a:rPr lang="ko-KR" altLang="en-US" sz="2000" dirty="0"/>
              <a:t>같은 </a:t>
            </a:r>
            <a:r>
              <a:rPr lang="en-US" altLang="ko-KR" sz="2000" dirty="0"/>
              <a:t>I/O</a:t>
            </a:r>
            <a:r>
              <a:rPr lang="ko-KR" altLang="en-US" sz="2000" dirty="0"/>
              <a:t> 양에 비해 </a:t>
            </a:r>
            <a:r>
              <a:rPr lang="en-US" altLang="ko-KR" sz="2000" dirty="0"/>
              <a:t>2</a:t>
            </a:r>
            <a:r>
              <a:rPr lang="ko-KR" altLang="en-US" sz="2000" dirty="0"/>
              <a:t>배 많은 </a:t>
            </a:r>
            <a:r>
              <a:rPr lang="ko-KR" altLang="en-US" sz="2000" dirty="0" err="1"/>
              <a:t>데이터량</a:t>
            </a:r>
            <a:r>
              <a:rPr lang="en-US" altLang="ko-KR" sz="2000" dirty="0"/>
              <a:t>, </a:t>
            </a:r>
            <a:r>
              <a:rPr lang="ko-KR" altLang="en-US" sz="2000" dirty="0"/>
              <a:t>압축</a:t>
            </a:r>
            <a:r>
              <a:rPr lang="en-US" altLang="ko-KR" sz="2000" dirty="0"/>
              <a:t> </a:t>
            </a:r>
            <a:r>
              <a:rPr lang="ko-KR" altLang="en-US" sz="2000" dirty="0"/>
              <a:t>및 해제에 따른 </a:t>
            </a:r>
            <a:r>
              <a:rPr lang="ko-KR" altLang="en-US" sz="2000" dirty="0" err="1"/>
              <a:t>연산량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B Tree</a:t>
            </a:r>
            <a:r>
              <a:rPr lang="ko-KR" altLang="en-US" sz="2000" dirty="0"/>
              <a:t>에 비해 </a:t>
            </a:r>
            <a:r>
              <a:rPr lang="en-US" altLang="ko-KR" sz="2000" dirty="0"/>
              <a:t>Key </a:t>
            </a:r>
            <a:r>
              <a:rPr lang="ko-KR" altLang="en-US" sz="2000" dirty="0"/>
              <a:t>비교 횟수가 많다</a:t>
            </a:r>
            <a:r>
              <a:rPr lang="en-US" altLang="ko-KR" sz="2000" dirty="0"/>
              <a:t>.(</a:t>
            </a:r>
            <a:r>
              <a:rPr lang="ko-KR" altLang="en-US" sz="2000" dirty="0"/>
              <a:t>다수의 </a:t>
            </a:r>
            <a:r>
              <a:rPr lang="en-US" altLang="ko-KR" sz="2000" dirty="0"/>
              <a:t>Level</a:t>
            </a:r>
            <a:r>
              <a:rPr lang="ko-KR" altLang="en-US" sz="2000" dirty="0"/>
              <a:t>을 관리하기 때문에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성능 상승을 위해 </a:t>
            </a:r>
            <a:r>
              <a:rPr lang="en-US" altLang="ko-KR" sz="2000" dirty="0"/>
              <a:t>Bloom Filter</a:t>
            </a:r>
            <a:r>
              <a:rPr lang="ko-KR" altLang="en-US" sz="2000" dirty="0"/>
              <a:t>를 사용하기 때문에 메모리 부담이 증가한다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Compaction</a:t>
            </a:r>
            <a:r>
              <a:rPr lang="ko-KR" altLang="en-US" sz="2000" dirty="0"/>
              <a:t> 연산으로 인해 </a:t>
            </a:r>
            <a:r>
              <a:rPr lang="en-US" altLang="ko-KR" sz="2000" dirty="0"/>
              <a:t>write</a:t>
            </a:r>
            <a:r>
              <a:rPr lang="ko-KR" altLang="en-US" sz="2000" dirty="0"/>
              <a:t>가 증가한다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Scan </a:t>
            </a:r>
            <a:r>
              <a:rPr lang="ko-KR" altLang="en-US" sz="2000" dirty="0"/>
              <a:t>방향에 따른 </a:t>
            </a:r>
            <a:r>
              <a:rPr lang="en-US" altLang="ko-KR" sz="2000" dirty="0"/>
              <a:t>overhead </a:t>
            </a:r>
            <a:r>
              <a:rPr lang="ko-KR" altLang="en-US" sz="2000" dirty="0"/>
              <a:t>차이</a:t>
            </a:r>
            <a:br>
              <a:rPr lang="en-US" altLang="ko-KR" sz="2000" dirty="0"/>
            </a:br>
            <a:r>
              <a:rPr lang="en-US" altLang="ko-KR" sz="2000" dirty="0"/>
              <a:t>LSM Tree</a:t>
            </a:r>
            <a:r>
              <a:rPr lang="ko-KR" altLang="en-US" sz="2000" dirty="0"/>
              <a:t>의 </a:t>
            </a:r>
            <a:r>
              <a:rPr lang="en-US" altLang="ko-KR" sz="2000" dirty="0"/>
              <a:t>delta</a:t>
            </a:r>
            <a:r>
              <a:rPr lang="ko-KR" altLang="en-US" sz="2000" dirty="0"/>
              <a:t> </a:t>
            </a:r>
            <a:r>
              <a:rPr lang="en-US" altLang="ko-KR" sz="2000" dirty="0"/>
              <a:t>encoding</a:t>
            </a:r>
            <a:r>
              <a:rPr lang="ko-KR" altLang="en-US" sz="2000" dirty="0"/>
              <a:t> 방식으로 인해 </a:t>
            </a:r>
            <a:r>
              <a:rPr lang="en-US" altLang="ko-KR" sz="2000" dirty="0"/>
              <a:t>backward scan</a:t>
            </a:r>
            <a:r>
              <a:rPr lang="ko-KR" altLang="en-US" sz="2000" dirty="0"/>
              <a:t>이 </a:t>
            </a:r>
            <a:r>
              <a:rPr lang="en-US" altLang="ko-KR" sz="2000" dirty="0"/>
              <a:t>forward scan</a:t>
            </a:r>
            <a:r>
              <a:rPr lang="ko-KR" altLang="en-US" sz="2000" dirty="0"/>
              <a:t>에 비해 </a:t>
            </a:r>
            <a:r>
              <a:rPr lang="ko-KR" altLang="en-US" sz="2000" dirty="0" err="1"/>
              <a:t>느려짐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Range</a:t>
            </a:r>
            <a:r>
              <a:rPr lang="ko-KR" altLang="en-US" sz="2000" dirty="0"/>
              <a:t> </a:t>
            </a:r>
            <a:r>
              <a:rPr lang="en-US" altLang="ko-KR" sz="2000" dirty="0"/>
              <a:t>Query</a:t>
            </a:r>
            <a:r>
              <a:rPr lang="ko-KR" altLang="en-US" sz="2000" dirty="0"/>
              <a:t>의 성능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Tombstone </a:t>
            </a:r>
            <a:r>
              <a:rPr lang="ko-KR" altLang="en-US" sz="2000" dirty="0"/>
              <a:t>의 관리</a:t>
            </a:r>
            <a:br>
              <a:rPr lang="en-US" altLang="ko-KR" sz="2000" dirty="0"/>
            </a:br>
            <a:r>
              <a:rPr lang="en-US" altLang="ko-KR" sz="2000" dirty="0"/>
              <a:t>LSM</a:t>
            </a:r>
            <a:r>
              <a:rPr lang="ko-KR" altLang="en-US" sz="2000" dirty="0"/>
              <a:t> </a:t>
            </a:r>
            <a:r>
              <a:rPr lang="en-US" altLang="ko-KR" sz="2000" dirty="0"/>
              <a:t>Tree</a:t>
            </a:r>
            <a:r>
              <a:rPr lang="ko-KR" altLang="en-US" sz="2000" dirty="0"/>
              <a:t>의 특성 상 </a:t>
            </a:r>
            <a:r>
              <a:rPr lang="en-US" altLang="ko-KR" sz="2000" dirty="0"/>
              <a:t>DELETE </a:t>
            </a:r>
            <a:r>
              <a:rPr lang="ko-KR" altLang="en-US" sz="2000" dirty="0"/>
              <a:t>연산이 많을 경우 </a:t>
            </a:r>
            <a:r>
              <a:rPr lang="en-US" altLang="ko-KR" sz="2000" dirty="0"/>
              <a:t>Tombstone</a:t>
            </a:r>
            <a:r>
              <a:rPr lang="ko-KR" altLang="en-US" sz="2000" dirty="0"/>
              <a:t>이 많이 쌓이고</a:t>
            </a:r>
            <a:r>
              <a:rPr lang="en-US" altLang="ko-KR" sz="2000" dirty="0"/>
              <a:t>, </a:t>
            </a:r>
            <a:r>
              <a:rPr lang="ko-KR" altLang="en-US" sz="2000" dirty="0"/>
              <a:t>이는 성능 저하의 원인이다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453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B411BF-8C8C-4346-8009-88C185DFAFE5}"/>
              </a:ext>
            </a:extLst>
          </p:cNvPr>
          <p:cNvSpPr/>
          <p:nvPr/>
        </p:nvSpPr>
        <p:spPr>
          <a:xfrm>
            <a:off x="4845896" y="3392520"/>
            <a:ext cx="5220000" cy="54000"/>
          </a:xfrm>
          <a:prstGeom prst="rect">
            <a:avLst/>
          </a:prstGeom>
          <a:solidFill>
            <a:srgbClr val="27E0E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C015347-5CED-4FE9-9561-1A83BC12E59C}"/>
              </a:ext>
            </a:extLst>
          </p:cNvPr>
          <p:cNvSpPr txBox="1">
            <a:spLocks/>
          </p:cNvSpPr>
          <p:nvPr/>
        </p:nvSpPr>
        <p:spPr>
          <a:xfrm>
            <a:off x="4845897" y="2401274"/>
            <a:ext cx="5220000" cy="102772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7200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50E753D-35AB-4578-BA79-79082541355D}"/>
              </a:ext>
            </a:extLst>
          </p:cNvPr>
          <p:cNvSpPr txBox="1">
            <a:spLocks/>
          </p:cNvSpPr>
          <p:nvPr/>
        </p:nvSpPr>
        <p:spPr>
          <a:xfrm>
            <a:off x="4845896" y="3592365"/>
            <a:ext cx="5220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기본 구현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Migration </a:t>
            </a:r>
            <a:r>
              <a:rPr lang="ko-KR" altLang="en-US" sz="2000" dirty="0">
                <a:solidFill>
                  <a:schemeClr val="bg1"/>
                </a:solidFill>
              </a:rPr>
              <a:t>중 구현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2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8208-22E7-4B11-BE3E-469F81D6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365125"/>
            <a:ext cx="11003604" cy="1325563"/>
          </a:xfrm>
        </p:spPr>
        <p:txBody>
          <a:bodyPr/>
          <a:lstStyle/>
          <a:p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 구현 </a:t>
            </a:r>
            <a:r>
              <a:rPr lang="en-US" altLang="ko-KR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CPU </a:t>
            </a:r>
            <a:r>
              <a:rPr lang="ko-KR" altLang="en-US" dirty="0">
                <a:solidFill>
                  <a:srgbClr val="27E0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부담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5DE04-B4F1-4012-871A-D1DE24D5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825624"/>
            <a:ext cx="11507821" cy="48086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Mem-Comparable Key</a:t>
            </a:r>
            <a:br>
              <a:rPr lang="en-US" altLang="ko-KR" sz="2000" dirty="0"/>
            </a:br>
            <a:r>
              <a:rPr lang="en-US" altLang="ko-KR" sz="2000" dirty="0"/>
              <a:t>LSM</a:t>
            </a:r>
            <a:r>
              <a:rPr lang="ko-KR" altLang="en-US" sz="2000" dirty="0"/>
              <a:t> </a:t>
            </a:r>
            <a:r>
              <a:rPr lang="en-US" altLang="ko-KR" sz="2000" dirty="0"/>
              <a:t>Tree </a:t>
            </a:r>
            <a:r>
              <a:rPr lang="ko-KR" altLang="en-US" sz="2000" dirty="0"/>
              <a:t>구조는 여러 개의 </a:t>
            </a:r>
            <a:r>
              <a:rPr lang="en-US" altLang="ko-KR" sz="2000" dirty="0"/>
              <a:t>Level</a:t>
            </a:r>
            <a:r>
              <a:rPr lang="ko-KR" altLang="en-US" sz="2000" dirty="0"/>
              <a:t>로 구성되어 있기에</a:t>
            </a:r>
            <a:r>
              <a:rPr lang="en-US" altLang="ko-KR" sz="2000" dirty="0"/>
              <a:t>, </a:t>
            </a:r>
            <a:r>
              <a:rPr lang="ko-KR" altLang="en-US" sz="2000" dirty="0"/>
              <a:t>어쩔 수 없이 탐색에 더 많은 </a:t>
            </a:r>
            <a:r>
              <a:rPr lang="en-US" altLang="ko-KR" sz="2000" dirty="0"/>
              <a:t>Key Comparison</a:t>
            </a:r>
            <a:r>
              <a:rPr lang="ko-KR" altLang="en-US" sz="2000" dirty="0"/>
              <a:t>을 요한다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비교</a:t>
            </a:r>
            <a:r>
              <a:rPr lang="en-US" altLang="ko-KR" sz="2000" dirty="0"/>
              <a:t> </a:t>
            </a:r>
            <a:r>
              <a:rPr lang="ko-KR" altLang="en-US" sz="2000" dirty="0"/>
              <a:t>연산의 성능을 올리기 위해 </a:t>
            </a:r>
            <a:r>
              <a:rPr lang="en-US" altLang="ko-KR" sz="2000" dirty="0"/>
              <a:t>MySQL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bitwise comparison</a:t>
            </a:r>
            <a:r>
              <a:rPr lang="ko-KR" altLang="en-US" sz="2000" dirty="0"/>
              <a:t>이 가능한 형식으로 </a:t>
            </a:r>
            <a:r>
              <a:rPr lang="en-US" altLang="ko-KR" sz="2000" dirty="0"/>
              <a:t>encoding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Reverse</a:t>
            </a:r>
            <a:r>
              <a:rPr lang="ko-KR" altLang="en-US" sz="2000" dirty="0"/>
              <a:t> </a:t>
            </a:r>
            <a:r>
              <a:rPr lang="en-US" altLang="ko-KR" sz="2000" dirty="0"/>
              <a:t>Key Comparator</a:t>
            </a:r>
            <a:br>
              <a:rPr lang="en-US" altLang="ko-KR" sz="2000" dirty="0"/>
            </a:b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는 여러가지 이유로 </a:t>
            </a:r>
            <a:r>
              <a:rPr lang="en-US" altLang="ko-KR" sz="2000" dirty="0"/>
              <a:t>(byte encoding, </a:t>
            </a:r>
            <a:r>
              <a:rPr lang="ko-KR" altLang="en-US" sz="2000" dirty="0"/>
              <a:t>단방향 </a:t>
            </a:r>
            <a:r>
              <a:rPr lang="en-US" altLang="ko-KR" sz="2000" dirty="0"/>
              <a:t>Skip List </a:t>
            </a:r>
            <a:r>
              <a:rPr lang="ko-KR" altLang="en-US" sz="2000" dirty="0"/>
              <a:t>구조인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 backward scan</a:t>
            </a:r>
            <a:r>
              <a:rPr lang="ko-KR" altLang="en-US" sz="2000" dirty="0"/>
              <a:t>에 맞지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다만</a:t>
            </a:r>
            <a:r>
              <a:rPr lang="en-US" altLang="ko-KR" sz="2000" dirty="0"/>
              <a:t>, UDB </a:t>
            </a:r>
            <a:r>
              <a:rPr lang="ko-KR" altLang="en-US" sz="2000" dirty="0"/>
              <a:t>쿼리가 대부분 비슷한</a:t>
            </a:r>
            <a:r>
              <a:rPr lang="en-US" altLang="ko-KR" sz="2000" dirty="0"/>
              <a:t> </a:t>
            </a:r>
            <a:r>
              <a:rPr lang="ko-KR" altLang="en-US" sz="2000" dirty="0"/>
              <a:t>형태를 가지기에</a:t>
            </a:r>
            <a:r>
              <a:rPr lang="en-US" altLang="ko-KR" sz="2000" dirty="0"/>
              <a:t>, data</a:t>
            </a:r>
            <a:r>
              <a:rPr lang="ko-KR" altLang="en-US" sz="2000" dirty="0"/>
              <a:t>의 구조를 이에 맞게 조정해 놓을 수 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또한 </a:t>
            </a:r>
            <a:r>
              <a:rPr lang="en-US" altLang="ko-KR" sz="2000" dirty="0"/>
              <a:t>backward scan</a:t>
            </a:r>
            <a:r>
              <a:rPr lang="ko-KR" altLang="en-US" sz="2000" dirty="0"/>
              <a:t>의 성능을 높이기 위해 </a:t>
            </a:r>
            <a:r>
              <a:rPr lang="en-US" altLang="ko-KR" sz="2000" dirty="0"/>
              <a:t>keys</a:t>
            </a:r>
            <a:r>
              <a:rPr lang="ko-KR" altLang="en-US" sz="2000" dirty="0"/>
              <a:t>를 </a:t>
            </a:r>
            <a:r>
              <a:rPr lang="en-US" altLang="ko-KR" sz="2000" dirty="0"/>
              <a:t>reverse order</a:t>
            </a:r>
            <a:r>
              <a:rPr lang="ko-KR" altLang="en-US" sz="2000" dirty="0"/>
              <a:t>로 저장한 </a:t>
            </a:r>
            <a:r>
              <a:rPr lang="en-US" altLang="ko-KR" sz="2000" dirty="0"/>
              <a:t>comparator</a:t>
            </a:r>
            <a:r>
              <a:rPr lang="ko-KR" altLang="en-US" sz="2000" dirty="0"/>
              <a:t>를 두어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실제로는 </a:t>
            </a:r>
            <a:r>
              <a:rPr lang="en-US" altLang="ko-KR" sz="2000" dirty="0"/>
              <a:t>forward scan</a:t>
            </a:r>
            <a:r>
              <a:rPr lang="ko-KR" altLang="en-US" sz="2000" dirty="0"/>
              <a:t>으로 원하는 </a:t>
            </a:r>
            <a:r>
              <a:rPr lang="en-US" altLang="ko-KR" sz="2000" dirty="0"/>
              <a:t>key</a:t>
            </a:r>
            <a:r>
              <a:rPr lang="ko-KR" altLang="en-US" sz="2000" dirty="0"/>
              <a:t>를 찾을 수 있게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Faster</a:t>
            </a:r>
            <a:r>
              <a:rPr lang="ko-KR" altLang="en-US" sz="2000" dirty="0"/>
              <a:t> </a:t>
            </a:r>
            <a:r>
              <a:rPr lang="en-US" altLang="ko-KR" sz="2000" dirty="0"/>
              <a:t>Approximate…?</a:t>
            </a:r>
          </a:p>
        </p:txBody>
      </p:sp>
    </p:spTree>
    <p:extLst>
      <p:ext uri="{BB962C8B-B14F-4D97-AF65-F5344CB8AC3E}">
        <p14:creationId xmlns:p14="http://schemas.microsoft.com/office/powerpoint/2010/main" val="28793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1264</Words>
  <Application>Microsoft Office PowerPoint</Application>
  <PresentationFormat>와이드스크린</PresentationFormat>
  <Paragraphs>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Bold</vt:lpstr>
      <vt:lpstr>나눔스퀘어 ExtraBold</vt:lpstr>
      <vt:lpstr>맑은 고딕</vt:lpstr>
      <vt:lpstr>Arial</vt:lpstr>
      <vt:lpstr>Office 테마</vt:lpstr>
      <vt:lpstr>Paper Review MyRocks</vt:lpstr>
      <vt:lpstr>PowerPoint 프레젠테이션</vt:lpstr>
      <vt:lpstr>PowerPoint 프레젠테이션</vt:lpstr>
      <vt:lpstr>InnoDB의 문제</vt:lpstr>
      <vt:lpstr>RocksDB의 구조</vt:lpstr>
      <vt:lpstr>RocksDB의 이점</vt:lpstr>
      <vt:lpstr>Migration 중 해결해야 할 문제들 </vt:lpstr>
      <vt:lpstr>PowerPoint 프레젠테이션</vt:lpstr>
      <vt:lpstr>기본 구현 – CPU 부담 개선</vt:lpstr>
      <vt:lpstr>기본 구현 – Latency 개선</vt:lpstr>
      <vt:lpstr>기본 구현 – 공간 사용량 개선</vt:lpstr>
      <vt:lpstr>PowerPoint 프레젠테이션</vt:lpstr>
      <vt:lpstr>읽어볼 논문</vt:lpstr>
      <vt:lpstr>다음 단계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정호</dc:creator>
  <cp:lastModifiedBy>박 정호</cp:lastModifiedBy>
  <cp:revision>147</cp:revision>
  <dcterms:created xsi:type="dcterms:W3CDTF">2020-11-19T10:56:33Z</dcterms:created>
  <dcterms:modified xsi:type="dcterms:W3CDTF">2021-03-13T14:50:48Z</dcterms:modified>
</cp:coreProperties>
</file>