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72" r:id="rId3"/>
    <p:sldId id="273" r:id="rId4"/>
    <p:sldId id="269" r:id="rId5"/>
    <p:sldId id="274" r:id="rId6"/>
    <p:sldId id="282" r:id="rId7"/>
    <p:sldId id="283" r:id="rId8"/>
    <p:sldId id="284" r:id="rId9"/>
    <p:sldId id="275" r:id="rId10"/>
    <p:sldId id="280" r:id="rId11"/>
    <p:sldId id="28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DEFD607-15ED-4F2F-909C-4E3D34B65B1C}">
          <p14:sldIdLst>
            <p14:sldId id="256"/>
            <p14:sldId id="272"/>
            <p14:sldId id="273"/>
            <p14:sldId id="269"/>
            <p14:sldId id="274"/>
            <p14:sldId id="282"/>
            <p14:sldId id="283"/>
            <p14:sldId id="284"/>
            <p14:sldId id="275"/>
            <p14:sldId id="280"/>
            <p14:sldId id="281"/>
            <p14:sldId id="262"/>
          </p14:sldIdLst>
        </p14:section>
        <p14:section name="제목 없는 구역" id="{9FA41937-CB6A-40FC-8F85-E5C1EDBBFC9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A4"/>
    <a:srgbClr val="27E0EA"/>
    <a:srgbClr val="00D5D0"/>
    <a:srgbClr val="3B3838"/>
    <a:srgbClr val="312D75"/>
    <a:srgbClr val="01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1B6C407-88C8-4B3C-B4FE-E987D9AFBD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BC16CA-7C49-4513-9C16-7568B52313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8BE31-805F-4932-9D9E-2C9E9F9F0BC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8AA105-2F1B-412C-BE76-A94C5190AF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073CD1-7D43-412F-8241-BCED4C7799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95BBB-14AE-4183-BF24-3849AD7A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32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A9F9E-1B84-4064-B1EF-C4EBA14DE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EB59C4-1050-4B30-89F2-EB91B4026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98063-CABA-4D44-A7E5-FE66B54F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9E96D-905D-4792-885D-C4F5D4F0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B8F7A-60B1-4442-83D0-C39019DC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1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D8709-458A-4436-AF88-9E697C676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7D1B41-20A6-44F0-B9DB-8E1127E71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9C6F29-8F68-40B5-AF49-34A525D0D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345160-AAA1-4919-A0C0-A4471FCA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99F6EB-9A70-4CF9-A84C-AFCC8254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0A2281-3836-4D5D-8B6C-5BDFEA95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3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155BC-B335-4880-82F9-0FE136B2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B5906A-6330-4DC8-9636-F97D90861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38E68-62DF-4BC6-BEE4-140C7FA1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8DDCF-EAFC-4CC7-A725-51906CBF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9C580-D34A-4A2C-87C7-9E70AD3E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35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3F97DF-39D8-4732-B320-E7E987F24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A21B68-3FD4-4092-85F4-8729BB5E0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4F9C3-5FEA-4E68-BC28-06EBFB85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C89C9-5745-444D-B8F3-B3F348A5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933C6-9363-4EAF-ABBB-37EE5C7D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7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98063-CABA-4D44-A7E5-FE66B54F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9E96D-905D-4792-885D-C4F5D4F0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B8F7A-60B1-4442-83D0-C39019DC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F399A7-F099-4ACC-A0C1-9308FBE7D167}"/>
              </a:ext>
            </a:extLst>
          </p:cNvPr>
          <p:cNvSpPr/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98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98063-CABA-4D44-A7E5-FE66B54F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9E96D-905D-4792-885D-C4F5D4F0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B8F7A-60B1-4442-83D0-C39019DC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F399A7-F099-4ACC-A0C1-9308FBE7D167}"/>
              </a:ext>
            </a:extLst>
          </p:cNvPr>
          <p:cNvSpPr/>
          <p:nvPr userDrawn="1"/>
        </p:nvSpPr>
        <p:spPr>
          <a:xfrm>
            <a:off x="4358936" y="0"/>
            <a:ext cx="7833063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954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679EE-AD71-475E-99E9-981A7786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9851B-3B10-48DC-A40C-E1CE3536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D65DD3-5872-481A-BF1D-11355BC375C8}"/>
              </a:ext>
            </a:extLst>
          </p:cNvPr>
          <p:cNvSpPr/>
          <p:nvPr userDrawn="1"/>
        </p:nvSpPr>
        <p:spPr>
          <a:xfrm>
            <a:off x="0" y="-17755"/>
            <a:ext cx="12192000" cy="16906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B334B-3C98-4AE4-BF37-550DFE7C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8BDF7-3EC3-41FA-93EE-D49A17B6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85472-7948-4A7A-BC57-E7E48325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5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0CED1-74F1-4B8D-AC47-6EB496D6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046F5-B1CD-43BD-9AD5-8FF4DB871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7E1A9-0AEC-4580-8CC0-BD9EA437B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1C4B53-C373-4E4E-92EF-6275AECD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8B124-3BBA-4D9F-915A-F356C4F5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02FB3-EAB0-4C97-8593-BB7DD67D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1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E5AC0-3D47-4D4C-9CCB-BECE5DA6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ACB3D1-C329-4802-9C56-8FBDCFD87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7763B-11AD-4F74-BEF0-F971A73FD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8BD7D3-6940-442B-8CB9-FEE7C53D2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8DAC35-3A09-437F-AFC0-D61DDA08C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CB372C-AB32-49F5-BC82-994ED838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C88852-500C-4165-A095-DF31F6F3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C0C2B0-05FC-4B5F-8E0D-6F8FEC18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91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2C263-D8BB-4E07-BF5D-E048139E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924450-1534-40CD-B3C7-654F8C09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8FD819-8E7B-4D4D-8B54-8B56F9BA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9351E4-7BA9-4032-B965-01566B92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3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EA6BA-0672-42CF-8026-72E8ECA7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087E3-424B-407D-9FFD-49D42FAB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6677DD-9521-4065-8FF5-B7A7A2BD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03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15E02-F9B7-4587-B680-1FEE0EB3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AD6E0-B8AE-4CB9-B67D-066C365FE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F4DA8-3733-4941-B010-FC588A772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15E65-EB0D-4817-96A2-1B396523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4E90B7-65C5-4368-8D27-DF0ADB3C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82FF6-BFE9-41FA-9E60-2869E523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2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B2D028-46F7-4906-AD12-F1E34FD5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2329F-AFCC-467A-AB91-FEEFE5D6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5CACF-EA20-4871-B9F0-391ABDC97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EA4E-4039-45C5-BE22-4EF8690CE56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5874F-D5B3-4F42-968B-C0DB3E34D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EC20F-0402-4FE4-A55C-4C116A511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0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meeeejin/rocksdb-compaction" TargetMode="External"/><Relationship Id="rId2" Type="http://schemas.openxmlformats.org/officeDocument/2006/relationships/hyperlink" Target="https://www.slideshare.net/meeeejin/rocksdb-detai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lideshare.net/HiveData/tech-talk-rocksdb-slides-by-dhruba-borthakur-haobo-xu-of-facebook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F882C-38B3-403F-80A4-192E329E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153" y="1041400"/>
            <a:ext cx="6892047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Paper Review</a:t>
            </a:r>
            <a:br>
              <a:rPr lang="ko-KR" altLang="en-US" sz="7200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ko-KR" altLang="en-US" sz="7200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재귀적 </a:t>
            </a:r>
            <a:r>
              <a:rPr lang="ko-KR" altLang="en-US" sz="7200" dirty="0" err="1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컴팩션</a:t>
            </a:r>
            <a:r>
              <a:rPr lang="ko-KR" altLang="en-US" sz="7200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기법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AC1EE-9236-4062-9F84-362F5ECE7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152" y="3796591"/>
            <a:ext cx="10603435" cy="2387600"/>
          </a:xfrm>
        </p:spPr>
        <p:txBody>
          <a:bodyPr>
            <a:normAutofit/>
          </a:bodyPr>
          <a:lstStyle/>
          <a:p>
            <a:pPr algn="just"/>
            <a:r>
              <a:rPr lang="ko-KR" altLang="en-US" sz="2000" dirty="0" err="1">
                <a:solidFill>
                  <a:schemeClr val="bg1"/>
                </a:solidFill>
              </a:rPr>
              <a:t>컴퓨터소프트웨어학부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just"/>
            <a:r>
              <a:rPr lang="ko-KR" altLang="en-US" dirty="0">
                <a:solidFill>
                  <a:schemeClr val="bg1"/>
                </a:solidFill>
              </a:rPr>
              <a:t>김현정 박정호</a:t>
            </a:r>
            <a:endParaRPr lang="en-US" altLang="ko-KR" dirty="0">
              <a:solidFill>
                <a:schemeClr val="bg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bg1"/>
                </a:solidFill>
              </a:rPr>
              <a:t>논문</a:t>
            </a:r>
            <a:r>
              <a:rPr lang="en-US" altLang="ko-KR" sz="1200" dirty="0">
                <a:solidFill>
                  <a:schemeClr val="bg1"/>
                </a:solidFill>
              </a:rPr>
              <a:t> – </a:t>
            </a:r>
            <a:r>
              <a:rPr lang="ko-KR" altLang="en-US" sz="1200" dirty="0">
                <a:solidFill>
                  <a:schemeClr val="bg1"/>
                </a:solidFill>
              </a:rPr>
              <a:t>김종빈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손서희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조현수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정형수</a:t>
            </a:r>
            <a:r>
              <a:rPr lang="en-US" altLang="ko-KR" sz="1200" dirty="0">
                <a:solidFill>
                  <a:schemeClr val="bg1"/>
                </a:solidFill>
              </a:rPr>
              <a:t>. LSM-tree </a:t>
            </a:r>
            <a:r>
              <a:rPr lang="ko-KR" altLang="en-US" sz="1200" dirty="0">
                <a:solidFill>
                  <a:schemeClr val="bg1"/>
                </a:solidFill>
              </a:rPr>
              <a:t>기반 </a:t>
            </a:r>
            <a:r>
              <a:rPr lang="en-US" altLang="ko-KR" sz="1200" dirty="0">
                <a:solidFill>
                  <a:schemeClr val="bg1"/>
                </a:solidFill>
              </a:rPr>
              <a:t>Key-value </a:t>
            </a:r>
            <a:r>
              <a:rPr lang="ko-KR" altLang="en-US" sz="1200" dirty="0">
                <a:solidFill>
                  <a:schemeClr val="bg1"/>
                </a:solidFill>
              </a:rPr>
              <a:t>데이터베이스의 재귀적 </a:t>
            </a:r>
            <a:r>
              <a:rPr lang="ko-KR" altLang="en-US" sz="1200" dirty="0" err="1">
                <a:solidFill>
                  <a:schemeClr val="bg1"/>
                </a:solidFill>
              </a:rPr>
              <a:t>컴팩션</a:t>
            </a:r>
            <a:r>
              <a:rPr lang="ko-KR" altLang="en-US" sz="1200" dirty="0">
                <a:solidFill>
                  <a:schemeClr val="bg1"/>
                </a:solidFill>
              </a:rPr>
              <a:t> 기법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8F6495-BEAE-4F56-BB70-D4F430CE2AD4}"/>
              </a:ext>
            </a:extLst>
          </p:cNvPr>
          <p:cNvSpPr/>
          <p:nvPr/>
        </p:nvSpPr>
        <p:spPr>
          <a:xfrm>
            <a:off x="423153" y="3392520"/>
            <a:ext cx="6892047" cy="54000"/>
          </a:xfrm>
          <a:prstGeom prst="rect">
            <a:avLst/>
          </a:prstGeom>
          <a:solidFill>
            <a:srgbClr val="27E0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3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읽어볼 논문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480863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성균관대의 </a:t>
            </a:r>
            <a:r>
              <a:rPr lang="en-US" altLang="ko-KR" sz="2000" dirty="0"/>
              <a:t>LSM Tree </a:t>
            </a:r>
            <a:r>
              <a:rPr lang="ko-KR" altLang="en-US" sz="2000" dirty="0"/>
              <a:t>관련 논문</a:t>
            </a:r>
            <a:br>
              <a:rPr lang="en-US" altLang="ko-KR" sz="2000" dirty="0"/>
            </a:br>
            <a:r>
              <a:rPr lang="en-US" altLang="ko-KR" sz="2000" dirty="0"/>
              <a:t>“</a:t>
            </a:r>
            <a:r>
              <a:rPr lang="en-US" altLang="ko-KR" sz="2000" dirty="0" err="1"/>
              <a:t>BoLT</a:t>
            </a:r>
            <a:r>
              <a:rPr lang="en-US" altLang="ko-KR" sz="2000" dirty="0"/>
              <a:t>: Barrier-optimized LSM-Tree”</a:t>
            </a:r>
            <a:br>
              <a:rPr lang="en-US" altLang="ko-KR" sz="2000" dirty="0"/>
            </a:br>
            <a:r>
              <a:rPr lang="en-US" altLang="ko-KR" sz="2000" dirty="0"/>
              <a:t>LSM Tree </a:t>
            </a:r>
            <a:r>
              <a:rPr lang="ko-KR" altLang="en-US" sz="2000" dirty="0"/>
              <a:t>의 </a:t>
            </a:r>
            <a:r>
              <a:rPr lang="en-US" altLang="ko-KR" sz="2000" dirty="0"/>
              <a:t>Compaction</a:t>
            </a:r>
            <a:r>
              <a:rPr lang="ko-KR" altLang="en-US" sz="2000" dirty="0"/>
              <a:t>에 대한 논문인 듯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Thomas Lively</a:t>
            </a:r>
            <a:r>
              <a:rPr lang="ko-KR" altLang="en-US" sz="2000" dirty="0"/>
              <a:t>의</a:t>
            </a:r>
            <a:r>
              <a:rPr lang="en-US" altLang="ko-KR" sz="2000" dirty="0"/>
              <a:t> LSM Tree </a:t>
            </a:r>
            <a:r>
              <a:rPr lang="ko-KR" altLang="en-US" sz="2000" dirty="0"/>
              <a:t>관련 논문</a:t>
            </a:r>
            <a:br>
              <a:rPr lang="en-US" altLang="ko-KR" sz="2000" dirty="0"/>
            </a:br>
            <a:r>
              <a:rPr lang="en-US" altLang="ko-KR" sz="2000" dirty="0"/>
              <a:t>“Splaying Log-Structured Merge-Trees”</a:t>
            </a:r>
            <a:br>
              <a:rPr lang="en-US" altLang="ko-KR" sz="2000" dirty="0"/>
            </a:br>
            <a:r>
              <a:rPr lang="en-US" altLang="ko-KR" sz="2000" dirty="0"/>
              <a:t>LSM Tree </a:t>
            </a:r>
            <a:r>
              <a:rPr lang="ko-KR" altLang="en-US" sz="2000" dirty="0"/>
              <a:t>기반 시스템의 읽기 성능에 대한 논문인 듯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6810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다음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480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RocksDB</a:t>
            </a:r>
            <a:r>
              <a:rPr lang="en-US" altLang="ko-KR" sz="2000" dirty="0"/>
              <a:t> </a:t>
            </a:r>
            <a:r>
              <a:rPr lang="ko-KR" altLang="en-US" sz="2000" dirty="0"/>
              <a:t>동작 분석</a:t>
            </a:r>
            <a:br>
              <a:rPr lang="en-US" altLang="ko-KR" sz="2000" dirty="0"/>
            </a:br>
            <a:r>
              <a:rPr lang="en-US" altLang="ko-KR" sz="2000" dirty="0"/>
              <a:t>GDB, </a:t>
            </a:r>
            <a:r>
              <a:rPr lang="en-US" altLang="ko-KR" sz="2000" dirty="0" err="1"/>
              <a:t>cscope</a:t>
            </a:r>
            <a:r>
              <a:rPr lang="ko-KR" altLang="en-US" sz="2000" dirty="0"/>
              <a:t>를 통해 실제 </a:t>
            </a:r>
            <a:r>
              <a:rPr lang="en-US" altLang="ko-KR" sz="2000" dirty="0"/>
              <a:t>function</a:t>
            </a:r>
            <a:r>
              <a:rPr lang="ko-KR" altLang="en-US" sz="2000" dirty="0"/>
              <a:t> </a:t>
            </a:r>
            <a:r>
              <a:rPr lang="en-US" altLang="ko-KR" sz="2000" dirty="0"/>
              <a:t>flow</a:t>
            </a:r>
            <a:r>
              <a:rPr lang="ko-KR" altLang="en-US" sz="2000" dirty="0"/>
              <a:t> 확인하기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perf </a:t>
            </a:r>
            <a:r>
              <a:rPr lang="ko-KR" altLang="en-US" sz="2000" dirty="0"/>
              <a:t>등을 통해 성능 병목 확인하기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참고할 만한 슬라이드</a:t>
            </a:r>
            <a:br>
              <a:rPr lang="en-US" altLang="ko-KR" sz="2000" dirty="0"/>
            </a:br>
            <a:r>
              <a:rPr lang="en-US" altLang="ko-KR" sz="2000" dirty="0">
                <a:hlinkClick r:id="rId2"/>
              </a:rPr>
              <a:t>https://www.slideshare.net/meeeejin/rocksdb-detail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3"/>
              </a:rPr>
              <a:t>https://www.slideshare.net/meeeejin/rocksdb-compaction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4"/>
              </a:rPr>
              <a:t>https://www.slideshare.net/HiveData/tech-talk-rocksdb-slides-by-dhruba-borthakur-haobo-xu-of-facebook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3291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F882C-38B3-403F-80A4-192E329E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153" y="1041400"/>
            <a:ext cx="6892047" cy="23876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7200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YOU!</a:t>
            </a:r>
            <a:endParaRPr lang="ko-KR" altLang="en-US" sz="7200" dirty="0">
              <a:solidFill>
                <a:srgbClr val="27E0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AC1EE-9236-4062-9F84-362F5ECE7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153" y="3796591"/>
            <a:ext cx="9144000" cy="1655762"/>
          </a:xfrm>
        </p:spPr>
        <p:txBody>
          <a:bodyPr/>
          <a:lstStyle/>
          <a:p>
            <a:pPr algn="just"/>
            <a:r>
              <a:rPr lang="ko-KR" altLang="en-US" sz="2000" dirty="0">
                <a:solidFill>
                  <a:schemeClr val="bg1"/>
                </a:solidFill>
              </a:rPr>
              <a:t>감사합니다</a:t>
            </a:r>
            <a:r>
              <a:rPr lang="en-US" altLang="ko-KR" sz="2000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8F6495-BEAE-4F56-BB70-D4F430CE2AD4}"/>
              </a:ext>
            </a:extLst>
          </p:cNvPr>
          <p:cNvSpPr/>
          <p:nvPr/>
        </p:nvSpPr>
        <p:spPr>
          <a:xfrm>
            <a:off x="423153" y="3392520"/>
            <a:ext cx="6892047" cy="54000"/>
          </a:xfrm>
          <a:prstGeom prst="rect">
            <a:avLst/>
          </a:prstGeom>
          <a:solidFill>
            <a:srgbClr val="27E0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4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98A87D-3A2A-404C-9654-966C9A03E8A0}"/>
              </a:ext>
            </a:extLst>
          </p:cNvPr>
          <p:cNvSpPr/>
          <p:nvPr/>
        </p:nvSpPr>
        <p:spPr>
          <a:xfrm>
            <a:off x="423153" y="3392520"/>
            <a:ext cx="5220000" cy="54000"/>
          </a:xfrm>
          <a:prstGeom prst="rect">
            <a:avLst/>
          </a:prstGeom>
          <a:solidFill>
            <a:srgbClr val="27E0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941816F-34FA-4B0E-8F31-877A697E3A3E}"/>
              </a:ext>
            </a:extLst>
          </p:cNvPr>
          <p:cNvSpPr txBox="1">
            <a:spLocks/>
          </p:cNvSpPr>
          <p:nvPr/>
        </p:nvSpPr>
        <p:spPr>
          <a:xfrm>
            <a:off x="423154" y="2401274"/>
            <a:ext cx="5220000" cy="1027726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7200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CONTENTS</a:t>
            </a:r>
            <a:endParaRPr lang="ko-KR" altLang="en-US" sz="7200" dirty="0">
              <a:solidFill>
                <a:srgbClr val="27E0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AA63E-F927-4E7F-9687-8A64B8EABA49}"/>
              </a:ext>
            </a:extLst>
          </p:cNvPr>
          <p:cNvSpPr txBox="1"/>
          <p:nvPr/>
        </p:nvSpPr>
        <p:spPr>
          <a:xfrm>
            <a:off x="6294324" y="965637"/>
            <a:ext cx="11400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091BC-830A-44FD-80F6-C4D8DC46CBCD}"/>
              </a:ext>
            </a:extLst>
          </p:cNvPr>
          <p:cNvSpPr txBox="1"/>
          <p:nvPr/>
        </p:nvSpPr>
        <p:spPr>
          <a:xfrm>
            <a:off x="6294324" y="2607879"/>
            <a:ext cx="11400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36723-C81B-4E50-88D6-11370F21E4E0}"/>
              </a:ext>
            </a:extLst>
          </p:cNvPr>
          <p:cNvSpPr txBox="1"/>
          <p:nvPr/>
        </p:nvSpPr>
        <p:spPr>
          <a:xfrm>
            <a:off x="6294324" y="4250121"/>
            <a:ext cx="11400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BFC636-D6F6-4B7D-A9E4-1FEC182F1489}"/>
              </a:ext>
            </a:extLst>
          </p:cNvPr>
          <p:cNvSpPr txBox="1"/>
          <p:nvPr/>
        </p:nvSpPr>
        <p:spPr>
          <a:xfrm>
            <a:off x="7434380" y="1073358"/>
            <a:ext cx="33030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Background</a:t>
            </a:r>
          </a:p>
          <a:p>
            <a:r>
              <a:rPr lang="en-US" altLang="ko-KR" dirty="0">
                <a:latin typeface="+mn-ea"/>
              </a:rPr>
              <a:t>LSM Tree </a:t>
            </a:r>
            <a:r>
              <a:rPr lang="ko-KR" altLang="en-US" dirty="0">
                <a:latin typeface="+mn-ea"/>
              </a:rPr>
              <a:t>기반 시스템의 문제</a:t>
            </a:r>
            <a:r>
              <a:rPr lang="en-US" altLang="ko-KR" dirty="0">
                <a:latin typeface="+mn-ea"/>
              </a:rPr>
              <a:t> 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F6BA7-8B5A-45CE-8080-04FA3C4F50B4}"/>
              </a:ext>
            </a:extLst>
          </p:cNvPr>
          <p:cNvSpPr txBox="1"/>
          <p:nvPr/>
        </p:nvSpPr>
        <p:spPr>
          <a:xfrm>
            <a:off x="7434380" y="2715600"/>
            <a:ext cx="22733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구현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dirty="0" err="1"/>
              <a:t>컴팩션</a:t>
            </a:r>
            <a:r>
              <a:rPr lang="en-US" altLang="ko-KR" dirty="0"/>
              <a:t>, </a:t>
            </a:r>
            <a:r>
              <a:rPr lang="ko-KR" altLang="en-US" dirty="0"/>
              <a:t>읽기</a:t>
            </a:r>
            <a:r>
              <a:rPr lang="en-US" altLang="ko-KR" dirty="0"/>
              <a:t>/</a:t>
            </a:r>
            <a:r>
              <a:rPr lang="ko-KR" altLang="en-US" dirty="0"/>
              <a:t>쓰기</a:t>
            </a:r>
            <a:r>
              <a:rPr lang="en-US" altLang="ko-KR" dirty="0"/>
              <a:t>, …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52929A-1DAC-443B-ADFA-F351D1197AF3}"/>
              </a:ext>
            </a:extLst>
          </p:cNvPr>
          <p:cNvSpPr txBox="1"/>
          <p:nvPr/>
        </p:nvSpPr>
        <p:spPr>
          <a:xfrm>
            <a:off x="7434380" y="4388620"/>
            <a:ext cx="27254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향후 계획</a:t>
            </a:r>
          </a:p>
          <a:p>
            <a:r>
              <a:rPr lang="ko-KR" altLang="en-US" dirty="0"/>
              <a:t>읽어볼 논문 및 다음 단계들</a:t>
            </a:r>
          </a:p>
        </p:txBody>
      </p:sp>
    </p:spTree>
    <p:extLst>
      <p:ext uri="{BB962C8B-B14F-4D97-AF65-F5344CB8AC3E}">
        <p14:creationId xmlns:p14="http://schemas.microsoft.com/office/powerpoint/2010/main" val="140744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B411BF-8C8C-4346-8009-88C185DFAFE5}"/>
              </a:ext>
            </a:extLst>
          </p:cNvPr>
          <p:cNvSpPr/>
          <p:nvPr/>
        </p:nvSpPr>
        <p:spPr>
          <a:xfrm>
            <a:off x="4845896" y="3392520"/>
            <a:ext cx="5580000" cy="54000"/>
          </a:xfrm>
          <a:prstGeom prst="rect">
            <a:avLst/>
          </a:prstGeom>
          <a:solidFill>
            <a:srgbClr val="27E0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C015347-5CED-4FE9-9561-1A83BC12E59C}"/>
              </a:ext>
            </a:extLst>
          </p:cNvPr>
          <p:cNvSpPr txBox="1">
            <a:spLocks/>
          </p:cNvSpPr>
          <p:nvPr/>
        </p:nvSpPr>
        <p:spPr>
          <a:xfrm>
            <a:off x="4845897" y="2401274"/>
            <a:ext cx="5840032" cy="102772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7200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Background</a:t>
            </a:r>
            <a:endParaRPr lang="ko-KR" altLang="en-US" sz="7200" dirty="0">
              <a:solidFill>
                <a:srgbClr val="27E0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350E753D-35AB-4578-BA79-79082541355D}"/>
              </a:ext>
            </a:extLst>
          </p:cNvPr>
          <p:cNvSpPr txBox="1">
            <a:spLocks/>
          </p:cNvSpPr>
          <p:nvPr/>
        </p:nvSpPr>
        <p:spPr>
          <a:xfrm>
            <a:off x="4845896" y="3592365"/>
            <a:ext cx="5220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LSM Tree </a:t>
            </a:r>
            <a:r>
              <a:rPr lang="ko-KR" altLang="en-US" sz="2000" dirty="0">
                <a:solidFill>
                  <a:schemeClr val="bg1"/>
                </a:solidFill>
              </a:rPr>
              <a:t>기반 시스템의 문제</a:t>
            </a:r>
          </a:p>
        </p:txBody>
      </p:sp>
    </p:spTree>
    <p:extLst>
      <p:ext uri="{BB962C8B-B14F-4D97-AF65-F5344CB8AC3E}">
        <p14:creationId xmlns:p14="http://schemas.microsoft.com/office/powerpoint/2010/main" val="75114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en-US" altLang="ko-KR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LSM Tree </a:t>
            </a:r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기반 시스템의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480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LSM Tree </a:t>
            </a:r>
            <a:r>
              <a:rPr lang="ko-KR" altLang="en-US" sz="2000" dirty="0"/>
              <a:t>기반 시스템은 </a:t>
            </a:r>
            <a:r>
              <a:rPr lang="en-US" altLang="ko-KR" sz="2000" dirty="0"/>
              <a:t>Compaction</a:t>
            </a:r>
            <a:r>
              <a:rPr lang="ko-KR" altLang="en-US" sz="2000" dirty="0"/>
              <a:t>을 통해서 그 구조를 유지한다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</a:t>
            </a:r>
            <a:r>
              <a:rPr lang="en-US" altLang="ko-KR" sz="2000" dirty="0"/>
              <a:t>Compaction </a:t>
            </a:r>
            <a:r>
              <a:rPr lang="ko-KR" altLang="en-US" sz="2000" dirty="0"/>
              <a:t>연산에 쓰이는 파일의 개수에 따라서 쓰기 증폭 </a:t>
            </a:r>
            <a:r>
              <a:rPr lang="en-US" altLang="ko-KR" sz="2000" dirty="0"/>
              <a:t>or </a:t>
            </a:r>
            <a:r>
              <a:rPr lang="ko-KR" altLang="en-US" sz="2000" dirty="0"/>
              <a:t>연산 부하 증가라는 문제가 발생한다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우선 </a:t>
            </a:r>
            <a:r>
              <a:rPr lang="en-US" altLang="ko-KR" sz="2000" dirty="0"/>
              <a:t>Compaction </a:t>
            </a:r>
            <a:r>
              <a:rPr lang="ko-KR" altLang="en-US" sz="2000" dirty="0"/>
              <a:t>에 쓰이는 파일 개수가 적다면</a:t>
            </a:r>
            <a:r>
              <a:rPr lang="en-US" altLang="ko-KR" sz="2000" dirty="0"/>
              <a:t>, </a:t>
            </a:r>
            <a:r>
              <a:rPr lang="ko-KR" altLang="en-US" sz="2000" dirty="0"/>
              <a:t>다음 레벨로 내려가는 </a:t>
            </a:r>
            <a:r>
              <a:rPr lang="ko-KR" altLang="en-US" sz="2000" dirty="0" err="1"/>
              <a:t>데이터량</a:t>
            </a:r>
            <a:r>
              <a:rPr lang="ko-KR" altLang="en-US" sz="2000" dirty="0"/>
              <a:t> 자체가 적기 때문에</a:t>
            </a:r>
            <a:r>
              <a:rPr lang="en-US" altLang="ko-KR" sz="2000" dirty="0"/>
              <a:t>, Compaction</a:t>
            </a:r>
            <a:r>
              <a:rPr lang="ko-KR" altLang="en-US" sz="2000" dirty="0"/>
              <a:t>이 그 레벨에서 중단될 가능성이 높다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</a:t>
            </a:r>
            <a:r>
              <a:rPr lang="en-US" altLang="ko-KR" sz="2000" dirty="0"/>
              <a:t> C</a:t>
            </a:r>
            <a:r>
              <a:rPr lang="en-US" altLang="ko-KR" sz="2000" baseline="-25000" dirty="0"/>
              <a:t>k</a:t>
            </a:r>
            <a:r>
              <a:rPr lang="ko-KR" altLang="en-US" sz="2000" dirty="0"/>
              <a:t>를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k+1</a:t>
            </a:r>
            <a:r>
              <a:rPr lang="ko-KR" altLang="en-US" sz="2000" dirty="0"/>
              <a:t>로 </a:t>
            </a:r>
            <a:r>
              <a:rPr lang="en-US" altLang="ko-KR" sz="2000" dirty="0"/>
              <a:t>Compaction</a:t>
            </a:r>
            <a:r>
              <a:rPr lang="ko-KR" altLang="en-US" sz="2000" dirty="0"/>
              <a:t>하는 과정에서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k+1</a:t>
            </a:r>
            <a:r>
              <a:rPr lang="ko-KR" altLang="en-US" sz="2000" dirty="0"/>
              <a:t>의 </a:t>
            </a:r>
            <a:r>
              <a:rPr lang="en-US" altLang="ko-KR" sz="2000" dirty="0"/>
              <a:t>Key-Value</a:t>
            </a:r>
            <a:r>
              <a:rPr lang="ko-KR" altLang="en-US" sz="2000" dirty="0"/>
              <a:t>를 다시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k+1</a:t>
            </a:r>
            <a:r>
              <a:rPr lang="ko-KR" altLang="en-US" sz="2000" dirty="0"/>
              <a:t>에 적게 된다는 말이다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같은 데이터에 대해 여러 번 </a:t>
            </a:r>
            <a:r>
              <a:rPr lang="en-US" altLang="ko-KR" sz="2000" dirty="0"/>
              <a:t>Disk Write</a:t>
            </a:r>
            <a:r>
              <a:rPr lang="ko-KR" altLang="en-US" sz="2000" dirty="0"/>
              <a:t>가 발생하게 되며</a:t>
            </a:r>
            <a:r>
              <a:rPr lang="en-US" altLang="ko-KR" sz="2000" dirty="0"/>
              <a:t>, </a:t>
            </a:r>
            <a:r>
              <a:rPr lang="ko-KR" altLang="en-US" sz="2000" dirty="0"/>
              <a:t>이는 쓰기 증폭 현상을 야기한다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그렇다고 </a:t>
            </a:r>
            <a:r>
              <a:rPr lang="en-US" altLang="ko-KR" sz="2000" dirty="0"/>
              <a:t>Compaction </a:t>
            </a:r>
            <a:r>
              <a:rPr lang="ko-KR" altLang="en-US" sz="2000" dirty="0"/>
              <a:t>에 쓰이는 파일 개수가 많아지면</a:t>
            </a:r>
            <a:r>
              <a:rPr lang="en-US" altLang="ko-KR" sz="2000" dirty="0"/>
              <a:t>, Compaction </a:t>
            </a:r>
            <a:r>
              <a:rPr lang="ko-KR" altLang="en-US" sz="2000" dirty="0"/>
              <a:t>자체에 걸리는 시간이 오래 걸리기 때문에 추가적인 쓰기 연산이 지연될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334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B411BF-8C8C-4346-8009-88C185DFAFE5}"/>
              </a:ext>
            </a:extLst>
          </p:cNvPr>
          <p:cNvSpPr/>
          <p:nvPr/>
        </p:nvSpPr>
        <p:spPr>
          <a:xfrm>
            <a:off x="4845896" y="3392520"/>
            <a:ext cx="5220000" cy="54000"/>
          </a:xfrm>
          <a:prstGeom prst="rect">
            <a:avLst/>
          </a:prstGeom>
          <a:solidFill>
            <a:srgbClr val="27E0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C015347-5CED-4FE9-9561-1A83BC12E59C}"/>
              </a:ext>
            </a:extLst>
          </p:cNvPr>
          <p:cNvSpPr txBox="1">
            <a:spLocks/>
          </p:cNvSpPr>
          <p:nvPr/>
        </p:nvSpPr>
        <p:spPr>
          <a:xfrm>
            <a:off x="4845897" y="2401274"/>
            <a:ext cx="5220000" cy="1027726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7200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350E753D-35AB-4578-BA79-79082541355D}"/>
              </a:ext>
            </a:extLst>
          </p:cNvPr>
          <p:cNvSpPr txBox="1">
            <a:spLocks/>
          </p:cNvSpPr>
          <p:nvPr/>
        </p:nvSpPr>
        <p:spPr>
          <a:xfrm>
            <a:off x="4845896" y="3592365"/>
            <a:ext cx="5220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dirty="0" err="1">
                <a:solidFill>
                  <a:schemeClr val="bg1"/>
                </a:solidFill>
              </a:rPr>
              <a:t>컴팩션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쓰기</a:t>
            </a:r>
            <a:r>
              <a:rPr lang="en-US" altLang="ko-KR" sz="2000" dirty="0">
                <a:solidFill>
                  <a:schemeClr val="bg1"/>
                </a:solidFill>
              </a:rPr>
              <a:t>/</a:t>
            </a:r>
            <a:r>
              <a:rPr lang="ko-KR" altLang="en-US" sz="2000" dirty="0">
                <a:solidFill>
                  <a:schemeClr val="bg1"/>
                </a:solidFill>
              </a:rPr>
              <a:t>읽기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Garbage Collection </a:t>
            </a:r>
          </a:p>
        </p:txBody>
      </p:sp>
    </p:spTree>
    <p:extLst>
      <p:ext uri="{BB962C8B-B14F-4D97-AF65-F5344CB8AC3E}">
        <p14:creationId xmlns:p14="http://schemas.microsoft.com/office/powerpoint/2010/main" val="78582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ko-KR" altLang="en-US" dirty="0" err="1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컴팩션</a:t>
            </a:r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480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재귀적 </a:t>
            </a:r>
            <a:r>
              <a:rPr lang="ko-KR" altLang="en-US" sz="2000" dirty="0" err="1"/>
              <a:t>컴팩션</a:t>
            </a:r>
            <a:r>
              <a:rPr lang="ko-KR" altLang="en-US" sz="2000" dirty="0"/>
              <a:t> 연산의 기본 컨셉은 다음과 같다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상황에 따라 </a:t>
            </a:r>
            <a:r>
              <a:rPr lang="en-US" altLang="ko-KR" sz="2000" dirty="0"/>
              <a:t>Compaction Granularity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조정한다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err="1"/>
              <a:t>멀티스레딩으로</a:t>
            </a:r>
            <a:r>
              <a:rPr lang="ko-KR" altLang="en-US" sz="2000" dirty="0"/>
              <a:t> </a:t>
            </a:r>
            <a:r>
              <a:rPr lang="en-US" altLang="ko-KR" sz="2000" dirty="0"/>
              <a:t>Compaction</a:t>
            </a:r>
            <a:r>
              <a:rPr lang="ko-KR" altLang="en-US" sz="2000" dirty="0"/>
              <a:t>을 수행한다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같은 레벨이 복수로 존재할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컴팩션의</a:t>
            </a:r>
            <a:r>
              <a:rPr lang="ko-KR" altLang="en-US" sz="2000" dirty="0"/>
              <a:t> 대상이 된 레벨을 </a:t>
            </a:r>
            <a:r>
              <a:rPr lang="ko-KR" altLang="en-US" sz="2000" dirty="0" err="1"/>
              <a:t>컴팩션</a:t>
            </a:r>
            <a:r>
              <a:rPr lang="ko-KR" altLang="en-US" sz="2000" dirty="0"/>
              <a:t> 스레드가 통째로 올려서 정렬한 다음</a:t>
            </a:r>
            <a:r>
              <a:rPr lang="en-US" altLang="ko-KR" sz="2000" dirty="0"/>
              <a:t>, </a:t>
            </a:r>
            <a:r>
              <a:rPr lang="ko-KR" altLang="en-US" sz="2000" dirty="0"/>
              <a:t>부모 노드의 </a:t>
            </a:r>
            <a:r>
              <a:rPr lang="ko-KR" altLang="en-US" sz="2000" dirty="0" err="1"/>
              <a:t>컴팩션</a:t>
            </a:r>
            <a:r>
              <a:rPr lang="ko-KR" altLang="en-US" sz="2000" dirty="0"/>
              <a:t> 플래그를 </a:t>
            </a:r>
            <a:r>
              <a:rPr lang="en-US" altLang="ko-KR" sz="2000" dirty="0"/>
              <a:t>1 </a:t>
            </a:r>
            <a:r>
              <a:rPr lang="ko-KR" altLang="en-US" sz="2000" dirty="0"/>
              <a:t>올린다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값이 자식의 개수와 같아졌을 때 </a:t>
            </a:r>
            <a:r>
              <a:rPr lang="en-US" altLang="ko-KR" sz="2000" dirty="0"/>
              <a:t>(</a:t>
            </a:r>
            <a:r>
              <a:rPr lang="ko-KR" altLang="en-US" sz="2000" dirty="0"/>
              <a:t>즉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k</a:t>
            </a:r>
            <a:r>
              <a:rPr lang="ko-KR" altLang="en-US" sz="2000" dirty="0"/>
              <a:t>의 경우 자식이 모두 </a:t>
            </a:r>
            <a:r>
              <a:rPr lang="en-US" altLang="ko-KR" sz="2000" dirty="0"/>
              <a:t>K</a:t>
            </a:r>
            <a:r>
              <a:rPr lang="ko-KR" altLang="en-US" sz="2000" dirty="0"/>
              <a:t>번 </a:t>
            </a:r>
            <a:r>
              <a:rPr lang="en-US" altLang="ko-KR" sz="2000" dirty="0"/>
              <a:t>compaction</a:t>
            </a:r>
            <a:r>
              <a:rPr lang="ko-KR" altLang="en-US" sz="2000" dirty="0"/>
              <a:t>이 발생했다면</a:t>
            </a:r>
            <a:r>
              <a:rPr lang="en-US" altLang="ko-KR" sz="2000" dirty="0"/>
              <a:t>) </a:t>
            </a:r>
            <a:r>
              <a:rPr lang="ko-KR" altLang="en-US" sz="2000" dirty="0"/>
              <a:t>부모 노드가 모든 자식 노드의 데이터를 갖게 된다</a:t>
            </a:r>
            <a:r>
              <a:rPr lang="en-US" altLang="ko-KR" sz="2000" dirty="0"/>
              <a:t>. (</a:t>
            </a:r>
            <a:r>
              <a:rPr lang="ko-KR" altLang="en-US" sz="2000" dirty="0"/>
              <a:t>이는</a:t>
            </a:r>
            <a:r>
              <a:rPr lang="en-US" altLang="ko-KR" sz="2000" dirty="0"/>
              <a:t>, Compaction </a:t>
            </a:r>
            <a:r>
              <a:rPr lang="ko-KR" altLang="en-US" sz="2000" dirty="0"/>
              <a:t>이전에는 부모 노드는 단순히 </a:t>
            </a:r>
            <a:r>
              <a:rPr lang="en-US" altLang="ko-KR" sz="2000" dirty="0"/>
              <a:t>internal node</a:t>
            </a:r>
            <a:r>
              <a:rPr lang="ko-KR" altLang="en-US" sz="2000" dirty="0"/>
              <a:t>이며</a:t>
            </a:r>
            <a:r>
              <a:rPr lang="en-US" altLang="ko-KR" sz="2000" dirty="0"/>
              <a:t>, Key Value </a:t>
            </a:r>
            <a:r>
              <a:rPr lang="ko-KR" altLang="en-US" sz="2000" dirty="0"/>
              <a:t>데이터를 갖지 않는다는</a:t>
            </a:r>
            <a:r>
              <a:rPr lang="en-US" altLang="ko-KR" sz="2000" dirty="0"/>
              <a:t> </a:t>
            </a:r>
            <a:r>
              <a:rPr lang="ko-KR" altLang="en-US" sz="2000" dirty="0"/>
              <a:t>것을 의미한다</a:t>
            </a:r>
            <a:r>
              <a:rPr lang="en-US" altLang="ko-KR" sz="2000" dirty="0"/>
              <a:t>.) </a:t>
            </a:r>
            <a:r>
              <a:rPr lang="ko-KR" altLang="en-US" sz="2000" dirty="0"/>
              <a:t>이 과정은 가장 마지막으로 자식을 </a:t>
            </a:r>
            <a:r>
              <a:rPr lang="ko-KR" altLang="en-US" sz="2000" dirty="0" err="1"/>
              <a:t>컴팩션한</a:t>
            </a:r>
            <a:r>
              <a:rPr lang="ko-KR" altLang="en-US" sz="2000" dirty="0"/>
              <a:t> 스레드가 맡게 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스레드의 개수는 </a:t>
            </a:r>
            <a:r>
              <a:rPr lang="en-US" altLang="ko-KR" sz="2000" dirty="0"/>
              <a:t>parameter</a:t>
            </a:r>
            <a:r>
              <a:rPr lang="ko-KR" altLang="en-US" sz="2000" dirty="0"/>
              <a:t>로 조절하고</a:t>
            </a:r>
            <a:r>
              <a:rPr lang="en-US" altLang="ko-KR" sz="2000" dirty="0"/>
              <a:t>, </a:t>
            </a:r>
            <a:r>
              <a:rPr lang="ko-KR" altLang="en-US" sz="2000" dirty="0"/>
              <a:t>주어진 연산을 끝낸 스레드는 다시 스레드 풀에서 대기한다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8247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쓰기</a:t>
            </a:r>
            <a:r>
              <a:rPr lang="en-US" altLang="ko-KR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</a:t>
            </a:r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읽기</a:t>
            </a:r>
            <a:r>
              <a:rPr lang="en-US" altLang="ko-KR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480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기본적으로 </a:t>
            </a:r>
            <a:r>
              <a:rPr lang="en-US" altLang="ko-KR" sz="2000" dirty="0"/>
              <a:t>LSM</a:t>
            </a:r>
            <a:r>
              <a:rPr lang="ko-KR" altLang="en-US" sz="2000" dirty="0"/>
              <a:t> </a:t>
            </a:r>
            <a:r>
              <a:rPr lang="en-US" altLang="ko-KR" sz="2000" dirty="0"/>
              <a:t>Tree </a:t>
            </a:r>
            <a:r>
              <a:rPr lang="ko-KR" altLang="en-US" sz="2000" dirty="0"/>
              <a:t>기반 시스템의 쓰기 연산과 동일하다</a:t>
            </a:r>
            <a:r>
              <a:rPr lang="en-US" altLang="ko-KR" sz="2000" dirty="0"/>
              <a:t>. </a:t>
            </a:r>
            <a:r>
              <a:rPr lang="ko-KR" altLang="en-US" sz="2000" dirty="0"/>
              <a:t>다만</a:t>
            </a:r>
            <a:r>
              <a:rPr lang="en-US" altLang="ko-KR" sz="2000" dirty="0"/>
              <a:t>, </a:t>
            </a:r>
            <a:r>
              <a:rPr lang="ko-KR" altLang="en-US" sz="2000" dirty="0"/>
              <a:t>반복적인 쓰기 요청으로 인해 </a:t>
            </a:r>
            <a:r>
              <a:rPr lang="en-US" altLang="ko-KR" sz="2000" dirty="0"/>
              <a:t>Compaction </a:t>
            </a:r>
            <a:r>
              <a:rPr lang="ko-KR" altLang="en-US" sz="2000" dirty="0"/>
              <a:t>과정이 빈번히 발생하고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이로 인해 메모리 버퍼 및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0</a:t>
            </a:r>
            <a:r>
              <a:rPr lang="ko-KR" altLang="en-US" sz="2000" dirty="0"/>
              <a:t>이 가득 차게 되더라도</a:t>
            </a:r>
            <a:r>
              <a:rPr lang="en-US" altLang="ko-KR" sz="2000" dirty="0"/>
              <a:t>, </a:t>
            </a:r>
            <a:r>
              <a:rPr lang="ko-KR" altLang="en-US" sz="2000" dirty="0"/>
              <a:t>쓰기 지연이 발생하지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 새로운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0</a:t>
            </a:r>
            <a:r>
              <a:rPr lang="ko-KR" altLang="en-US" sz="2000" dirty="0"/>
              <a:t>을 두어서 이 파일에 쓰기 연산이 일어나기 때문에 가능하다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이 시스템은 같은 레벨이 복수로 존재하는 것을 허용한다</a:t>
            </a:r>
            <a:r>
              <a:rPr lang="en-US" altLang="ko-KR" sz="2000" dirty="0"/>
              <a:t>. </a:t>
            </a:r>
            <a:r>
              <a:rPr lang="ko-KR" altLang="en-US" sz="2000" dirty="0"/>
              <a:t>물론 이는 쓰기 연산이 빈번하게 발생할 경우 디스크의 부담을 키울 수 있으나</a:t>
            </a:r>
            <a:r>
              <a:rPr lang="en-US" altLang="ko-KR" sz="2000" dirty="0"/>
              <a:t>, </a:t>
            </a:r>
            <a:r>
              <a:rPr lang="ko-KR" altLang="en-US" sz="2000" dirty="0"/>
              <a:t>이는 복수로 존재할 수 있는 레벨의 개수 제한을 두는 것으로 제어할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읽기 연산은 트리 구조로 형성된 레벨들을 순회하는 것으로 수행된다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</a:t>
            </a:r>
            <a:r>
              <a:rPr lang="en-US" altLang="ko-KR" sz="2000" dirty="0"/>
              <a:t>, </a:t>
            </a:r>
            <a:r>
              <a:rPr lang="ko-KR" altLang="en-US" sz="2000" dirty="0"/>
              <a:t>부모 노드가 </a:t>
            </a:r>
            <a:r>
              <a:rPr lang="ko-KR" altLang="en-US" sz="2000" dirty="0" err="1"/>
              <a:t>컴팩션이</a:t>
            </a:r>
            <a:r>
              <a:rPr lang="ko-KR" altLang="en-US" sz="2000" dirty="0"/>
              <a:t> 되어 있다면 자식 노드로 내려가지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이미 자식 노드의 데이터를 모두 부모 노드가 가지고 있을 것이기 때문이다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복수의 같은 레벨들을 관리하는 것은 읽기 연산의 부담을 키울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다만</a:t>
            </a:r>
            <a:r>
              <a:rPr lang="en-US" altLang="ko-KR" sz="2000" dirty="0"/>
              <a:t>, </a:t>
            </a:r>
            <a:r>
              <a:rPr lang="ko-KR" altLang="en-US" sz="2000" dirty="0"/>
              <a:t>쓰기 연산이 그만큼 잦다는 것은 읽기 연산이 상대적으로 적다는 것이기에 성능 감소보다 쓰기 연산의 성능 상승이 더 클 것이라고 볼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328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en-US" altLang="ko-KR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Garbage Collection</a:t>
            </a:r>
            <a:endParaRPr lang="ko-KR" altLang="en-US" dirty="0">
              <a:solidFill>
                <a:srgbClr val="27E0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480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/>
              <a:t>컴팩션</a:t>
            </a:r>
            <a:r>
              <a:rPr lang="ko-KR" altLang="en-US" sz="2000" dirty="0"/>
              <a:t> 연산이 발생하면 자식 노드의 정보를 모두 부모 노드가 가지기 때문에</a:t>
            </a:r>
            <a:r>
              <a:rPr lang="en-US" altLang="ko-KR" sz="2000" dirty="0"/>
              <a:t>, </a:t>
            </a:r>
            <a:r>
              <a:rPr lang="ko-KR" altLang="en-US" sz="2000" dirty="0"/>
              <a:t>자식 노드가 가지는 파일은 더 이상 의미가 없다</a:t>
            </a:r>
            <a:r>
              <a:rPr lang="en-US" altLang="ko-KR" sz="2000" dirty="0"/>
              <a:t>. </a:t>
            </a:r>
            <a:r>
              <a:rPr lang="ko-KR" altLang="en-US" sz="2000" dirty="0"/>
              <a:t>즉 </a:t>
            </a:r>
            <a:r>
              <a:rPr lang="en-US" altLang="ko-KR" sz="2000" dirty="0"/>
              <a:t>Garbage Collection</a:t>
            </a:r>
            <a:r>
              <a:rPr lang="ko-KR" altLang="en-US" sz="2000" dirty="0"/>
              <a:t>의 대상이 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하지만 </a:t>
            </a:r>
            <a:r>
              <a:rPr lang="ko-KR" altLang="en-US" sz="2000" dirty="0" err="1"/>
              <a:t>컴팩션</a:t>
            </a:r>
            <a:r>
              <a:rPr lang="ko-KR" altLang="en-US" sz="2000" dirty="0"/>
              <a:t> 연산 도중 해당 자식 노드에 읽기 요청이 들어오는 경우가 있으므로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컴팩션</a:t>
            </a:r>
            <a:r>
              <a:rPr lang="ko-KR" altLang="en-US" sz="2000" dirty="0"/>
              <a:t> 연산이 종료됨과 동시에 그 파일을 삭제하는 것은 좋은 선택이 아니다</a:t>
            </a:r>
            <a:r>
              <a:rPr lang="en-US" altLang="ko-KR" sz="2000" dirty="0"/>
              <a:t>. (LSM Tree</a:t>
            </a:r>
            <a:r>
              <a:rPr lang="ko-KR" altLang="en-US" sz="2000" dirty="0"/>
              <a:t>에서 </a:t>
            </a:r>
            <a:r>
              <a:rPr lang="ko-KR" altLang="en-US" sz="2000" dirty="0" err="1"/>
              <a:t>컴팩션</a:t>
            </a:r>
            <a:r>
              <a:rPr lang="ko-KR" altLang="en-US" sz="2000" dirty="0"/>
              <a:t> 연산의 재료가 되는 자식 노드는 데이터의 변경이 발생할 수 없으므로</a:t>
            </a:r>
            <a:r>
              <a:rPr lang="en-US" altLang="ko-KR" sz="2000" dirty="0"/>
              <a:t>, </a:t>
            </a:r>
            <a:r>
              <a:rPr lang="ko-KR" altLang="en-US" sz="2000" dirty="0"/>
              <a:t>읽기 연산이 동시에 이루어질 수 있다</a:t>
            </a:r>
            <a:r>
              <a:rPr lang="en-US" altLang="ko-KR" sz="2000" dirty="0"/>
              <a:t>.)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따라서 각 파일에 </a:t>
            </a:r>
            <a:r>
              <a:rPr lang="en-US" altLang="ko-KR" sz="2000" dirty="0"/>
              <a:t>Reference Count</a:t>
            </a:r>
            <a:r>
              <a:rPr lang="ko-KR" altLang="en-US" sz="2000" dirty="0"/>
              <a:t>를 두어서 이 카운터가 </a:t>
            </a:r>
            <a:r>
              <a:rPr lang="en-US" altLang="ko-KR" sz="2000" dirty="0"/>
              <a:t>0</a:t>
            </a:r>
            <a:r>
              <a:rPr lang="ko-KR" altLang="en-US" sz="2000" dirty="0"/>
              <a:t>이 되었을 때 </a:t>
            </a:r>
            <a:r>
              <a:rPr lang="en-US" altLang="ko-KR" sz="2000" dirty="0"/>
              <a:t>Garbage Collection</a:t>
            </a:r>
            <a:r>
              <a:rPr lang="ko-KR" altLang="en-US" sz="2000" dirty="0"/>
              <a:t>의 대상이 되도록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462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B411BF-8C8C-4346-8009-88C185DFAFE5}"/>
              </a:ext>
            </a:extLst>
          </p:cNvPr>
          <p:cNvSpPr/>
          <p:nvPr/>
        </p:nvSpPr>
        <p:spPr>
          <a:xfrm>
            <a:off x="4845896" y="3392520"/>
            <a:ext cx="5220000" cy="54000"/>
          </a:xfrm>
          <a:prstGeom prst="rect">
            <a:avLst/>
          </a:prstGeom>
          <a:solidFill>
            <a:srgbClr val="27E0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C015347-5CED-4FE9-9561-1A83BC12E59C}"/>
              </a:ext>
            </a:extLst>
          </p:cNvPr>
          <p:cNvSpPr txBox="1">
            <a:spLocks/>
          </p:cNvSpPr>
          <p:nvPr/>
        </p:nvSpPr>
        <p:spPr>
          <a:xfrm>
            <a:off x="4845897" y="2401274"/>
            <a:ext cx="5220000" cy="1027726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7200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향후 계획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350E753D-35AB-4578-BA79-79082541355D}"/>
              </a:ext>
            </a:extLst>
          </p:cNvPr>
          <p:cNvSpPr txBox="1">
            <a:spLocks/>
          </p:cNvSpPr>
          <p:nvPr/>
        </p:nvSpPr>
        <p:spPr>
          <a:xfrm>
            <a:off x="4845896" y="3592365"/>
            <a:ext cx="5220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읽어볼 논문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다음 단계</a:t>
            </a:r>
          </a:p>
        </p:txBody>
      </p:sp>
    </p:spTree>
    <p:extLst>
      <p:ext uri="{BB962C8B-B14F-4D97-AF65-F5344CB8AC3E}">
        <p14:creationId xmlns:p14="http://schemas.microsoft.com/office/powerpoint/2010/main" val="85571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1">
      <a:majorFont>
        <a:latin typeface="나눔스퀘어 ExtraBold"/>
        <a:ea typeface="나눔스퀘어 ExtraBold"/>
        <a:cs typeface=""/>
      </a:majorFont>
      <a:minorFont>
        <a:latin typeface="나눔스퀘어 Bold"/>
        <a:ea typeface="나눔스퀘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4670</TotalTime>
  <Words>684</Words>
  <Application>Microsoft Office PowerPoint</Application>
  <PresentationFormat>와이드스크린</PresentationFormat>
  <Paragraphs>68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 Bold</vt:lpstr>
      <vt:lpstr>나눔스퀘어 ExtraBold</vt:lpstr>
      <vt:lpstr>맑은 고딕</vt:lpstr>
      <vt:lpstr>Arial</vt:lpstr>
      <vt:lpstr>Office 테마</vt:lpstr>
      <vt:lpstr>Paper Review 재귀적 컴팩션 기법</vt:lpstr>
      <vt:lpstr>PowerPoint 프레젠테이션</vt:lpstr>
      <vt:lpstr>PowerPoint 프레젠테이션</vt:lpstr>
      <vt:lpstr>LSM Tree 기반 시스템의 문제</vt:lpstr>
      <vt:lpstr>PowerPoint 프레젠테이션</vt:lpstr>
      <vt:lpstr>컴팩션 연산</vt:lpstr>
      <vt:lpstr>쓰기/읽기 연산</vt:lpstr>
      <vt:lpstr>Garbage Collection</vt:lpstr>
      <vt:lpstr>PowerPoint 프레젠테이션</vt:lpstr>
      <vt:lpstr>읽어볼 논문</vt:lpstr>
      <vt:lpstr>다음 단계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정호</dc:creator>
  <cp:lastModifiedBy>박 정호</cp:lastModifiedBy>
  <cp:revision>155</cp:revision>
  <dcterms:created xsi:type="dcterms:W3CDTF">2020-11-19T10:56:33Z</dcterms:created>
  <dcterms:modified xsi:type="dcterms:W3CDTF">2021-03-16T07:48:35Z</dcterms:modified>
</cp:coreProperties>
</file>