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79" r:id="rId5"/>
    <p:sldId id="259" r:id="rId6"/>
    <p:sldId id="260" r:id="rId7"/>
    <p:sldId id="261" r:id="rId8"/>
    <p:sldId id="271" r:id="rId9"/>
    <p:sldId id="274" r:id="rId10"/>
    <p:sldId id="286" r:id="rId11"/>
    <p:sldId id="287" r:id="rId12"/>
    <p:sldId id="288" r:id="rId13"/>
    <p:sldId id="289" r:id="rId14"/>
    <p:sldId id="275" r:id="rId15"/>
    <p:sldId id="278" r:id="rId16"/>
    <p:sldId id="28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5C29F-8C52-47F5-863E-5232EFD37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16F0E6-526B-4C14-8EB8-FC6767A67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BE34B-266A-4E95-A5E1-9D26AE25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90FBB-F480-4A51-83A4-42AB6FE6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8A2B3-5427-4355-8B89-BFF0185A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79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6AE9E-2172-438A-8997-282B509B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D78518-CACD-4ABF-AB97-F96584DA5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8E24F-9812-4699-9AC0-8C974E58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4E230-C5F8-4ABC-AA33-3AF1CCF1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CAA50-D636-4592-9B4A-3A4B5D6B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43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276DA6-2956-46E1-ADFF-6A08ACF94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3458EA-30A3-483E-8345-302CC5995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858A8-F400-4E42-ACAF-8262E527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4EDAA-4ACA-4BB6-9086-64783692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6398C-F971-40BB-B017-0C68477C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97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87175-23FE-4185-B21D-DDAE5975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9BA2A-20F6-4C57-BC77-41B91B76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14E9C-C8E5-4968-B53C-A9AAADAD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0086A-3844-4BBE-8B01-E98598D4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4049C-6CF9-42C9-8B0E-9538521A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4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D4BE8-61A4-447B-8296-932ED399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7B813C-9906-4464-B316-C59944B07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396D9-1946-4C2B-8DB9-9179AFF8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551AD-7462-4BAF-B8C8-417FCE37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EFAF-9ED0-4751-934F-29EABF16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36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82DFC-B4A8-461A-AD4A-32A9D8C4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95EB6-CC01-425F-A617-112865D9C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EE6093-E781-47FE-A805-762801DFD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A7904C-0E20-4A92-A017-6D8A285B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33431D-D21B-4CAF-9DD5-947664B6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5BC5C-D409-4CCA-89FD-43C4B89C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9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161F2-E77D-4C74-B166-5CE8503C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304C2-4261-4CBC-8456-6622EC940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E1FEB7-86D3-4A70-AC8E-BE8561084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A9988A-99E3-4B92-8BD6-19E8EC9E0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018507-8795-46E5-85AB-A966CAEA0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72273A-DE46-4C27-A745-AE6E6A6B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F0B3CB-A889-42D2-AA8A-01F0C5E5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577C4F-3C68-43FF-96B6-7AD3B425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1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ED84D-24EE-4590-8924-1E379666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7D975D-F5F9-486A-857F-1E0A4867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0D51AC-3604-44A8-B525-62294A7A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7A203E-3699-4D75-B212-E82E4752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53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55D95A-7E8B-4D2A-A3E5-1BD79C22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D3A176-6DB4-476B-BC4F-9DDDDB97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4D5780-4924-43BC-8409-834B551B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6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7B006-B68E-493C-9D4A-BEB51406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6D572-48B6-4C40-9350-59322D11B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FBB4B0-9A5A-44DA-B03E-C6D29A4AB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3CB98-9498-4957-A936-6FD60629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EE308-F02C-4658-83BA-3669F9F3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5A9535-8641-49B3-82A1-2AFD072D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EA679-7A92-469C-A84F-D7E9F43C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F8B2B8-3238-4B48-949A-2A1724EB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888794-BF41-46D7-BC36-31C7A331E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82D25-6305-4914-BB90-A8D2A3BD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DEA-AD56-46E1-9D40-B4F23D01E95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B328CD-98BB-4522-917A-B21D40B3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CE82C-9064-4435-858B-E7430E84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58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4C6EDB-E2E1-4B4F-AC6B-F6007328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DB69D6-03B2-4D59-B28A-85E4F44A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2B16C-2948-42BE-8B7F-DEDA1889C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7DEA-AD56-46E1-9D40-B4F23D01E956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0507E-BEEC-4C96-9DAF-92E1A922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E56A6-3A1D-4446-B73F-6F37DA6D2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234E7-CD40-4E86-966C-B258266AA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1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1D62F-9BA3-4272-9015-7CE11B9582B6}"/>
              </a:ext>
            </a:extLst>
          </p:cNvPr>
          <p:cNvSpPr txBox="1"/>
          <p:nvPr/>
        </p:nvSpPr>
        <p:spPr>
          <a:xfrm>
            <a:off x="0" y="2603339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5"/>
                </a:solidFill>
              </a:rPr>
              <a:t>Word2Vec</a:t>
            </a:r>
            <a:r>
              <a:rPr lang="ko-KR" altLang="en-US" sz="6000" b="1" dirty="0">
                <a:solidFill>
                  <a:schemeClr val="accent5"/>
                </a:solidFill>
              </a:rPr>
              <a:t>을 기반으로 한</a:t>
            </a:r>
            <a:endParaRPr lang="en-US" altLang="ko-KR" sz="6000" b="1" dirty="0">
              <a:solidFill>
                <a:schemeClr val="accent5"/>
              </a:solidFill>
            </a:endParaRPr>
          </a:p>
          <a:p>
            <a:pPr algn="ctr"/>
            <a:r>
              <a:rPr lang="en-US" altLang="ko-KR" sz="6000" b="1" dirty="0">
                <a:solidFill>
                  <a:schemeClr val="accent5"/>
                </a:solidFill>
              </a:rPr>
              <a:t>Text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1EC8C-FD76-4F78-AC42-F77C9DE94C9C}"/>
              </a:ext>
            </a:extLst>
          </p:cNvPr>
          <p:cNvSpPr txBox="1"/>
          <p:nvPr/>
        </p:nvSpPr>
        <p:spPr>
          <a:xfrm>
            <a:off x="0" y="188686"/>
            <a:ext cx="11945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i="1" dirty="0"/>
              <a:t>COSE471(02); Spring quarter, 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2A6B3-EDCD-4F61-AB6C-35689B9F4DF1}"/>
              </a:ext>
            </a:extLst>
          </p:cNvPr>
          <p:cNvSpPr txBox="1"/>
          <p:nvPr/>
        </p:nvSpPr>
        <p:spPr>
          <a:xfrm>
            <a:off x="8380922" y="5307166"/>
            <a:ext cx="38110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2012210106 </a:t>
            </a:r>
            <a:r>
              <a:rPr lang="ko-KR" altLang="en-US" sz="2500" b="1" dirty="0" err="1"/>
              <a:t>박찬혁</a:t>
            </a:r>
            <a:endParaRPr lang="en-US" altLang="ko-KR" sz="2500" b="1" dirty="0"/>
          </a:p>
          <a:p>
            <a:r>
              <a:rPr lang="en-US" altLang="ko-KR" sz="2500" b="1" dirty="0"/>
              <a:t>2014210097 </a:t>
            </a:r>
            <a:r>
              <a:rPr lang="ko-KR" altLang="en-US" sz="2500" b="1" dirty="0"/>
              <a:t>박준형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275146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방법</a:t>
            </a:r>
            <a:r>
              <a:rPr lang="en-US" altLang="ko-KR" sz="2500" b="1" dirty="0"/>
              <a:t>1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/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Fusion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60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방법</a:t>
            </a:r>
            <a:r>
              <a:rPr lang="en-US" altLang="ko-KR" sz="2500" b="1" dirty="0"/>
              <a:t>2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/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Fusion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46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 err="1"/>
              <a:t>tf-idf-wv</a:t>
            </a:r>
            <a:endParaRPr lang="en-US" altLang="ko-KR" sz="2500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/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Fusion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  <p:sp>
        <p:nvSpPr>
          <p:cNvPr id="3" name="왼쪽 대괄호 2">
            <a:extLst>
              <a:ext uri="{FF2B5EF4-FFF2-40B4-BE49-F238E27FC236}">
                <a16:creationId xmlns:a16="http://schemas.microsoft.com/office/drawing/2014/main" id="{5F98D9E6-2E85-4FF5-883D-C86C2080F128}"/>
              </a:ext>
            </a:extLst>
          </p:cNvPr>
          <p:cNvSpPr/>
          <p:nvPr/>
        </p:nvSpPr>
        <p:spPr>
          <a:xfrm>
            <a:off x="2346534" y="2907207"/>
            <a:ext cx="174993" cy="444838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C00FC1FF-7FEC-433E-85B1-F5104A2B3F8F}"/>
              </a:ext>
            </a:extLst>
          </p:cNvPr>
          <p:cNvSpPr/>
          <p:nvPr/>
        </p:nvSpPr>
        <p:spPr>
          <a:xfrm flipH="1">
            <a:off x="5029205" y="2907207"/>
            <a:ext cx="193961" cy="444838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B402E12-4919-4215-8243-D2408F285C83}"/>
              </a:ext>
            </a:extLst>
          </p:cNvPr>
          <p:cNvSpPr/>
          <p:nvPr/>
        </p:nvSpPr>
        <p:spPr>
          <a:xfrm>
            <a:off x="5583382" y="3129626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3ED26CC4-5EDB-4FC4-ACB6-B6CCF19B078A}"/>
              </a:ext>
            </a:extLst>
          </p:cNvPr>
          <p:cNvSpPr/>
          <p:nvPr/>
        </p:nvSpPr>
        <p:spPr>
          <a:xfrm>
            <a:off x="6184239" y="2060826"/>
            <a:ext cx="174993" cy="2248422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AD730F06-79DA-4419-8423-6B36D1D2FC85}"/>
              </a:ext>
            </a:extLst>
          </p:cNvPr>
          <p:cNvSpPr/>
          <p:nvPr/>
        </p:nvSpPr>
        <p:spPr>
          <a:xfrm flipH="1">
            <a:off x="9466058" y="2060826"/>
            <a:ext cx="245985" cy="2248422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2C2C8-B999-44EC-8ECF-02ACDCB1752A}"/>
              </a:ext>
            </a:extLst>
          </p:cNvPr>
          <p:cNvSpPr txBox="1"/>
          <p:nvPr/>
        </p:nvSpPr>
        <p:spPr>
          <a:xfrm>
            <a:off x="3131127" y="2962627"/>
            <a:ext cx="134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tf-idf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5F992-3891-4DD5-9089-2AB9727DEAF4}"/>
              </a:ext>
            </a:extLst>
          </p:cNvPr>
          <p:cNvSpPr txBox="1"/>
          <p:nvPr/>
        </p:nvSpPr>
        <p:spPr>
          <a:xfrm>
            <a:off x="7384474" y="2782515"/>
            <a:ext cx="134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Word vectors</a:t>
            </a:r>
            <a:endParaRPr lang="ko-KR" altLang="en-US" b="1" dirty="0"/>
          </a:p>
        </p:txBody>
      </p:sp>
      <p:sp>
        <p:nvSpPr>
          <p:cNvPr id="12" name="같음 기호 11">
            <a:extLst>
              <a:ext uri="{FF2B5EF4-FFF2-40B4-BE49-F238E27FC236}">
                <a16:creationId xmlns:a16="http://schemas.microsoft.com/office/drawing/2014/main" id="{BA90CBA1-6F04-4E7D-86CC-3823593DB3C9}"/>
              </a:ext>
            </a:extLst>
          </p:cNvPr>
          <p:cNvSpPr/>
          <p:nvPr/>
        </p:nvSpPr>
        <p:spPr>
          <a:xfrm>
            <a:off x="2770909" y="5126182"/>
            <a:ext cx="554182" cy="498763"/>
          </a:xfrm>
          <a:prstGeom prst="mathEqual">
            <a:avLst>
              <a:gd name="adj1" fmla="val 15187"/>
              <a:gd name="adj2" fmla="val 228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왼쪽 대괄호 12">
            <a:extLst>
              <a:ext uri="{FF2B5EF4-FFF2-40B4-BE49-F238E27FC236}">
                <a16:creationId xmlns:a16="http://schemas.microsoft.com/office/drawing/2014/main" id="{A81C1B1D-CB49-4465-876A-EF0CB33D3074}"/>
              </a:ext>
            </a:extLst>
          </p:cNvPr>
          <p:cNvSpPr/>
          <p:nvPr/>
        </p:nvSpPr>
        <p:spPr>
          <a:xfrm>
            <a:off x="3787408" y="5165494"/>
            <a:ext cx="174993" cy="444838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대괄호 14">
            <a:extLst>
              <a:ext uri="{FF2B5EF4-FFF2-40B4-BE49-F238E27FC236}">
                <a16:creationId xmlns:a16="http://schemas.microsoft.com/office/drawing/2014/main" id="{08F892E6-E570-4E3A-A6BE-84AE8CED41E0}"/>
              </a:ext>
            </a:extLst>
          </p:cNvPr>
          <p:cNvSpPr/>
          <p:nvPr/>
        </p:nvSpPr>
        <p:spPr>
          <a:xfrm flipH="1">
            <a:off x="7855532" y="5165494"/>
            <a:ext cx="173178" cy="444838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369254-C890-4C78-B4FB-36FCB5CE6781}"/>
              </a:ext>
            </a:extLst>
          </p:cNvPr>
          <p:cNvSpPr txBox="1"/>
          <p:nvPr/>
        </p:nvSpPr>
        <p:spPr>
          <a:xfrm>
            <a:off x="5306298" y="5082363"/>
            <a:ext cx="134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New vector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0229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Modified </a:t>
            </a:r>
            <a:r>
              <a:rPr lang="en-US" altLang="ko-KR" sz="2500" b="1" dirty="0" err="1"/>
              <a:t>tf-idf</a:t>
            </a:r>
            <a:r>
              <a:rPr lang="en-US" altLang="ko-KR" sz="2500" b="1" dirty="0"/>
              <a:t> with Word2Vec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/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Fusion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AD11D7AE-52F9-475C-A80E-07FF8AEFC6AD}"/>
              </a:ext>
            </a:extLst>
          </p:cNvPr>
          <p:cNvSpPr/>
          <p:nvPr/>
        </p:nvSpPr>
        <p:spPr>
          <a:xfrm>
            <a:off x="3981369" y="2907207"/>
            <a:ext cx="174993" cy="444838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AD5C1CEE-6586-4AD3-8BEF-D6D2BD0D414A}"/>
              </a:ext>
            </a:extLst>
          </p:cNvPr>
          <p:cNvSpPr/>
          <p:nvPr/>
        </p:nvSpPr>
        <p:spPr>
          <a:xfrm flipH="1">
            <a:off x="9822880" y="2907207"/>
            <a:ext cx="193961" cy="444838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DE250-BC4B-414E-A4C4-A6C42F29922A}"/>
              </a:ext>
            </a:extLst>
          </p:cNvPr>
          <p:cNvSpPr txBox="1"/>
          <p:nvPr/>
        </p:nvSpPr>
        <p:spPr>
          <a:xfrm>
            <a:off x="1524001" y="2806453"/>
            <a:ext cx="134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Original</a:t>
            </a:r>
          </a:p>
          <a:p>
            <a:pPr algn="ctr"/>
            <a:r>
              <a:rPr lang="en-US" altLang="ko-KR" b="1" dirty="0"/>
              <a:t>dictionary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8458D-CEC9-4AC8-BAEB-F522C704099A}"/>
              </a:ext>
            </a:extLst>
          </p:cNvPr>
          <p:cNvSpPr txBox="1"/>
          <p:nvPr/>
        </p:nvSpPr>
        <p:spPr>
          <a:xfrm>
            <a:off x="2997694" y="2944952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=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909DE-904E-4EE4-BD20-792E30FF6DA9}"/>
              </a:ext>
            </a:extLst>
          </p:cNvPr>
          <p:cNvSpPr txBox="1"/>
          <p:nvPr/>
        </p:nvSpPr>
        <p:spPr>
          <a:xfrm>
            <a:off x="4433455" y="2962627"/>
            <a:ext cx="362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 , media, ..    .. , press, .. 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628D8-FDEC-4296-A222-F0930DA982CA}"/>
              </a:ext>
            </a:extLst>
          </p:cNvPr>
          <p:cNvSpPr txBox="1"/>
          <p:nvPr/>
        </p:nvSpPr>
        <p:spPr>
          <a:xfrm>
            <a:off x="1593275" y="4662966"/>
            <a:ext cx="134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Modified</a:t>
            </a:r>
          </a:p>
          <a:p>
            <a:pPr algn="ctr"/>
            <a:r>
              <a:rPr lang="en-US" altLang="ko-KR" b="1" dirty="0"/>
              <a:t>dictionary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A3D285-726A-4380-9635-B4A930E7D79C}"/>
              </a:ext>
            </a:extLst>
          </p:cNvPr>
          <p:cNvSpPr txBox="1"/>
          <p:nvPr/>
        </p:nvSpPr>
        <p:spPr>
          <a:xfrm>
            <a:off x="2983836" y="4773761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=</a:t>
            </a:r>
            <a:endParaRPr lang="ko-KR" altLang="en-US" b="1" dirty="0"/>
          </a:p>
        </p:txBody>
      </p:sp>
      <p:sp>
        <p:nvSpPr>
          <p:cNvPr id="11" name="왼쪽 대괄호 10">
            <a:extLst>
              <a:ext uri="{FF2B5EF4-FFF2-40B4-BE49-F238E27FC236}">
                <a16:creationId xmlns:a16="http://schemas.microsoft.com/office/drawing/2014/main" id="{0C9C0902-0322-4EAD-A396-DF049EA3477B}"/>
              </a:ext>
            </a:extLst>
          </p:cNvPr>
          <p:cNvSpPr/>
          <p:nvPr/>
        </p:nvSpPr>
        <p:spPr>
          <a:xfrm>
            <a:off x="3981367" y="4749864"/>
            <a:ext cx="174993" cy="444838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대괄호 11">
            <a:extLst>
              <a:ext uri="{FF2B5EF4-FFF2-40B4-BE49-F238E27FC236}">
                <a16:creationId xmlns:a16="http://schemas.microsoft.com/office/drawing/2014/main" id="{07D9F353-0A1D-4CCD-842E-C873EAEE0962}"/>
              </a:ext>
            </a:extLst>
          </p:cNvPr>
          <p:cNvSpPr/>
          <p:nvPr/>
        </p:nvSpPr>
        <p:spPr>
          <a:xfrm flipH="1">
            <a:off x="8866911" y="4736006"/>
            <a:ext cx="193961" cy="444838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AD558A-A38C-4AA4-8022-94694027D1C9}"/>
              </a:ext>
            </a:extLst>
          </p:cNvPr>
          <p:cNvCxnSpPr/>
          <p:nvPr/>
        </p:nvCxnSpPr>
        <p:spPr>
          <a:xfrm>
            <a:off x="5195455" y="3629891"/>
            <a:ext cx="665018" cy="1033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C73C6AF-F051-4871-9B09-A164A26A0E68}"/>
              </a:ext>
            </a:extLst>
          </p:cNvPr>
          <p:cNvCxnSpPr>
            <a:cxnSpLocks/>
          </p:cNvCxnSpPr>
          <p:nvPr/>
        </p:nvCxnSpPr>
        <p:spPr>
          <a:xfrm flipH="1">
            <a:off x="6248400" y="3629889"/>
            <a:ext cx="374079" cy="1033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E2C2DF4-8AAD-46FB-8B58-9045D77E281F}"/>
              </a:ext>
            </a:extLst>
          </p:cNvPr>
          <p:cNvCxnSpPr>
            <a:cxnSpLocks/>
          </p:cNvCxnSpPr>
          <p:nvPr/>
        </p:nvCxnSpPr>
        <p:spPr>
          <a:xfrm flipH="1">
            <a:off x="6435439" y="3657598"/>
            <a:ext cx="1530935" cy="1005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012592-16A4-462A-9D28-B53D174D6C41}"/>
              </a:ext>
            </a:extLst>
          </p:cNvPr>
          <p:cNvSpPr txBox="1"/>
          <p:nvPr/>
        </p:nvSpPr>
        <p:spPr>
          <a:xfrm>
            <a:off x="5320142" y="4805277"/>
            <a:ext cx="203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.., </a:t>
            </a:r>
            <a:r>
              <a:rPr lang="en-US" altLang="ko-KR" dirty="0" err="1"/>
              <a:t>wordset</a:t>
            </a:r>
            <a:r>
              <a:rPr lang="en-US" altLang="ko-KR" dirty="0"/>
              <a:t> n, ..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A91232-4EEB-4A6E-94D2-CDC5260DD23E}"/>
              </a:ext>
            </a:extLst>
          </p:cNvPr>
          <p:cNvSpPr txBox="1"/>
          <p:nvPr/>
        </p:nvSpPr>
        <p:spPr>
          <a:xfrm>
            <a:off x="7661572" y="3976257"/>
            <a:ext cx="400395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/>
              <a:t>Treat similar words as one</a:t>
            </a:r>
            <a:endParaRPr lang="ko-KR" alt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32708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Progress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/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1FD8389-E1EC-4546-A719-C83BCA0F70CB}"/>
              </a:ext>
            </a:extLst>
          </p:cNvPr>
          <p:cNvSpPr/>
          <p:nvPr/>
        </p:nvSpPr>
        <p:spPr>
          <a:xfrm>
            <a:off x="1187534" y="4682835"/>
            <a:ext cx="9674430" cy="18010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F2BE6AE-900B-4A6C-AB5E-DC35A4CBE179}"/>
              </a:ext>
            </a:extLst>
          </p:cNvPr>
          <p:cNvCxnSpPr/>
          <p:nvPr/>
        </p:nvCxnSpPr>
        <p:spPr>
          <a:xfrm>
            <a:off x="4230250" y="3565672"/>
            <a:ext cx="0" cy="18943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17EB23E-295B-4E53-9D80-B80912237F1B}"/>
              </a:ext>
            </a:extLst>
          </p:cNvPr>
          <p:cNvCxnSpPr/>
          <p:nvPr/>
        </p:nvCxnSpPr>
        <p:spPr>
          <a:xfrm>
            <a:off x="7596893" y="3565673"/>
            <a:ext cx="0" cy="18943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C6741A-539F-4E68-B341-E35A633FF4A9}"/>
              </a:ext>
            </a:extLst>
          </p:cNvPr>
          <p:cNvSpPr txBox="1"/>
          <p:nvPr/>
        </p:nvSpPr>
        <p:spPr>
          <a:xfrm>
            <a:off x="3514583" y="2996294"/>
            <a:ext cx="16529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1</a:t>
            </a:r>
            <a:r>
              <a:rPr lang="ko-KR" altLang="en-US" sz="2500" b="1" dirty="0"/>
              <a:t>차 발표</a:t>
            </a:r>
            <a:endParaRPr lang="en-US" altLang="ko-KR"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DBC9F-5948-407A-A2F0-D18F6BEC0B8B}"/>
              </a:ext>
            </a:extLst>
          </p:cNvPr>
          <p:cNvSpPr txBox="1"/>
          <p:nvPr/>
        </p:nvSpPr>
        <p:spPr>
          <a:xfrm>
            <a:off x="6825820" y="2996291"/>
            <a:ext cx="16529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2</a:t>
            </a:r>
            <a:r>
              <a:rPr lang="ko-KR" altLang="en-US" sz="2500" b="1" dirty="0"/>
              <a:t>차 발표</a:t>
            </a:r>
            <a:endParaRPr lang="en-US" altLang="ko-KR" sz="25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103CC8C-50E2-416E-99CC-B99B8B6C3999}"/>
              </a:ext>
            </a:extLst>
          </p:cNvPr>
          <p:cNvCxnSpPr/>
          <p:nvPr/>
        </p:nvCxnSpPr>
        <p:spPr>
          <a:xfrm>
            <a:off x="10880428" y="3482543"/>
            <a:ext cx="0" cy="18943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074C48-B086-4D64-9B83-1C2A8CBCC3D2}"/>
              </a:ext>
            </a:extLst>
          </p:cNvPr>
          <p:cNvSpPr txBox="1"/>
          <p:nvPr/>
        </p:nvSpPr>
        <p:spPr>
          <a:xfrm>
            <a:off x="10095501" y="2996286"/>
            <a:ext cx="16529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3</a:t>
            </a:r>
            <a:r>
              <a:rPr lang="ko-KR" altLang="en-US" sz="2500" b="1" dirty="0"/>
              <a:t>차 발표</a:t>
            </a:r>
            <a:endParaRPr lang="en-US" altLang="ko-KR" sz="2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77553-1305-46DA-AC8F-38CD36BF402C}"/>
              </a:ext>
            </a:extLst>
          </p:cNvPr>
          <p:cNvSpPr txBox="1"/>
          <p:nvPr/>
        </p:nvSpPr>
        <p:spPr>
          <a:xfrm>
            <a:off x="1574940" y="3993827"/>
            <a:ext cx="250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Word2Vec </a:t>
            </a:r>
            <a:r>
              <a:rPr lang="ko-KR" altLang="en-US" sz="2000" b="1" dirty="0"/>
              <a:t>구현</a:t>
            </a:r>
            <a:endParaRPr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70E17-6209-49A4-A764-C11358AD225A}"/>
              </a:ext>
            </a:extLst>
          </p:cNvPr>
          <p:cNvSpPr txBox="1"/>
          <p:nvPr/>
        </p:nvSpPr>
        <p:spPr>
          <a:xfrm>
            <a:off x="4548997" y="3686050"/>
            <a:ext cx="2646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Word2Vec </a:t>
            </a:r>
            <a:r>
              <a:rPr lang="ko-KR" altLang="en-US" sz="2000" b="1" dirty="0"/>
              <a:t>성능 개선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Classifier </a:t>
            </a:r>
            <a:r>
              <a:rPr lang="ko-KR" altLang="en-US" sz="2000" b="1" dirty="0"/>
              <a:t>구현</a:t>
            </a:r>
            <a:r>
              <a:rPr lang="en-US" altLang="ko-KR" sz="2000" b="1" dirty="0"/>
              <a:t>,</a:t>
            </a:r>
          </a:p>
          <a:p>
            <a:pPr algn="ctr"/>
            <a:r>
              <a:rPr lang="en-US" altLang="ko-KR" sz="2000" b="1" dirty="0"/>
              <a:t>Fusion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64B14-0FC7-4107-B89F-F822018D6C8C}"/>
              </a:ext>
            </a:extLst>
          </p:cNvPr>
          <p:cNvSpPr txBox="1"/>
          <p:nvPr/>
        </p:nvSpPr>
        <p:spPr>
          <a:xfrm>
            <a:off x="8058877" y="3785999"/>
            <a:ext cx="250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Fusion,</a:t>
            </a:r>
          </a:p>
          <a:p>
            <a:pPr algn="ctr"/>
            <a:r>
              <a:rPr lang="ko-KR" altLang="en-US" sz="2000" b="1" dirty="0"/>
              <a:t>성능개선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548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https://github.com/pch8944/DS_Word2Vec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33330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Repository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06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36731" y="1318818"/>
            <a:ext cx="9816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JUNG-HYUN LEE, JONGWOO HA, JIN-YONG JUNG, &amp; SANGKEUN LEE. (2013). Semantic Contextual Advertising Based on the Open Directory Project. ACM Transactions on the Web, Vol.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Xin </a:t>
            </a:r>
            <a:r>
              <a:rPr lang="en-US" altLang="ko-KR" dirty="0" err="1"/>
              <a:t>Rong</a:t>
            </a:r>
            <a:r>
              <a:rPr lang="en-US" altLang="ko-KR" dirty="0"/>
              <a:t>. (2016). word2vec Parameter Learning Explained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Chris McCormick. (2016). Word2Vec Tutorial - The Skip-Gram Model. http://mccormickml.com/2016/04/19/word2vec-tutorial-the-skip-gram-model/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Google. (2013). Word2vec. https://code.google.com/archive/p/word2vec/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71723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References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59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1D62F-9BA3-4272-9015-7CE11B9582B6}"/>
              </a:ext>
            </a:extLst>
          </p:cNvPr>
          <p:cNvSpPr txBox="1"/>
          <p:nvPr/>
        </p:nvSpPr>
        <p:spPr>
          <a:xfrm>
            <a:off x="0" y="283028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5"/>
                </a:solidFill>
              </a:rPr>
              <a:t>Word2Vec </a:t>
            </a:r>
            <a:r>
              <a:rPr lang="ko-KR" altLang="en-US" sz="6000" b="1" dirty="0">
                <a:solidFill>
                  <a:schemeClr val="accent5"/>
                </a:solidFill>
              </a:rPr>
              <a:t>성능개선</a:t>
            </a:r>
            <a:endParaRPr lang="en-US" altLang="ko-KR" sz="6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2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- ODP-based taxonomy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Word2Vec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14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1D62F-9BA3-4272-9015-7CE11B9582B6}"/>
              </a:ext>
            </a:extLst>
          </p:cNvPr>
          <p:cNvSpPr txBox="1"/>
          <p:nvPr/>
        </p:nvSpPr>
        <p:spPr>
          <a:xfrm>
            <a:off x="0" y="2123700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5"/>
                </a:solidFill>
              </a:rPr>
              <a:t>Semantic Contextual</a:t>
            </a:r>
          </a:p>
          <a:p>
            <a:pPr algn="ctr"/>
            <a:r>
              <a:rPr lang="en-US" altLang="ko-KR" sz="6000" b="1" dirty="0">
                <a:solidFill>
                  <a:schemeClr val="accent5"/>
                </a:solidFill>
              </a:rPr>
              <a:t>Advertising Based on</a:t>
            </a:r>
          </a:p>
          <a:p>
            <a:pPr algn="ctr"/>
            <a:r>
              <a:rPr lang="en-US" altLang="ko-KR" sz="6000" b="1" dirty="0">
                <a:solidFill>
                  <a:schemeClr val="accent5"/>
                </a:solidFill>
              </a:rPr>
              <a:t>the Open Directory Project</a:t>
            </a:r>
          </a:p>
        </p:txBody>
      </p:sp>
    </p:spTree>
    <p:extLst>
      <p:ext uri="{BB962C8B-B14F-4D97-AF65-F5344CB8AC3E}">
        <p14:creationId xmlns:p14="http://schemas.microsoft.com/office/powerpoint/2010/main" val="307151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- Overview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58655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Contextual Advertising Engine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2B5A103E-94ED-4FB9-8199-358B88CFF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84" y="2129642"/>
            <a:ext cx="8975614" cy="414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0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- ODP-based taxonomy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99148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Contextual Advertising Engine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- Merge-Centroid classifier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914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Contextual Advertising Engine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772B8E2A-ECD7-4D7D-B4A6-A6331CAB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773" y="2763421"/>
            <a:ext cx="2737632" cy="9125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CC7C9D-217B-4A11-9D91-7DF93CEC2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873" y="4155086"/>
            <a:ext cx="6874350" cy="128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1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1D62F-9BA3-4272-9015-7CE11B9582B6}"/>
              </a:ext>
            </a:extLst>
          </p:cNvPr>
          <p:cNvSpPr txBox="1"/>
          <p:nvPr/>
        </p:nvSpPr>
        <p:spPr>
          <a:xfrm>
            <a:off x="0" y="283028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5"/>
                </a:solidFill>
              </a:rPr>
              <a:t>Fusion</a:t>
            </a:r>
          </a:p>
        </p:txBody>
      </p:sp>
    </p:spTree>
    <p:extLst>
      <p:ext uri="{BB962C8B-B14F-4D97-AF65-F5344CB8AC3E}">
        <p14:creationId xmlns:p14="http://schemas.microsoft.com/office/powerpoint/2010/main" val="81171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5003A-E767-47CA-8317-D68AD0C681F9}"/>
              </a:ext>
            </a:extLst>
          </p:cNvPr>
          <p:cNvSpPr txBox="1"/>
          <p:nvPr/>
        </p:nvSpPr>
        <p:spPr>
          <a:xfrm>
            <a:off x="1187534" y="1277255"/>
            <a:ext cx="9816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Plan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493417-EC1D-4432-8AD2-1FDC40E1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57064"/>
              </p:ext>
            </p:extLst>
          </p:nvPr>
        </p:nvGraphicFramePr>
        <p:xfrm>
          <a:off x="841828" y="356808"/>
          <a:ext cx="10406743" cy="7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743">
                  <a:extLst>
                    <a:ext uri="{9D8B030D-6E8A-4147-A177-3AD203B41FA5}">
                      <a16:colId xmlns:a16="http://schemas.microsoft.com/office/drawing/2014/main" val="3850343792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Fusion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7172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E4E60B05-1423-4CE4-99DC-0AD3ADB62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357" y="1754309"/>
            <a:ext cx="8015287" cy="45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4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232</Words>
  <Application>Microsoft Office PowerPoint</Application>
  <PresentationFormat>와이드스크린</PresentationFormat>
  <Paragraphs>61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PCH</dc:creator>
  <cp:lastModifiedBy>PCH</cp:lastModifiedBy>
  <cp:revision>76</cp:revision>
  <dcterms:created xsi:type="dcterms:W3CDTF">2017-05-13T08:20:37Z</dcterms:created>
  <dcterms:modified xsi:type="dcterms:W3CDTF">2017-05-27T10:57:16Z</dcterms:modified>
</cp:coreProperties>
</file>