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80" r:id="rId4"/>
    <p:sldId id="279" r:id="rId5"/>
    <p:sldId id="257" r:id="rId6"/>
    <p:sldId id="259" r:id="rId7"/>
    <p:sldId id="270" r:id="rId8"/>
    <p:sldId id="260" r:id="rId9"/>
    <p:sldId id="261" r:id="rId10"/>
    <p:sldId id="263" r:id="rId11"/>
    <p:sldId id="266" r:id="rId12"/>
    <p:sldId id="267" r:id="rId13"/>
    <p:sldId id="268" r:id="rId14"/>
    <p:sldId id="278" r:id="rId15"/>
    <p:sldId id="271" r:id="rId16"/>
    <p:sldId id="273" r:id="rId17"/>
    <p:sldId id="272" r:id="rId18"/>
    <p:sldId id="274" r:id="rId19"/>
    <p:sldId id="276" r:id="rId20"/>
    <p:sldId id="275" r:id="rId21"/>
    <p:sldId id="281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206" autoAdjust="0"/>
    <p:restoredTop sz="94660"/>
  </p:normalViewPr>
  <p:slideViewPr>
    <p:cSldViewPr snapToGrid="0">
      <p:cViewPr varScale="1">
        <p:scale>
          <a:sx n="69" d="100"/>
          <a:sy n="69" d="100"/>
        </p:scale>
        <p:origin x="81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05C29F-8C52-47F5-863E-5232EFD37C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F16F0E6-526B-4C14-8EB8-FC6767A677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9BE34B-266A-4E95-A5E1-9D26AE251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C7DEA-AD56-46E1-9D40-B4F23D01E956}" type="datetimeFigureOut">
              <a:rPr lang="ko-KR" altLang="en-US" smtClean="0"/>
              <a:t>2017-05-14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B90FBB-F480-4A51-83A4-42AB6FE6D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88A2B3-5427-4355-8B89-BFF0185A9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234E7-CD40-4E86-966C-B258266AA5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1799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96AE9E-2172-438A-8997-282B509B1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AD78518-CACD-4ABF-AB97-F96584DA5D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48E24F-9812-4699-9AC0-8C974E589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C7DEA-AD56-46E1-9D40-B4F23D01E956}" type="datetimeFigureOut">
              <a:rPr lang="ko-KR" altLang="en-US" smtClean="0"/>
              <a:t>2017-05-14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A4E230-C5F8-4ABC-AA33-3AF1CCF1F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FCAA50-D636-4592-9B4A-3A4B5D6B7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234E7-CD40-4E86-966C-B258266AA5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3431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8276DA6-2956-46E1-ADFF-6A08ACF947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53458EA-30A3-483E-8345-302CC5995B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3858A8-F400-4E42-ACAF-8262E5274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C7DEA-AD56-46E1-9D40-B4F23D01E956}" type="datetimeFigureOut">
              <a:rPr lang="ko-KR" altLang="en-US" smtClean="0"/>
              <a:t>2017-05-14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24EDAA-4ACA-4BB6-9086-647836922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06398C-F971-40BB-B017-0C68477C6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234E7-CD40-4E86-966C-B258266AA5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1979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787175-23FE-4185-B21D-DDAE59753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29BA2A-20F6-4C57-BC77-41B91B761E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014E9C-C8E5-4968-B53C-A9AAADAD6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C7DEA-AD56-46E1-9D40-B4F23D01E956}" type="datetimeFigureOut">
              <a:rPr lang="ko-KR" altLang="en-US" smtClean="0"/>
              <a:t>2017-05-14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B0086A-3844-4BBE-8B01-E98598D43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F4049C-6CF9-42C9-8B0E-9538521A4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234E7-CD40-4E86-966C-B258266AA5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5642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BD4BE8-61A4-447B-8296-932ED3996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67B813C-9906-4464-B316-C59944B07A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F396D9-1946-4C2B-8DB9-9179AFF80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C7DEA-AD56-46E1-9D40-B4F23D01E956}" type="datetimeFigureOut">
              <a:rPr lang="ko-KR" altLang="en-US" smtClean="0"/>
              <a:t>2017-05-14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F551AD-7462-4BAF-B8C8-417FCE37B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99EFAF-9ED0-4751-934F-29EABF165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234E7-CD40-4E86-966C-B258266AA5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5360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782DFC-B4A8-461A-AD4A-32A9D8C41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995EB6-CC01-425F-A617-112865D9CF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6EE6093-E781-47FE-A805-762801DFDC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6A7904C-0E20-4A92-A017-6D8A285B4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C7DEA-AD56-46E1-9D40-B4F23D01E956}" type="datetimeFigureOut">
              <a:rPr lang="ko-KR" altLang="en-US" smtClean="0"/>
              <a:t>2017-05-14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A33431D-D21B-4CAF-9DD5-947664B6C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105BC5C-D409-4CCA-89FD-43C4B89C4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234E7-CD40-4E86-966C-B258266AA5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7190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6161F2-E77D-4C74-B166-5CE8503C5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8F304C2-4261-4CBC-8456-6622EC9400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2E1FEB7-86D3-4A70-AC8E-BE8561084D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8A9988A-99E3-4B92-8BD6-19E8EC9E06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F018507-8795-46E5-85AB-A966CAEA02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672273A-DE46-4C27-A745-AE6E6A6BE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C7DEA-AD56-46E1-9D40-B4F23D01E956}" type="datetimeFigureOut">
              <a:rPr lang="ko-KR" altLang="en-US" smtClean="0"/>
              <a:t>2017-05-14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7F0B3CB-A889-42D2-AA8A-01F0C5E53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E577C4F-3C68-43FF-96B6-7AD3B425B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234E7-CD40-4E86-966C-B258266AA5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9316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8ED84D-24EE-4590-8924-1E379666A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27D975D-F5F9-486A-857F-1E0A4867C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C7DEA-AD56-46E1-9D40-B4F23D01E956}" type="datetimeFigureOut">
              <a:rPr lang="ko-KR" altLang="en-US" smtClean="0"/>
              <a:t>2017-05-14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C0D51AC-3604-44A8-B525-62294A7AB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57A203E-3699-4D75-B212-E82E4752E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234E7-CD40-4E86-966C-B258266AA5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534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A55D95A-7E8B-4D2A-A3E5-1BD79C227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C7DEA-AD56-46E1-9D40-B4F23D01E956}" type="datetimeFigureOut">
              <a:rPr lang="ko-KR" altLang="en-US" smtClean="0"/>
              <a:t>2017-05-14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0D3A176-6DB4-476B-BC4F-9DDDDB974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34D5780-4924-43BC-8409-834B551BE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234E7-CD40-4E86-966C-B258266AA5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7669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77B006-B68E-493C-9D4A-BEB514067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B6D572-48B6-4C40-9350-59322D11B1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EFBB4B0-9A5A-44DA-B03E-C6D29A4ABA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783CB98-9498-4957-A936-6FD606298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C7DEA-AD56-46E1-9D40-B4F23D01E956}" type="datetimeFigureOut">
              <a:rPr lang="ko-KR" altLang="en-US" smtClean="0"/>
              <a:t>2017-05-14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EE308-F02C-4658-83BA-3669F9F3A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75A9535-8641-49B3-82A1-2AFD072DF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234E7-CD40-4E86-966C-B258266AA5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87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4EA679-7A92-469C-A84F-D7E9F43C7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5F8B2B8-3238-4B48-949A-2A1724EB87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1888794-BF41-46D7-BC36-31C7A331EB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7382D25-6305-4914-BB90-A8D2A3BD9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C7DEA-AD56-46E1-9D40-B4F23D01E956}" type="datetimeFigureOut">
              <a:rPr lang="ko-KR" altLang="en-US" smtClean="0"/>
              <a:t>2017-05-14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5B328CD-98BB-4522-917A-B21D40B37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1CE82C-9064-4435-858B-E7430E84B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234E7-CD40-4E86-966C-B258266AA5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3583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B4C6EDB-E2E1-4B4F-AC6B-F60073289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8DB69D6-03B2-4D59-B28A-85E4F44A6F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82B16C-2948-42BE-8B7F-DEDA1889C4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7C7DEA-AD56-46E1-9D40-B4F23D01E956}" type="datetimeFigureOut">
              <a:rPr lang="ko-KR" altLang="en-US" smtClean="0"/>
              <a:t>2017-05-14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10507E-BEEC-4C96-9DAF-92E1A922F7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DE56A6-3A1D-4446-B73F-6F37DA6D2A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7234E7-CD40-4E86-966C-B258266AA5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6318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421D62F-9BA3-4272-9015-7CE11B9582B6}"/>
              </a:ext>
            </a:extLst>
          </p:cNvPr>
          <p:cNvSpPr txBox="1"/>
          <p:nvPr/>
        </p:nvSpPr>
        <p:spPr>
          <a:xfrm>
            <a:off x="0" y="2603339"/>
            <a:ext cx="12192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b="1" dirty="0">
                <a:solidFill>
                  <a:schemeClr val="accent5"/>
                </a:solidFill>
              </a:rPr>
              <a:t>Word2Vec</a:t>
            </a:r>
            <a:r>
              <a:rPr lang="ko-KR" altLang="en-US" sz="6000" b="1" dirty="0">
                <a:solidFill>
                  <a:schemeClr val="accent5"/>
                </a:solidFill>
              </a:rPr>
              <a:t>을 기반으로 한</a:t>
            </a:r>
            <a:endParaRPr lang="en-US" altLang="ko-KR" sz="6000" b="1" dirty="0">
              <a:solidFill>
                <a:schemeClr val="accent5"/>
              </a:solidFill>
            </a:endParaRPr>
          </a:p>
          <a:p>
            <a:pPr algn="ctr"/>
            <a:r>
              <a:rPr lang="en-US" altLang="ko-KR" sz="6000" b="1" dirty="0">
                <a:solidFill>
                  <a:schemeClr val="accent5"/>
                </a:solidFill>
              </a:rPr>
              <a:t>Text Understanding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21EC8C-FD76-4F78-AC42-F77C9DE94C9C}"/>
              </a:ext>
            </a:extLst>
          </p:cNvPr>
          <p:cNvSpPr txBox="1"/>
          <p:nvPr/>
        </p:nvSpPr>
        <p:spPr>
          <a:xfrm>
            <a:off x="0" y="188686"/>
            <a:ext cx="119452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i="1" dirty="0"/>
              <a:t>COSE471(02); Spring quarter, 2017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92A6B3-EDCD-4F61-AB6C-35689B9F4DF1}"/>
              </a:ext>
            </a:extLst>
          </p:cNvPr>
          <p:cNvSpPr txBox="1"/>
          <p:nvPr/>
        </p:nvSpPr>
        <p:spPr>
          <a:xfrm>
            <a:off x="8380922" y="5307166"/>
            <a:ext cx="381107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/>
              <a:t>2012210106 </a:t>
            </a:r>
            <a:r>
              <a:rPr lang="ko-KR" altLang="en-US" sz="2500" b="1" dirty="0" err="1"/>
              <a:t>박찬혁</a:t>
            </a:r>
            <a:endParaRPr lang="en-US" altLang="ko-KR" sz="2500" b="1" dirty="0"/>
          </a:p>
          <a:p>
            <a:r>
              <a:rPr lang="en-US" altLang="ko-KR" sz="2500" b="1" dirty="0"/>
              <a:t>2014210097 </a:t>
            </a:r>
            <a:r>
              <a:rPr lang="ko-KR" altLang="en-US" sz="2500" b="1" dirty="0"/>
              <a:t>박준형</a:t>
            </a:r>
            <a:endParaRPr lang="en-US" altLang="ko-KR" sz="2500" b="1" dirty="0"/>
          </a:p>
        </p:txBody>
      </p:sp>
    </p:spTree>
    <p:extLst>
      <p:ext uri="{BB962C8B-B14F-4D97-AF65-F5344CB8AC3E}">
        <p14:creationId xmlns:p14="http://schemas.microsoft.com/office/powerpoint/2010/main" val="27514625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A45003A-E767-47CA-8317-D68AD0C681F9}"/>
              </a:ext>
            </a:extLst>
          </p:cNvPr>
          <p:cNvSpPr txBox="1"/>
          <p:nvPr/>
        </p:nvSpPr>
        <p:spPr>
          <a:xfrm>
            <a:off x="1187534" y="1277255"/>
            <a:ext cx="981693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/>
              <a:t>- Learning algorithm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49493417-EC1D-4432-8AD2-1FDC40E1A5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6750069"/>
              </p:ext>
            </p:extLst>
          </p:nvPr>
        </p:nvGraphicFramePr>
        <p:xfrm>
          <a:off x="841828" y="356808"/>
          <a:ext cx="10406743" cy="7172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06743">
                  <a:extLst>
                    <a:ext uri="{9D8B030D-6E8A-4147-A177-3AD203B41FA5}">
                      <a16:colId xmlns:a16="http://schemas.microsoft.com/office/drawing/2014/main" val="3850343792"/>
                    </a:ext>
                  </a:extLst>
                </a:gridCol>
              </a:tblGrid>
              <a:tr h="7172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altLang="ko-KR" sz="3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Word2Vec</a:t>
                      </a:r>
                      <a:endParaRPr lang="ko-KR" altLang="en-US" sz="30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10642" marR="110642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7971723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A275D18F-48BC-4380-8244-A9CF654D51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3967" y="1986049"/>
            <a:ext cx="2133600" cy="5619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463491F-F4B3-4826-B54A-782658A2B0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2704" y="2640695"/>
            <a:ext cx="4057650" cy="77152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4A82423-7D4D-472F-8136-C6DDA8590A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7549" y="4505213"/>
            <a:ext cx="3848100" cy="192405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20F5F85-5542-4C46-AB11-53B688EF49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59366" y="1448489"/>
            <a:ext cx="2400300" cy="7239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5ACCEAD-E59F-4A9F-8175-AA36380D37B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77257" y="2058305"/>
            <a:ext cx="1590675" cy="8382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FFA8F4D-0200-4C91-9F70-1685F08813D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48682" y="3029037"/>
            <a:ext cx="3286125" cy="79057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0C6EA4D6-930F-41C2-B55F-9C4DC6810D5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99044" y="3903715"/>
            <a:ext cx="5286375" cy="119062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077A228E-C6D4-494A-A50B-5D8F0F4A813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809067" y="5177072"/>
            <a:ext cx="2466975" cy="53340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51130772-A409-4698-9933-686BE04D1EC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015446" y="5745565"/>
            <a:ext cx="2057400" cy="87630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143E0687-063F-408E-82B7-435B8FF32F6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602242" y="3677275"/>
            <a:ext cx="3838575" cy="504825"/>
          </a:xfrm>
          <a:prstGeom prst="rect">
            <a:avLst/>
          </a:prstGeom>
        </p:spPr>
      </p:pic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5B5EAFB6-6068-4A4E-BF01-43E78F617FE4}"/>
              </a:ext>
            </a:extLst>
          </p:cNvPr>
          <p:cNvCxnSpPr/>
          <p:nvPr/>
        </p:nvCxnSpPr>
        <p:spPr>
          <a:xfrm>
            <a:off x="6045199" y="1515782"/>
            <a:ext cx="0" cy="491348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54426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A45003A-E767-47CA-8317-D68AD0C681F9}"/>
              </a:ext>
            </a:extLst>
          </p:cNvPr>
          <p:cNvSpPr txBox="1"/>
          <p:nvPr/>
        </p:nvSpPr>
        <p:spPr>
          <a:xfrm>
            <a:off x="1187534" y="1277255"/>
            <a:ext cx="981693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/>
              <a:t>- Hierarchical </a:t>
            </a:r>
            <a:r>
              <a:rPr lang="en-US" altLang="ko-KR" sz="2500" b="1" dirty="0" err="1"/>
              <a:t>Softmax</a:t>
            </a:r>
            <a:endParaRPr lang="en-US" altLang="ko-KR" sz="2500" b="1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49493417-EC1D-4432-8AD2-1FDC40E1A5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7158305"/>
              </p:ext>
            </p:extLst>
          </p:nvPr>
        </p:nvGraphicFramePr>
        <p:xfrm>
          <a:off x="841828" y="356808"/>
          <a:ext cx="10406743" cy="7172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06743">
                  <a:extLst>
                    <a:ext uri="{9D8B030D-6E8A-4147-A177-3AD203B41FA5}">
                      <a16:colId xmlns:a16="http://schemas.microsoft.com/office/drawing/2014/main" val="3850343792"/>
                    </a:ext>
                  </a:extLst>
                </a:gridCol>
              </a:tblGrid>
              <a:tr h="7172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altLang="ko-KR" sz="3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Optimizing</a:t>
                      </a:r>
                      <a:endParaRPr lang="ko-KR" altLang="en-US" sz="30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10642" marR="110642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7971723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7CDFEDB8-7C2D-47B8-9E8A-60399FA8D917}"/>
              </a:ext>
            </a:extLst>
          </p:cNvPr>
          <p:cNvSpPr txBox="1"/>
          <p:nvPr/>
        </p:nvSpPr>
        <p:spPr>
          <a:xfrm>
            <a:off x="1643383" y="2030010"/>
            <a:ext cx="892763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Output</a:t>
            </a:r>
            <a:r>
              <a:rPr lang="ko-KR" altLang="en-US" dirty="0"/>
              <a:t> </a:t>
            </a:r>
            <a:r>
              <a:rPr lang="en-US" altLang="ko-KR" dirty="0"/>
              <a:t>Layer</a:t>
            </a:r>
            <a:r>
              <a:rPr lang="ko-KR" altLang="en-US" dirty="0"/>
              <a:t>의 전체 노드를 업데이트하지 않고도 확률을 계산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단어를 </a:t>
            </a:r>
            <a:r>
              <a:rPr lang="en-US" altLang="ko-KR" dirty="0"/>
              <a:t>leaf node</a:t>
            </a:r>
            <a:r>
              <a:rPr lang="ko-KR" altLang="en-US" dirty="0"/>
              <a:t>로 갖는 </a:t>
            </a:r>
            <a:r>
              <a:rPr lang="en-US" altLang="ko-KR" dirty="0"/>
              <a:t>Huffman</a:t>
            </a:r>
            <a:r>
              <a:rPr lang="ko-KR" altLang="en-US" dirty="0"/>
              <a:t> 트리를 만들어 경로 상에 있는 노드만 업데이트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53B82622-F025-4E5F-A24E-C25F32B1B71F}"/>
              </a:ext>
            </a:extLst>
          </p:cNvPr>
          <p:cNvSpPr/>
          <p:nvPr/>
        </p:nvSpPr>
        <p:spPr>
          <a:xfrm>
            <a:off x="5753101" y="3481907"/>
            <a:ext cx="519545" cy="51954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0.3</a:t>
            </a:r>
            <a:endParaRPr lang="ko-KR" altLang="en-US" sz="1100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B21ED5E-7927-4211-B770-85728F96B51B}"/>
              </a:ext>
            </a:extLst>
          </p:cNvPr>
          <p:cNvSpPr/>
          <p:nvPr/>
        </p:nvSpPr>
        <p:spPr>
          <a:xfrm>
            <a:off x="4963392" y="4354743"/>
            <a:ext cx="519545" cy="51954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0.6</a:t>
            </a:r>
            <a:endParaRPr lang="ko-KR" altLang="en-US" sz="1100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6502AE5D-541D-46EC-8414-B356A4BDE1D9}"/>
              </a:ext>
            </a:extLst>
          </p:cNvPr>
          <p:cNvSpPr/>
          <p:nvPr/>
        </p:nvSpPr>
        <p:spPr>
          <a:xfrm>
            <a:off x="7490116" y="5186014"/>
            <a:ext cx="519545" cy="51954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w3</a:t>
            </a:r>
            <a:endParaRPr lang="ko-KR" altLang="en-US" sz="1100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D142A51A-6212-4752-8C9E-9B9DA9E836D8}"/>
              </a:ext>
            </a:extLst>
          </p:cNvPr>
          <p:cNvSpPr/>
          <p:nvPr/>
        </p:nvSpPr>
        <p:spPr>
          <a:xfrm>
            <a:off x="4215247" y="5186016"/>
            <a:ext cx="519545" cy="51954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w1</a:t>
            </a:r>
            <a:endParaRPr lang="ko-KR" altLang="en-US" sz="1100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23F0A863-57AA-4C19-A37A-D5FD9E0371CA}"/>
              </a:ext>
            </a:extLst>
          </p:cNvPr>
          <p:cNvSpPr/>
          <p:nvPr/>
        </p:nvSpPr>
        <p:spPr>
          <a:xfrm>
            <a:off x="5681517" y="5186015"/>
            <a:ext cx="519545" cy="51954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w2</a:t>
            </a:r>
            <a:endParaRPr lang="ko-KR" altLang="en-US" sz="1100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8F2F6D66-E72A-4178-9A8B-A63F622FA507}"/>
              </a:ext>
            </a:extLst>
          </p:cNvPr>
          <p:cNvCxnSpPr>
            <a:cxnSpLocks/>
            <a:stCxn id="5" idx="3"/>
            <a:endCxn id="8" idx="7"/>
          </p:cNvCxnSpPr>
          <p:nvPr/>
        </p:nvCxnSpPr>
        <p:spPr>
          <a:xfrm flipH="1">
            <a:off x="5406851" y="3925366"/>
            <a:ext cx="422336" cy="5054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91919426-1D03-4D72-8589-683C5877BF39}"/>
              </a:ext>
            </a:extLst>
          </p:cNvPr>
          <p:cNvCxnSpPr>
            <a:stCxn id="8" idx="3"/>
            <a:endCxn id="10" idx="7"/>
          </p:cNvCxnSpPr>
          <p:nvPr/>
        </p:nvCxnSpPr>
        <p:spPr>
          <a:xfrm flipH="1">
            <a:off x="4658706" y="4798202"/>
            <a:ext cx="380772" cy="463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625549B8-2DA1-47EA-8636-AE77E623EFA8}"/>
              </a:ext>
            </a:extLst>
          </p:cNvPr>
          <p:cNvCxnSpPr>
            <a:stCxn id="8" idx="5"/>
            <a:endCxn id="11" idx="1"/>
          </p:cNvCxnSpPr>
          <p:nvPr/>
        </p:nvCxnSpPr>
        <p:spPr>
          <a:xfrm>
            <a:off x="5406851" y="4798202"/>
            <a:ext cx="350752" cy="4638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23E5FD59-EC56-4BDD-B1EC-B78DA6FDEE5C}"/>
              </a:ext>
            </a:extLst>
          </p:cNvPr>
          <p:cNvCxnSpPr>
            <a:stCxn id="5" idx="5"/>
            <a:endCxn id="9" idx="1"/>
          </p:cNvCxnSpPr>
          <p:nvPr/>
        </p:nvCxnSpPr>
        <p:spPr>
          <a:xfrm>
            <a:off x="6196560" y="3925366"/>
            <a:ext cx="1369642" cy="13367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7F9C835-D11D-4BCB-8062-F50B84F866DA}"/>
              </a:ext>
            </a:extLst>
          </p:cNvPr>
          <p:cNvSpPr txBox="1"/>
          <p:nvPr/>
        </p:nvSpPr>
        <p:spPr>
          <a:xfrm>
            <a:off x="5020453" y="5785511"/>
            <a:ext cx="1984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P(w2)=0.3*(1-0.6)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0C16EC0-92C0-4DF5-A195-5BFAEE6DD82C}"/>
              </a:ext>
            </a:extLst>
          </p:cNvPr>
          <p:cNvSpPr txBox="1"/>
          <p:nvPr/>
        </p:nvSpPr>
        <p:spPr>
          <a:xfrm>
            <a:off x="2863934" y="6184923"/>
            <a:ext cx="5217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Target :        0                  1                     0</a:t>
            </a:r>
            <a:endParaRPr lang="ko-KR" altLang="en-US" dirty="0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8B296283-AADA-4B14-A0C1-01997988D1A6}"/>
              </a:ext>
            </a:extLst>
          </p:cNvPr>
          <p:cNvCxnSpPr>
            <a:cxnSpLocks/>
          </p:cNvCxnSpPr>
          <p:nvPr/>
        </p:nvCxnSpPr>
        <p:spPr>
          <a:xfrm flipV="1">
            <a:off x="6012872" y="6554255"/>
            <a:ext cx="0" cy="2621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19619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A45003A-E767-47CA-8317-D68AD0C681F9}"/>
              </a:ext>
            </a:extLst>
          </p:cNvPr>
          <p:cNvSpPr txBox="1"/>
          <p:nvPr/>
        </p:nvSpPr>
        <p:spPr>
          <a:xfrm>
            <a:off x="1187534" y="1277255"/>
            <a:ext cx="981693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/>
              <a:t>- Negative Sampling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49493417-EC1D-4432-8AD2-1FDC40E1A537}"/>
              </a:ext>
            </a:extLst>
          </p:cNvPr>
          <p:cNvGraphicFramePr>
            <a:graphicFrameLocks noGrp="1"/>
          </p:cNvGraphicFramePr>
          <p:nvPr/>
        </p:nvGraphicFramePr>
        <p:xfrm>
          <a:off x="841828" y="356808"/>
          <a:ext cx="10406743" cy="7172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06743">
                  <a:extLst>
                    <a:ext uri="{9D8B030D-6E8A-4147-A177-3AD203B41FA5}">
                      <a16:colId xmlns:a16="http://schemas.microsoft.com/office/drawing/2014/main" val="3850343792"/>
                    </a:ext>
                  </a:extLst>
                </a:gridCol>
              </a:tblGrid>
              <a:tr h="7172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altLang="ko-KR" sz="3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Optimizing</a:t>
                      </a:r>
                      <a:endParaRPr lang="ko-KR" altLang="en-US" sz="30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10642" marR="110642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7971723"/>
                  </a:ext>
                </a:extLst>
              </a:tr>
            </a:tbl>
          </a:graphicData>
        </a:graphic>
      </p:graphicFrame>
      <p:pic>
        <p:nvPicPr>
          <p:cNvPr id="2" name="그림 1">
            <a:extLst>
              <a:ext uri="{FF2B5EF4-FFF2-40B4-BE49-F238E27FC236}">
                <a16:creationId xmlns:a16="http://schemas.microsoft.com/office/drawing/2014/main" id="{6927A0D9-8936-4789-AE0E-F6A2BF1031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0307" y="3787776"/>
            <a:ext cx="4400550" cy="16192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636FD60-14B4-430F-AA50-A63BF84BC0DF}"/>
              </a:ext>
            </a:extLst>
          </p:cNvPr>
          <p:cNvSpPr txBox="1"/>
          <p:nvPr/>
        </p:nvSpPr>
        <p:spPr>
          <a:xfrm>
            <a:off x="1923807" y="2198839"/>
            <a:ext cx="8467105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500" dirty="0"/>
              <a:t>모든 가중치를 조정하는 대신에 </a:t>
            </a:r>
            <a:r>
              <a:rPr lang="en-US" altLang="ko-KR" sz="2500" dirty="0"/>
              <a:t>sample</a:t>
            </a:r>
            <a:r>
              <a:rPr lang="ko-KR" altLang="en-US" sz="2500" dirty="0"/>
              <a:t>을 뽑아 가중치의 </a:t>
            </a:r>
            <a:endParaRPr lang="en-US" altLang="ko-KR" sz="2500" dirty="0"/>
          </a:p>
          <a:p>
            <a:pPr>
              <a:lnSpc>
                <a:spcPct val="150000"/>
              </a:lnSpc>
            </a:pPr>
            <a:r>
              <a:rPr lang="ko-KR" altLang="en-US" sz="2500" dirty="0"/>
              <a:t>일부만을 조정한다</a:t>
            </a:r>
            <a:r>
              <a:rPr lang="en-US" altLang="ko-KR" sz="2500" dirty="0"/>
              <a:t>.</a:t>
            </a:r>
            <a:endParaRPr lang="ko-KR" altLang="en-US" sz="2500" dirty="0"/>
          </a:p>
        </p:txBody>
      </p:sp>
    </p:spTree>
    <p:extLst>
      <p:ext uri="{BB962C8B-B14F-4D97-AF65-F5344CB8AC3E}">
        <p14:creationId xmlns:p14="http://schemas.microsoft.com/office/powerpoint/2010/main" val="26691848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A45003A-E767-47CA-8317-D68AD0C681F9}"/>
              </a:ext>
            </a:extLst>
          </p:cNvPr>
          <p:cNvSpPr txBox="1"/>
          <p:nvPr/>
        </p:nvSpPr>
        <p:spPr>
          <a:xfrm>
            <a:off x="1187534" y="1277255"/>
            <a:ext cx="981693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altLang="ko-KR" sz="2500" b="1" dirty="0"/>
              <a:t>Code Optimizing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49493417-EC1D-4432-8AD2-1FDC40E1A537}"/>
              </a:ext>
            </a:extLst>
          </p:cNvPr>
          <p:cNvGraphicFramePr>
            <a:graphicFrameLocks noGrp="1"/>
          </p:cNvGraphicFramePr>
          <p:nvPr/>
        </p:nvGraphicFramePr>
        <p:xfrm>
          <a:off x="841828" y="356808"/>
          <a:ext cx="10406743" cy="7172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06743">
                  <a:extLst>
                    <a:ext uri="{9D8B030D-6E8A-4147-A177-3AD203B41FA5}">
                      <a16:colId xmlns:a16="http://schemas.microsoft.com/office/drawing/2014/main" val="3850343792"/>
                    </a:ext>
                  </a:extLst>
                </a:gridCol>
              </a:tblGrid>
              <a:tr h="7172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altLang="ko-KR" sz="3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Optimizing</a:t>
                      </a:r>
                      <a:endParaRPr lang="ko-KR" altLang="en-US" sz="30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10642" marR="110642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797172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C317FA1-5C1F-453C-B281-8AA530DDECDC}"/>
              </a:ext>
            </a:extLst>
          </p:cNvPr>
          <p:cNvSpPr txBox="1"/>
          <p:nvPr/>
        </p:nvSpPr>
        <p:spPr>
          <a:xfrm>
            <a:off x="1702130" y="2227944"/>
            <a:ext cx="8000716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의미 없는 노드 비활성화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 </a:t>
            </a:r>
            <a:r>
              <a:rPr lang="ko-KR" altLang="en-US" dirty="0"/>
              <a:t>입력으로 들어오는 </a:t>
            </a:r>
            <a:r>
              <a:rPr lang="en-US" altLang="ko-KR" dirty="0"/>
              <a:t>one-hot vector</a:t>
            </a:r>
            <a:r>
              <a:rPr lang="ko-KR" altLang="en-US" dirty="0"/>
              <a:t>에서 </a:t>
            </a:r>
            <a:r>
              <a:rPr lang="en-US" altLang="ko-KR" dirty="0"/>
              <a:t>1</a:t>
            </a:r>
            <a:r>
              <a:rPr lang="ko-KR" altLang="en-US" dirty="0"/>
              <a:t>인 부분 이외에는 계산 필요 없음</a:t>
            </a:r>
            <a:endParaRPr lang="en-US" altLang="ko-KR" dirty="0"/>
          </a:p>
          <a:p>
            <a:r>
              <a:rPr lang="en-US" altLang="ko-KR" dirty="0"/>
              <a:t>  </a:t>
            </a:r>
          </a:p>
          <a:p>
            <a:r>
              <a:rPr lang="en-US" altLang="ko-KR" dirty="0"/>
              <a:t>  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OpenMP</a:t>
            </a:r>
            <a:r>
              <a:rPr lang="en-US" altLang="ko-KR" dirty="0"/>
              <a:t> </a:t>
            </a:r>
            <a:r>
              <a:rPr lang="ko-KR" altLang="en-US" dirty="0"/>
              <a:t>라이브러리를 이용해 </a:t>
            </a:r>
            <a:r>
              <a:rPr lang="ko-KR" altLang="en-US" dirty="0" err="1"/>
              <a:t>멀티쓰레드</a:t>
            </a:r>
            <a:r>
              <a:rPr lang="ko-KR" altLang="en-US" dirty="0"/>
              <a:t> 활용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SIMD </a:t>
            </a:r>
            <a:r>
              <a:rPr lang="ko-KR" altLang="en-US" dirty="0"/>
              <a:t>명령어 활용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 MSVC</a:t>
            </a:r>
            <a:r>
              <a:rPr lang="ko-KR" altLang="en-US" dirty="0"/>
              <a:t>에서 컴파일 옵션으로 </a:t>
            </a:r>
            <a:r>
              <a:rPr lang="en-US" altLang="ko-KR" dirty="0"/>
              <a:t>/arch:AVX2 /</a:t>
            </a:r>
            <a:r>
              <a:rPr lang="en-US" altLang="ko-KR" dirty="0" err="1"/>
              <a:t>fp:fast</a:t>
            </a:r>
            <a:r>
              <a:rPr lang="ko-KR" altLang="en-US" dirty="0"/>
              <a:t> 부여</a:t>
            </a:r>
            <a:endParaRPr lang="en-US" altLang="ko-KR" dirty="0"/>
          </a:p>
          <a:p>
            <a:r>
              <a:rPr lang="en-US" altLang="ko-KR" dirty="0"/>
              <a:t>  FMA </a:t>
            </a:r>
            <a:r>
              <a:rPr lang="ko-KR" altLang="en-US" dirty="0"/>
              <a:t>명령어나 </a:t>
            </a:r>
            <a:r>
              <a:rPr lang="en-US" altLang="ko-KR" dirty="0"/>
              <a:t>AVX </a:t>
            </a:r>
            <a:r>
              <a:rPr lang="ko-KR" altLang="en-US" dirty="0"/>
              <a:t>명령어를 활용하여 연산 속도 향상 가능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91D9A94-55CB-45BC-84AA-59C0B42C1D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9603" y="3122840"/>
            <a:ext cx="1587256" cy="84863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5F1E3CB-14A6-43C2-873D-1D0326CD74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6130" y="3364760"/>
            <a:ext cx="2958873" cy="364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9440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A45003A-E767-47CA-8317-D68AD0C681F9}"/>
              </a:ext>
            </a:extLst>
          </p:cNvPr>
          <p:cNvSpPr txBox="1"/>
          <p:nvPr/>
        </p:nvSpPr>
        <p:spPr>
          <a:xfrm>
            <a:off x="1187534" y="1277255"/>
            <a:ext cx="981693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altLang="ko-KR" sz="2500" b="1" dirty="0"/>
              <a:t>https://github.com/pch8944/DS_Word2Vec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49493417-EC1D-4432-8AD2-1FDC40E1A5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3833330"/>
              </p:ext>
            </p:extLst>
          </p:nvPr>
        </p:nvGraphicFramePr>
        <p:xfrm>
          <a:off x="841828" y="356808"/>
          <a:ext cx="10406743" cy="7172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06743">
                  <a:extLst>
                    <a:ext uri="{9D8B030D-6E8A-4147-A177-3AD203B41FA5}">
                      <a16:colId xmlns:a16="http://schemas.microsoft.com/office/drawing/2014/main" val="3850343792"/>
                    </a:ext>
                  </a:extLst>
                </a:gridCol>
              </a:tblGrid>
              <a:tr h="7172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altLang="ko-KR" sz="3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Repository</a:t>
                      </a:r>
                      <a:endParaRPr lang="ko-KR" altLang="en-US" sz="30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10642" marR="110642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79717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20665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421D62F-9BA3-4272-9015-7CE11B9582B6}"/>
              </a:ext>
            </a:extLst>
          </p:cNvPr>
          <p:cNvSpPr txBox="1"/>
          <p:nvPr/>
        </p:nvSpPr>
        <p:spPr>
          <a:xfrm>
            <a:off x="0" y="2830288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b="1" dirty="0">
                <a:solidFill>
                  <a:schemeClr val="accent5"/>
                </a:solidFill>
              </a:rPr>
              <a:t>Project</a:t>
            </a:r>
          </a:p>
        </p:txBody>
      </p:sp>
    </p:spTree>
    <p:extLst>
      <p:ext uri="{BB962C8B-B14F-4D97-AF65-F5344CB8AC3E}">
        <p14:creationId xmlns:p14="http://schemas.microsoft.com/office/powerpoint/2010/main" val="8117169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A45003A-E767-47CA-8317-D68AD0C681F9}"/>
              </a:ext>
            </a:extLst>
          </p:cNvPr>
          <p:cNvSpPr txBox="1"/>
          <p:nvPr/>
        </p:nvSpPr>
        <p:spPr>
          <a:xfrm>
            <a:off x="1187534" y="1277255"/>
            <a:ext cx="981693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altLang="ko-KR" sz="2500" b="1" dirty="0"/>
              <a:t>Implicit Representation (Word2Vec)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49493417-EC1D-4432-8AD2-1FDC40E1A5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1891793"/>
              </p:ext>
            </p:extLst>
          </p:nvPr>
        </p:nvGraphicFramePr>
        <p:xfrm>
          <a:off x="841828" y="356808"/>
          <a:ext cx="10406743" cy="7172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06743">
                  <a:extLst>
                    <a:ext uri="{9D8B030D-6E8A-4147-A177-3AD203B41FA5}">
                      <a16:colId xmlns:a16="http://schemas.microsoft.com/office/drawing/2014/main" val="3850343792"/>
                    </a:ext>
                  </a:extLst>
                </a:gridCol>
              </a:tblGrid>
              <a:tr h="7172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altLang="ko-KR" sz="3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Project</a:t>
                      </a:r>
                      <a:endParaRPr lang="ko-KR" altLang="en-US" sz="30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10642" marR="110642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79717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75529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A45003A-E767-47CA-8317-D68AD0C681F9}"/>
              </a:ext>
            </a:extLst>
          </p:cNvPr>
          <p:cNvSpPr txBox="1"/>
          <p:nvPr/>
        </p:nvSpPr>
        <p:spPr>
          <a:xfrm>
            <a:off x="1187534" y="1277255"/>
            <a:ext cx="981693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altLang="ko-KR" sz="2500" b="1" dirty="0"/>
              <a:t>Explicit Representation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49493417-EC1D-4432-8AD2-1FDC40E1A5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9767197"/>
              </p:ext>
            </p:extLst>
          </p:nvPr>
        </p:nvGraphicFramePr>
        <p:xfrm>
          <a:off x="841828" y="356808"/>
          <a:ext cx="10406743" cy="7172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06743">
                  <a:extLst>
                    <a:ext uri="{9D8B030D-6E8A-4147-A177-3AD203B41FA5}">
                      <a16:colId xmlns:a16="http://schemas.microsoft.com/office/drawing/2014/main" val="3850343792"/>
                    </a:ext>
                  </a:extLst>
                </a:gridCol>
              </a:tblGrid>
              <a:tr h="7172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altLang="ko-KR" sz="3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Project</a:t>
                      </a:r>
                      <a:endParaRPr lang="ko-KR" altLang="en-US" sz="30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10642" marR="110642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79717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59408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A45003A-E767-47CA-8317-D68AD0C681F9}"/>
              </a:ext>
            </a:extLst>
          </p:cNvPr>
          <p:cNvSpPr txBox="1"/>
          <p:nvPr/>
        </p:nvSpPr>
        <p:spPr>
          <a:xfrm>
            <a:off x="1187534" y="1277255"/>
            <a:ext cx="981693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altLang="ko-KR" sz="2500" b="1" dirty="0"/>
              <a:t>Plan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49493417-EC1D-4432-8AD2-1FDC40E1A537}"/>
              </a:ext>
            </a:extLst>
          </p:cNvPr>
          <p:cNvGraphicFramePr>
            <a:graphicFrameLocks noGrp="1"/>
          </p:cNvGraphicFramePr>
          <p:nvPr/>
        </p:nvGraphicFramePr>
        <p:xfrm>
          <a:off x="841828" y="356808"/>
          <a:ext cx="10406743" cy="7172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06743">
                  <a:extLst>
                    <a:ext uri="{9D8B030D-6E8A-4147-A177-3AD203B41FA5}">
                      <a16:colId xmlns:a16="http://schemas.microsoft.com/office/drawing/2014/main" val="3850343792"/>
                    </a:ext>
                  </a:extLst>
                </a:gridCol>
              </a:tblGrid>
              <a:tr h="7172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altLang="ko-KR" sz="3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Project</a:t>
                      </a:r>
                      <a:endParaRPr lang="ko-KR" altLang="en-US" sz="30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10642" marR="110642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7971723"/>
                  </a:ext>
                </a:extLst>
              </a:tr>
            </a:tbl>
          </a:graphicData>
        </a:graphic>
      </p:graphicFrame>
      <p:pic>
        <p:nvPicPr>
          <p:cNvPr id="2" name="그림 1">
            <a:extLst>
              <a:ext uri="{FF2B5EF4-FFF2-40B4-BE49-F238E27FC236}">
                <a16:creationId xmlns:a16="http://schemas.microsoft.com/office/drawing/2014/main" id="{E4E60B05-1423-4CE4-99DC-0AD3ADB62B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8357" y="1754309"/>
            <a:ext cx="8015287" cy="459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9498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A45003A-E767-47CA-8317-D68AD0C681F9}"/>
              </a:ext>
            </a:extLst>
          </p:cNvPr>
          <p:cNvSpPr txBox="1"/>
          <p:nvPr/>
        </p:nvSpPr>
        <p:spPr>
          <a:xfrm>
            <a:off x="1187534" y="1277255"/>
            <a:ext cx="981693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altLang="ko-KR" sz="2500" b="1" dirty="0"/>
              <a:t>Why?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49493417-EC1D-4432-8AD2-1FDC40E1A537}"/>
              </a:ext>
            </a:extLst>
          </p:cNvPr>
          <p:cNvGraphicFramePr>
            <a:graphicFrameLocks noGrp="1"/>
          </p:cNvGraphicFramePr>
          <p:nvPr/>
        </p:nvGraphicFramePr>
        <p:xfrm>
          <a:off x="841828" y="356808"/>
          <a:ext cx="10406743" cy="7172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06743">
                  <a:extLst>
                    <a:ext uri="{9D8B030D-6E8A-4147-A177-3AD203B41FA5}">
                      <a16:colId xmlns:a16="http://schemas.microsoft.com/office/drawing/2014/main" val="3850343792"/>
                    </a:ext>
                  </a:extLst>
                </a:gridCol>
              </a:tblGrid>
              <a:tr h="7172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altLang="ko-KR" sz="3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Project</a:t>
                      </a:r>
                      <a:endParaRPr lang="ko-KR" altLang="en-US" sz="30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10642" marR="110642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79717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0678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421D62F-9BA3-4272-9015-7CE11B9582B6}"/>
              </a:ext>
            </a:extLst>
          </p:cNvPr>
          <p:cNvSpPr txBox="1"/>
          <p:nvPr/>
        </p:nvSpPr>
        <p:spPr>
          <a:xfrm>
            <a:off x="0" y="2594756"/>
            <a:ext cx="12192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0" b="1" dirty="0">
                <a:solidFill>
                  <a:schemeClr val="accent5"/>
                </a:solidFill>
              </a:rPr>
              <a:t>이해한다는 것은</a:t>
            </a:r>
            <a:endParaRPr lang="en-US" altLang="ko-KR" sz="6000" b="1" dirty="0">
              <a:solidFill>
                <a:schemeClr val="accent5"/>
              </a:solidFill>
            </a:endParaRPr>
          </a:p>
          <a:p>
            <a:pPr algn="ctr"/>
            <a:r>
              <a:rPr lang="ko-KR" altLang="en-US" sz="6000" b="1" dirty="0">
                <a:solidFill>
                  <a:schemeClr val="accent5"/>
                </a:solidFill>
              </a:rPr>
              <a:t>어떤 의미일까</a:t>
            </a:r>
            <a:r>
              <a:rPr lang="en-US" altLang="ko-KR" sz="6000" b="1" dirty="0">
                <a:solidFill>
                  <a:schemeClr val="accent5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2174810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A45003A-E767-47CA-8317-D68AD0C681F9}"/>
              </a:ext>
            </a:extLst>
          </p:cNvPr>
          <p:cNvSpPr txBox="1"/>
          <p:nvPr/>
        </p:nvSpPr>
        <p:spPr>
          <a:xfrm>
            <a:off x="1187534" y="1277255"/>
            <a:ext cx="981693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altLang="ko-KR" sz="2500" b="1" dirty="0"/>
              <a:t>Progress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49493417-EC1D-4432-8AD2-1FDC40E1A537}"/>
              </a:ext>
            </a:extLst>
          </p:cNvPr>
          <p:cNvGraphicFramePr>
            <a:graphicFrameLocks noGrp="1"/>
          </p:cNvGraphicFramePr>
          <p:nvPr/>
        </p:nvGraphicFramePr>
        <p:xfrm>
          <a:off x="841828" y="356808"/>
          <a:ext cx="10406743" cy="7172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06743">
                  <a:extLst>
                    <a:ext uri="{9D8B030D-6E8A-4147-A177-3AD203B41FA5}">
                      <a16:colId xmlns:a16="http://schemas.microsoft.com/office/drawing/2014/main" val="3850343792"/>
                    </a:ext>
                  </a:extLst>
                </a:gridCol>
              </a:tblGrid>
              <a:tr h="7172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altLang="ko-KR" sz="3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Project</a:t>
                      </a:r>
                      <a:endParaRPr lang="ko-KR" altLang="en-US" sz="30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10642" marR="110642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7971723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E1FD8389-E1EC-4546-A719-C83BCA0F70CB}"/>
              </a:ext>
            </a:extLst>
          </p:cNvPr>
          <p:cNvSpPr/>
          <p:nvPr/>
        </p:nvSpPr>
        <p:spPr>
          <a:xfrm>
            <a:off x="1187534" y="4682835"/>
            <a:ext cx="9674430" cy="180109"/>
          </a:xfrm>
          <a:prstGeom prst="rect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  <a:ln>
            <a:solidFill>
              <a:schemeClr val="bg2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F2BE6AE-900B-4A6C-AB5E-DC35A4CBE179}"/>
              </a:ext>
            </a:extLst>
          </p:cNvPr>
          <p:cNvCxnSpPr/>
          <p:nvPr/>
        </p:nvCxnSpPr>
        <p:spPr>
          <a:xfrm>
            <a:off x="4230250" y="3565672"/>
            <a:ext cx="0" cy="189435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17EB23E-295B-4E53-9D80-B80912237F1B}"/>
              </a:ext>
            </a:extLst>
          </p:cNvPr>
          <p:cNvCxnSpPr/>
          <p:nvPr/>
        </p:nvCxnSpPr>
        <p:spPr>
          <a:xfrm>
            <a:off x="7596893" y="3565673"/>
            <a:ext cx="0" cy="189435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EC6741A-539F-4E68-B341-E35A633FF4A9}"/>
              </a:ext>
            </a:extLst>
          </p:cNvPr>
          <p:cNvSpPr txBox="1"/>
          <p:nvPr/>
        </p:nvSpPr>
        <p:spPr>
          <a:xfrm>
            <a:off x="3514583" y="2996294"/>
            <a:ext cx="165299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b="1" dirty="0"/>
              <a:t>1</a:t>
            </a:r>
            <a:r>
              <a:rPr lang="ko-KR" altLang="en-US" sz="2500" b="1" dirty="0"/>
              <a:t>차 발표</a:t>
            </a:r>
            <a:endParaRPr lang="en-US" altLang="ko-KR" sz="25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8DBC9F-5948-407A-A2F0-D18F6BEC0B8B}"/>
              </a:ext>
            </a:extLst>
          </p:cNvPr>
          <p:cNvSpPr txBox="1"/>
          <p:nvPr/>
        </p:nvSpPr>
        <p:spPr>
          <a:xfrm>
            <a:off x="6825820" y="2996291"/>
            <a:ext cx="165299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b="1" dirty="0"/>
              <a:t>2</a:t>
            </a:r>
            <a:r>
              <a:rPr lang="ko-KR" altLang="en-US" sz="2500" b="1" dirty="0"/>
              <a:t>차 발표</a:t>
            </a:r>
            <a:endParaRPr lang="en-US" altLang="ko-KR" sz="2500" b="1" dirty="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8103CC8C-50E2-416E-99CC-B99B8B6C3999}"/>
              </a:ext>
            </a:extLst>
          </p:cNvPr>
          <p:cNvCxnSpPr/>
          <p:nvPr/>
        </p:nvCxnSpPr>
        <p:spPr>
          <a:xfrm>
            <a:off x="10880428" y="3482543"/>
            <a:ext cx="0" cy="189435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D074C48-B086-4D64-9B83-1C2A8CBCC3D2}"/>
              </a:ext>
            </a:extLst>
          </p:cNvPr>
          <p:cNvSpPr txBox="1"/>
          <p:nvPr/>
        </p:nvSpPr>
        <p:spPr>
          <a:xfrm>
            <a:off x="10095501" y="2996286"/>
            <a:ext cx="165299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b="1" dirty="0"/>
              <a:t>3</a:t>
            </a:r>
            <a:r>
              <a:rPr lang="ko-KR" altLang="en-US" sz="2500" b="1" dirty="0"/>
              <a:t>차 발표</a:t>
            </a:r>
            <a:endParaRPr lang="en-US" altLang="ko-KR" sz="25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5A77553-1305-46DA-AC8F-38CD36BF402C}"/>
              </a:ext>
            </a:extLst>
          </p:cNvPr>
          <p:cNvSpPr txBox="1"/>
          <p:nvPr/>
        </p:nvSpPr>
        <p:spPr>
          <a:xfrm>
            <a:off x="1574940" y="3993827"/>
            <a:ext cx="25074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/>
              <a:t>Word2Vec </a:t>
            </a:r>
            <a:r>
              <a:rPr lang="ko-KR" altLang="en-US" sz="2000" b="1" dirty="0"/>
              <a:t>구현</a:t>
            </a:r>
            <a:endParaRPr lang="en-US" altLang="ko-KR" sz="20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4270E17-6209-49A4-A764-C11358AD225A}"/>
              </a:ext>
            </a:extLst>
          </p:cNvPr>
          <p:cNvSpPr txBox="1"/>
          <p:nvPr/>
        </p:nvSpPr>
        <p:spPr>
          <a:xfrm>
            <a:off x="4636798" y="3813711"/>
            <a:ext cx="25074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/>
              <a:t>Classifier </a:t>
            </a:r>
            <a:r>
              <a:rPr lang="ko-KR" altLang="en-US" sz="2000" b="1" dirty="0"/>
              <a:t>구현</a:t>
            </a:r>
            <a:r>
              <a:rPr lang="en-US" altLang="ko-KR" sz="2000" b="1" dirty="0"/>
              <a:t>,</a:t>
            </a:r>
          </a:p>
          <a:p>
            <a:pPr algn="ctr"/>
            <a:r>
              <a:rPr lang="en-US" altLang="ko-KR" sz="2000" b="1" dirty="0"/>
              <a:t>Fusion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E364B14-0FC7-4107-B89F-F822018D6C8C}"/>
              </a:ext>
            </a:extLst>
          </p:cNvPr>
          <p:cNvSpPr txBox="1"/>
          <p:nvPr/>
        </p:nvSpPr>
        <p:spPr>
          <a:xfrm>
            <a:off x="8058877" y="3785999"/>
            <a:ext cx="25074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/>
              <a:t>Fusion,</a:t>
            </a:r>
          </a:p>
          <a:p>
            <a:pPr algn="ctr"/>
            <a:r>
              <a:rPr lang="ko-KR" altLang="en-US" sz="2000" b="1" dirty="0"/>
              <a:t>성능개선</a:t>
            </a:r>
            <a:endParaRPr lang="en-US" altLang="ko-KR" sz="2000" b="1" dirty="0"/>
          </a:p>
        </p:txBody>
      </p:sp>
    </p:spTree>
    <p:extLst>
      <p:ext uri="{BB962C8B-B14F-4D97-AF65-F5344CB8AC3E}">
        <p14:creationId xmlns:p14="http://schemas.microsoft.com/office/powerpoint/2010/main" val="454832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A45003A-E767-47CA-8317-D68AD0C681F9}"/>
              </a:ext>
            </a:extLst>
          </p:cNvPr>
          <p:cNvSpPr txBox="1"/>
          <p:nvPr/>
        </p:nvSpPr>
        <p:spPr>
          <a:xfrm>
            <a:off x="1136731" y="1318818"/>
            <a:ext cx="981693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JUNG-HYUN LEE, JONGWOO HA, JIN-YONG JUNG, &amp; SANGKEUN LEE. (2013). Semantic Contextual Advertising Based on the Open Directory Project. ACM Transactions on the Web, Vol. 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Xin </a:t>
            </a:r>
            <a:r>
              <a:rPr lang="en-US" altLang="ko-KR" dirty="0" err="1"/>
              <a:t>Rong</a:t>
            </a:r>
            <a:r>
              <a:rPr lang="en-US" altLang="ko-KR" dirty="0"/>
              <a:t>. (2016). word2vec Parameter Learning Explained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Chris McCormick. (2016). Word2Vec Tutorial - The Skip-Gram Model. http://mccormickml.com/2016/04/19/word2vec-tutorial-the-skip-gram-model/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Google. (2013). Word2vec. https://code.google.com/archive/p/word2vec/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49493417-EC1D-4432-8AD2-1FDC40E1A5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6871723"/>
              </p:ext>
            </p:extLst>
          </p:nvPr>
        </p:nvGraphicFramePr>
        <p:xfrm>
          <a:off x="841828" y="356808"/>
          <a:ext cx="10406743" cy="7172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06743">
                  <a:extLst>
                    <a:ext uri="{9D8B030D-6E8A-4147-A177-3AD203B41FA5}">
                      <a16:colId xmlns:a16="http://schemas.microsoft.com/office/drawing/2014/main" val="3850343792"/>
                    </a:ext>
                  </a:extLst>
                </a:gridCol>
              </a:tblGrid>
              <a:tr h="7172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altLang="ko-KR" sz="3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References</a:t>
                      </a:r>
                      <a:endParaRPr lang="ko-KR" altLang="en-US" sz="30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10642" marR="110642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79717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7592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49493417-EC1D-4432-8AD2-1FDC40E1A5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891683"/>
              </p:ext>
            </p:extLst>
          </p:nvPr>
        </p:nvGraphicFramePr>
        <p:xfrm>
          <a:off x="841828" y="356808"/>
          <a:ext cx="10406743" cy="7172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06743">
                  <a:extLst>
                    <a:ext uri="{9D8B030D-6E8A-4147-A177-3AD203B41FA5}">
                      <a16:colId xmlns:a16="http://schemas.microsoft.com/office/drawing/2014/main" val="3850343792"/>
                    </a:ext>
                  </a:extLst>
                </a:gridCol>
              </a:tblGrid>
              <a:tr h="7172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altLang="ko-KR" sz="3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Understanding</a:t>
                      </a:r>
                      <a:endParaRPr lang="ko-KR" altLang="en-US" sz="30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10642" marR="110642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7971723"/>
                  </a:ext>
                </a:extLst>
              </a:tr>
            </a:tbl>
          </a:graphicData>
        </a:graphic>
      </p:graphicFrame>
      <p:pic>
        <p:nvPicPr>
          <p:cNvPr id="2" name="Picture 2" descr="apple에 대한 이미지 검색결과">
            <a:extLst>
              <a:ext uri="{FF2B5EF4-FFF2-40B4-BE49-F238E27FC236}">
                <a16:creationId xmlns:a16="http://schemas.microsoft.com/office/drawing/2014/main" id="{3E5B4338-3615-4817-BAC4-3B5DA2FA4F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7895" y="3209017"/>
            <a:ext cx="2098447" cy="2096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erson icon에 대한 이미지 검색결과">
            <a:extLst>
              <a:ext uri="{FF2B5EF4-FFF2-40B4-BE49-F238E27FC236}">
                <a16:creationId xmlns:a16="http://schemas.microsoft.com/office/drawing/2014/main" id="{E954815E-99E7-4DB0-9AFF-C41D3C3E71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5018" y="3013107"/>
            <a:ext cx="2487840" cy="2487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9E252845-AA79-4A97-97D8-229F623691D1}"/>
              </a:ext>
            </a:extLst>
          </p:cNvPr>
          <p:cNvCxnSpPr>
            <a:stCxn id="2" idx="3"/>
          </p:cNvCxnSpPr>
          <p:nvPr/>
        </p:nvCxnSpPr>
        <p:spPr>
          <a:xfrm flipV="1">
            <a:off x="3396342" y="4257027"/>
            <a:ext cx="2351315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F097970-DE62-42E7-9EB3-CD74D53C33CF}"/>
              </a:ext>
            </a:extLst>
          </p:cNvPr>
          <p:cNvSpPr txBox="1"/>
          <p:nvPr/>
        </p:nvSpPr>
        <p:spPr>
          <a:xfrm>
            <a:off x="4050474" y="3618673"/>
            <a:ext cx="98762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b="1" dirty="0"/>
              <a:t>인식</a:t>
            </a:r>
            <a:endParaRPr lang="en-US" altLang="ko-KR" sz="25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51D3D5-CFC0-4EF2-B71D-215ABD676258}"/>
              </a:ext>
            </a:extLst>
          </p:cNvPr>
          <p:cNvSpPr txBox="1"/>
          <p:nvPr/>
        </p:nvSpPr>
        <p:spPr>
          <a:xfrm>
            <a:off x="1362694" y="5364352"/>
            <a:ext cx="193469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b="1" dirty="0"/>
              <a:t>대상</a:t>
            </a:r>
            <a:endParaRPr lang="en-US" altLang="ko-KR" sz="2500" b="1" dirty="0"/>
          </a:p>
          <a:p>
            <a:pPr algn="ctr"/>
            <a:r>
              <a:rPr lang="en-US" altLang="ko-KR" sz="2500" b="1" dirty="0"/>
              <a:t>Object</a:t>
            </a:r>
          </a:p>
        </p:txBody>
      </p:sp>
      <p:pic>
        <p:nvPicPr>
          <p:cNvPr id="11" name="Picture 2" descr="apple에 대한 이미지 검색결과">
            <a:extLst>
              <a:ext uri="{FF2B5EF4-FFF2-40B4-BE49-F238E27FC236}">
                <a16:creationId xmlns:a16="http://schemas.microsoft.com/office/drawing/2014/main" id="{603F9E37-E653-40A8-948F-CAB60EDB01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2059" y="1494377"/>
            <a:ext cx="735493" cy="734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018F6A7A-213F-44BE-9B57-7AFBE503DA11}"/>
              </a:ext>
            </a:extLst>
          </p:cNvPr>
          <p:cNvCxnSpPr>
            <a:cxnSpLocks/>
          </p:cNvCxnSpPr>
          <p:nvPr/>
        </p:nvCxnSpPr>
        <p:spPr>
          <a:xfrm flipV="1">
            <a:off x="7590971" y="2329244"/>
            <a:ext cx="848802" cy="8797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F07F138-84C9-4D93-ABF7-F0C8F8D2409C}"/>
              </a:ext>
            </a:extLst>
          </p:cNvPr>
          <p:cNvSpPr txBox="1"/>
          <p:nvPr/>
        </p:nvSpPr>
        <p:spPr>
          <a:xfrm>
            <a:off x="8050149" y="2218406"/>
            <a:ext cx="299192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b="1" dirty="0"/>
              <a:t>표상</a:t>
            </a:r>
            <a:endParaRPr lang="en-US" altLang="ko-KR" sz="2500" b="1" dirty="0"/>
          </a:p>
          <a:p>
            <a:pPr algn="ctr"/>
            <a:r>
              <a:rPr lang="en-US" altLang="ko-KR" sz="2500" b="1" dirty="0"/>
              <a:t>Representation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8C95AE75-D583-4856-952D-04952712550F}"/>
              </a:ext>
            </a:extLst>
          </p:cNvPr>
          <p:cNvCxnSpPr>
            <a:cxnSpLocks/>
          </p:cNvCxnSpPr>
          <p:nvPr/>
        </p:nvCxnSpPr>
        <p:spPr>
          <a:xfrm flipH="1">
            <a:off x="9546113" y="3125887"/>
            <a:ext cx="1" cy="6481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98D9DF7-41CB-4D1B-8F2A-D78EEF5B5323}"/>
              </a:ext>
            </a:extLst>
          </p:cNvPr>
          <p:cNvSpPr txBox="1"/>
          <p:nvPr/>
        </p:nvSpPr>
        <p:spPr>
          <a:xfrm>
            <a:off x="8036294" y="3853239"/>
            <a:ext cx="299192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b="1" dirty="0"/>
              <a:t>관념</a:t>
            </a:r>
            <a:endParaRPr lang="en-US" altLang="ko-KR" sz="2500" b="1" dirty="0"/>
          </a:p>
          <a:p>
            <a:pPr algn="ctr"/>
            <a:r>
              <a:rPr lang="en-US" altLang="ko-KR" sz="2500" b="1" dirty="0"/>
              <a:t>Idea</a:t>
            </a: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5593C151-035A-42FB-AF44-DDA953467299}"/>
              </a:ext>
            </a:extLst>
          </p:cNvPr>
          <p:cNvCxnSpPr>
            <a:cxnSpLocks/>
          </p:cNvCxnSpPr>
          <p:nvPr/>
        </p:nvCxnSpPr>
        <p:spPr>
          <a:xfrm flipH="1">
            <a:off x="9546112" y="4788437"/>
            <a:ext cx="1" cy="6481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5D2962B-C200-4CD3-B946-125AB7F4CE1E}"/>
              </a:ext>
            </a:extLst>
          </p:cNvPr>
          <p:cNvSpPr txBox="1"/>
          <p:nvPr/>
        </p:nvSpPr>
        <p:spPr>
          <a:xfrm>
            <a:off x="8036293" y="5571202"/>
            <a:ext cx="299192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b="1" dirty="0"/>
              <a:t>개념</a:t>
            </a:r>
            <a:endParaRPr lang="en-US" altLang="ko-KR" sz="2500" b="1" dirty="0"/>
          </a:p>
          <a:p>
            <a:pPr algn="ctr"/>
            <a:r>
              <a:rPr lang="en-US" altLang="ko-KR" sz="2500" b="1" dirty="0"/>
              <a:t>Concept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9513AD5-E65B-4713-9A98-5F6E0E44D42B}"/>
              </a:ext>
            </a:extLst>
          </p:cNvPr>
          <p:cNvSpPr txBox="1"/>
          <p:nvPr/>
        </p:nvSpPr>
        <p:spPr>
          <a:xfrm>
            <a:off x="8585573" y="4788437"/>
            <a:ext cx="299192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b="1" dirty="0"/>
              <a:t>정의</a:t>
            </a:r>
            <a:endParaRPr lang="en-US" altLang="ko-KR" sz="1500" b="1" dirty="0"/>
          </a:p>
          <a:p>
            <a:pPr algn="ctr"/>
            <a:r>
              <a:rPr lang="en-US" altLang="ko-KR" sz="1500" b="1" dirty="0"/>
              <a:t>Definition</a:t>
            </a:r>
          </a:p>
        </p:txBody>
      </p:sp>
    </p:spTree>
    <p:extLst>
      <p:ext uri="{BB962C8B-B14F-4D97-AF65-F5344CB8AC3E}">
        <p14:creationId xmlns:p14="http://schemas.microsoft.com/office/powerpoint/2010/main" val="13289754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421D62F-9BA3-4272-9015-7CE11B9582B6}"/>
              </a:ext>
            </a:extLst>
          </p:cNvPr>
          <p:cNvSpPr txBox="1"/>
          <p:nvPr/>
        </p:nvSpPr>
        <p:spPr>
          <a:xfrm>
            <a:off x="0" y="2830288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b="1" dirty="0">
                <a:solidFill>
                  <a:schemeClr val="accent5"/>
                </a:solidFill>
              </a:rPr>
              <a:t>Word2Vec</a:t>
            </a:r>
          </a:p>
        </p:txBody>
      </p:sp>
    </p:spTree>
    <p:extLst>
      <p:ext uri="{BB962C8B-B14F-4D97-AF65-F5344CB8AC3E}">
        <p14:creationId xmlns:p14="http://schemas.microsoft.com/office/powerpoint/2010/main" val="3071515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A45003A-E767-47CA-8317-D68AD0C681F9}"/>
              </a:ext>
            </a:extLst>
          </p:cNvPr>
          <p:cNvSpPr txBox="1"/>
          <p:nvPr/>
        </p:nvSpPr>
        <p:spPr>
          <a:xfrm>
            <a:off x="1633758" y="1480451"/>
            <a:ext cx="892448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/>
              <a:t>모델</a:t>
            </a:r>
            <a:r>
              <a:rPr lang="en-US" altLang="ko-KR" sz="2500" b="1" dirty="0"/>
              <a:t>:</a:t>
            </a:r>
          </a:p>
          <a:p>
            <a:r>
              <a:rPr lang="en-US" altLang="ko-KR" sz="2500" b="1" dirty="0"/>
              <a:t>Skip-gram with hierarchical </a:t>
            </a:r>
            <a:r>
              <a:rPr lang="en-US" altLang="ko-KR" sz="2500" b="1" dirty="0" err="1"/>
              <a:t>softmax</a:t>
            </a:r>
            <a:endParaRPr lang="en-US" altLang="ko-KR" sz="2500" b="1" dirty="0"/>
          </a:p>
          <a:p>
            <a:endParaRPr lang="en-US" altLang="ko-KR" sz="2500" b="1" dirty="0"/>
          </a:p>
          <a:p>
            <a:r>
              <a:rPr lang="ko-KR" altLang="en-US" sz="2500" b="1" dirty="0"/>
              <a:t>언어</a:t>
            </a:r>
            <a:r>
              <a:rPr lang="en-US" altLang="ko-KR" sz="2500" b="1" dirty="0"/>
              <a:t>:</a:t>
            </a:r>
          </a:p>
          <a:p>
            <a:r>
              <a:rPr lang="en-US" altLang="ko-KR" sz="2500" b="1" dirty="0"/>
              <a:t>C/C++, Python</a:t>
            </a:r>
          </a:p>
          <a:p>
            <a:endParaRPr lang="en-US" altLang="ko-KR" sz="2500" b="1" dirty="0"/>
          </a:p>
          <a:p>
            <a:r>
              <a:rPr lang="ko-KR" altLang="en-US" sz="2500" b="1" dirty="0"/>
              <a:t>데이터파일</a:t>
            </a:r>
            <a:r>
              <a:rPr lang="en-US" altLang="ko-KR" sz="2500" b="1" dirty="0"/>
              <a:t>:</a:t>
            </a:r>
          </a:p>
          <a:p>
            <a:r>
              <a:rPr lang="en-US" altLang="ko-KR" sz="2500" b="1" dirty="0"/>
              <a:t>text8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227CF26C-6DFA-49D7-A922-BB133CEE55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0402908"/>
              </p:ext>
            </p:extLst>
          </p:nvPr>
        </p:nvGraphicFramePr>
        <p:xfrm>
          <a:off x="841828" y="356808"/>
          <a:ext cx="10406743" cy="7172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06743">
                  <a:extLst>
                    <a:ext uri="{9D8B030D-6E8A-4147-A177-3AD203B41FA5}">
                      <a16:colId xmlns:a16="http://schemas.microsoft.com/office/drawing/2014/main" val="3850343792"/>
                    </a:ext>
                  </a:extLst>
                </a:gridCol>
              </a:tblGrid>
              <a:tr h="7172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altLang="ko-KR" sz="3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Introduction</a:t>
                      </a:r>
                      <a:endParaRPr lang="ko-KR" altLang="en-US" sz="30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10642" marR="110642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79717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66540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A45003A-E767-47CA-8317-D68AD0C681F9}"/>
              </a:ext>
            </a:extLst>
          </p:cNvPr>
          <p:cNvSpPr txBox="1"/>
          <p:nvPr/>
        </p:nvSpPr>
        <p:spPr>
          <a:xfrm>
            <a:off x="1187534" y="1277255"/>
            <a:ext cx="981693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/>
              <a:t>- Training Sample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49493417-EC1D-4432-8AD2-1FDC40E1A5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8072745"/>
              </p:ext>
            </p:extLst>
          </p:nvPr>
        </p:nvGraphicFramePr>
        <p:xfrm>
          <a:off x="841828" y="356808"/>
          <a:ext cx="10406743" cy="7172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06743">
                  <a:extLst>
                    <a:ext uri="{9D8B030D-6E8A-4147-A177-3AD203B41FA5}">
                      <a16:colId xmlns:a16="http://schemas.microsoft.com/office/drawing/2014/main" val="3850343792"/>
                    </a:ext>
                  </a:extLst>
                </a:gridCol>
              </a:tblGrid>
              <a:tr h="7172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altLang="ko-KR" sz="3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Word2Vec</a:t>
                      </a:r>
                      <a:endParaRPr lang="ko-KR" altLang="en-US" sz="30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10642" marR="110642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7971723"/>
                  </a:ext>
                </a:extLst>
              </a:tr>
            </a:tbl>
          </a:graphicData>
        </a:graphic>
      </p:graphicFrame>
      <p:pic>
        <p:nvPicPr>
          <p:cNvPr id="1026" name="Picture 2" descr="교육 데이터">
            <a:extLst>
              <a:ext uri="{FF2B5EF4-FFF2-40B4-BE49-F238E27FC236}">
                <a16:creationId xmlns:a16="http://schemas.microsoft.com/office/drawing/2014/main" id="{123CAD31-97C9-4AF2-B05C-C612B234ED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8748" y="2178151"/>
            <a:ext cx="6974505" cy="4164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83060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A45003A-E767-47CA-8317-D68AD0C681F9}"/>
              </a:ext>
            </a:extLst>
          </p:cNvPr>
          <p:cNvSpPr txBox="1"/>
          <p:nvPr/>
        </p:nvSpPr>
        <p:spPr>
          <a:xfrm>
            <a:off x="1187533" y="1272248"/>
            <a:ext cx="981693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altLang="ko-KR" sz="2500" b="1" dirty="0"/>
              <a:t>Input Filtering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49493417-EC1D-4432-8AD2-1FDC40E1A537}"/>
              </a:ext>
            </a:extLst>
          </p:cNvPr>
          <p:cNvGraphicFramePr>
            <a:graphicFrameLocks noGrp="1"/>
          </p:cNvGraphicFramePr>
          <p:nvPr/>
        </p:nvGraphicFramePr>
        <p:xfrm>
          <a:off x="841828" y="356808"/>
          <a:ext cx="10406743" cy="7172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06743">
                  <a:extLst>
                    <a:ext uri="{9D8B030D-6E8A-4147-A177-3AD203B41FA5}">
                      <a16:colId xmlns:a16="http://schemas.microsoft.com/office/drawing/2014/main" val="3850343792"/>
                    </a:ext>
                  </a:extLst>
                </a:gridCol>
              </a:tblGrid>
              <a:tr h="7172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altLang="ko-KR" sz="3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Optimizing</a:t>
                      </a:r>
                      <a:endParaRPr lang="ko-KR" altLang="en-US" sz="30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10642" marR="110642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797172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93D7C8A-ECF3-4E38-A351-A265D6887F0D}"/>
              </a:ext>
            </a:extLst>
          </p:cNvPr>
          <p:cNvSpPr txBox="1"/>
          <p:nvPr/>
        </p:nvSpPr>
        <p:spPr>
          <a:xfrm>
            <a:off x="1930731" y="2424549"/>
            <a:ext cx="8330540" cy="29777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500" dirty="0" err="1"/>
              <a:t>스탑워드와</a:t>
            </a:r>
            <a:r>
              <a:rPr lang="ko-KR" altLang="en-US" sz="2500" dirty="0"/>
              <a:t> 빈도수가 적은 단어</a:t>
            </a:r>
            <a:r>
              <a:rPr lang="en-US" altLang="ko-KR" sz="2500" dirty="0"/>
              <a:t>(frequency&lt;5)</a:t>
            </a:r>
            <a:r>
              <a:rPr lang="ko-KR" altLang="en-US" sz="2500" dirty="0"/>
              <a:t>를 제거</a:t>
            </a:r>
            <a:endParaRPr lang="en-US" altLang="ko-KR" sz="2500" dirty="0"/>
          </a:p>
          <a:p>
            <a:pPr>
              <a:lnSpc>
                <a:spcPct val="150000"/>
              </a:lnSpc>
            </a:pPr>
            <a:endParaRPr lang="en-US" altLang="ko-KR" sz="2500" dirty="0"/>
          </a:p>
          <a:p>
            <a:pPr>
              <a:lnSpc>
                <a:spcPct val="150000"/>
              </a:lnSpc>
            </a:pPr>
            <a:r>
              <a:rPr lang="ko-KR" altLang="en-US" sz="2500" dirty="0"/>
              <a:t>이유</a:t>
            </a:r>
            <a:endParaRPr lang="en-US" altLang="ko-KR" sz="2500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500" dirty="0"/>
              <a:t>주변 단어의 의미에 큰 영향을 주지 않는다</a:t>
            </a:r>
            <a:r>
              <a:rPr lang="en-US" altLang="ko-KR" sz="2500" dirty="0"/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2500" dirty="0"/>
              <a:t>Sample</a:t>
            </a:r>
            <a:r>
              <a:rPr lang="ko-KR" altLang="en-US" sz="2500" dirty="0"/>
              <a:t>의 수가 줄어든다</a:t>
            </a:r>
            <a:r>
              <a:rPr lang="en-US" altLang="ko-KR" sz="2500" dirty="0"/>
              <a:t>.</a:t>
            </a:r>
            <a:r>
              <a:rPr lang="ko-KR" altLang="en-US" sz="25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539814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A45003A-E767-47CA-8317-D68AD0C681F9}"/>
              </a:ext>
            </a:extLst>
          </p:cNvPr>
          <p:cNvSpPr txBox="1"/>
          <p:nvPr/>
        </p:nvSpPr>
        <p:spPr>
          <a:xfrm>
            <a:off x="1187534" y="1277255"/>
            <a:ext cx="981693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/>
              <a:t>- Model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49493417-EC1D-4432-8AD2-1FDC40E1A5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1654379"/>
              </p:ext>
            </p:extLst>
          </p:nvPr>
        </p:nvGraphicFramePr>
        <p:xfrm>
          <a:off x="841828" y="356808"/>
          <a:ext cx="10406743" cy="7172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06743">
                  <a:extLst>
                    <a:ext uri="{9D8B030D-6E8A-4147-A177-3AD203B41FA5}">
                      <a16:colId xmlns:a16="http://schemas.microsoft.com/office/drawing/2014/main" val="3850343792"/>
                    </a:ext>
                  </a:extLst>
                </a:gridCol>
              </a:tblGrid>
              <a:tr h="7172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altLang="ko-KR" sz="3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Word2Vec</a:t>
                      </a:r>
                      <a:endParaRPr lang="ko-KR" altLang="en-US" sz="30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10642" marR="110642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7971723"/>
                  </a:ext>
                </a:extLst>
              </a:tr>
            </a:tbl>
          </a:graphicData>
        </a:graphic>
      </p:graphicFrame>
      <p:pic>
        <p:nvPicPr>
          <p:cNvPr id="2050" name="Picture 2" descr="http://cfile10.uf.tistory.com/image/2174EE3E58C0FE102FC125">
            <a:extLst>
              <a:ext uri="{FF2B5EF4-FFF2-40B4-BE49-F238E27FC236}">
                <a16:creationId xmlns:a16="http://schemas.microsoft.com/office/drawing/2014/main" id="{4FCC6AA9-B426-48F6-BC34-510F1C3584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4809" y="2162776"/>
            <a:ext cx="3458497" cy="4099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cfile26.uf.tistory.com/image/21737F3358C233A4012DCC">
            <a:extLst>
              <a:ext uri="{FF2B5EF4-FFF2-40B4-BE49-F238E27FC236}">
                <a16:creationId xmlns:a16="http://schemas.microsoft.com/office/drawing/2014/main" id="{F98A1E0F-F1EB-4A8F-BD96-97951F3C6E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8776" y="2111937"/>
            <a:ext cx="3752621" cy="4259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1364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A45003A-E767-47CA-8317-D68AD0C681F9}"/>
              </a:ext>
            </a:extLst>
          </p:cNvPr>
          <p:cNvSpPr txBox="1"/>
          <p:nvPr/>
        </p:nvSpPr>
        <p:spPr>
          <a:xfrm>
            <a:off x="1187534" y="1277255"/>
            <a:ext cx="981693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/>
              <a:t>- Layer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49493417-EC1D-4432-8AD2-1FDC40E1A5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4653823"/>
              </p:ext>
            </p:extLst>
          </p:nvPr>
        </p:nvGraphicFramePr>
        <p:xfrm>
          <a:off x="841828" y="356808"/>
          <a:ext cx="10406743" cy="7172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06743">
                  <a:extLst>
                    <a:ext uri="{9D8B030D-6E8A-4147-A177-3AD203B41FA5}">
                      <a16:colId xmlns:a16="http://schemas.microsoft.com/office/drawing/2014/main" val="3850343792"/>
                    </a:ext>
                  </a:extLst>
                </a:gridCol>
              </a:tblGrid>
              <a:tr h="71724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  Word2Vec</a:t>
                      </a:r>
                      <a:endParaRPr lang="ko-KR" altLang="en-US" sz="30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10642" marR="110642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7971723"/>
                  </a:ext>
                </a:extLst>
              </a:tr>
            </a:tbl>
          </a:graphicData>
        </a:graphic>
      </p:graphicFrame>
      <p:pic>
        <p:nvPicPr>
          <p:cNvPr id="3074" name="Picture 2" descr="스킵 그램 신경망 구조">
            <a:extLst>
              <a:ext uri="{FF2B5EF4-FFF2-40B4-BE49-F238E27FC236}">
                <a16:creationId xmlns:a16="http://schemas.microsoft.com/office/drawing/2014/main" id="{3C856AF1-71C7-4DCD-A8F0-E2F1821FD0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6547" y="1928779"/>
            <a:ext cx="7498906" cy="4684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44102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448</TotalTime>
  <Words>360</Words>
  <Application>Microsoft Office PowerPoint</Application>
  <PresentationFormat>와이드스크린</PresentationFormat>
  <Paragraphs>111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4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PCH</dc:creator>
  <cp:lastModifiedBy>PCH</cp:lastModifiedBy>
  <cp:revision>39</cp:revision>
  <dcterms:created xsi:type="dcterms:W3CDTF">2017-05-13T08:20:37Z</dcterms:created>
  <dcterms:modified xsi:type="dcterms:W3CDTF">2017-05-14T12:37:24Z</dcterms:modified>
</cp:coreProperties>
</file>