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84" r:id="rId8"/>
    <p:sldId id="287" r:id="rId9"/>
    <p:sldId id="270" r:id="rId10"/>
    <p:sldId id="267" r:id="rId11"/>
    <p:sldId id="268" r:id="rId12"/>
    <p:sldId id="274" r:id="rId13"/>
    <p:sldId id="272" r:id="rId14"/>
    <p:sldId id="273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4471998" y="2676872"/>
            <a:ext cx="324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사용 설명서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E10D4B2C-EFE2-3DAA-9DEC-F972B3CE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1" y="1536509"/>
            <a:ext cx="6336595" cy="3310824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3721" y="2304165"/>
            <a:ext cx="8194312" cy="375829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A15AE2-75DE-9BA2-E1D1-A20734142CAE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70F187-7F85-26F7-8C31-4927380768A8}"/>
              </a:ext>
            </a:extLst>
          </p:cNvPr>
          <p:cNvSpPr txBox="1"/>
          <p:nvPr/>
        </p:nvSpPr>
        <p:spPr>
          <a:xfrm>
            <a:off x="1009328" y="145430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입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출고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6C07DE-E2E1-86E6-39A7-639C48215010}"/>
              </a:ext>
            </a:extLst>
          </p:cNvPr>
          <p:cNvSpPr txBox="1"/>
          <p:nvPr/>
        </p:nvSpPr>
        <p:spPr>
          <a:xfrm>
            <a:off x="132080" y="117305"/>
            <a:ext cx="1073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III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104136" y="1832792"/>
            <a:ext cx="693622" cy="4187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978727" y="1729107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6C1EE0-BA15-31EC-1483-C94D44105CFB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581B086-F806-E199-A2A8-5A741CE44CC9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EC4F294-0DEE-AFA9-FA9C-BE9D6855E6FC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9104F36-4841-07CC-FB14-F368AFED9D17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91652" y="2490447"/>
            <a:ext cx="2177500" cy="393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입</a:t>
            </a:r>
            <a:r>
              <a:rPr lang="en-US" altLang="ko-KR" sz="1000"/>
              <a:t>/</a:t>
            </a:r>
            <a:r>
              <a:rPr lang="ko-KR" altLang="en-US" sz="1000"/>
              <a:t>출고 관리의 입고 버튼을클릭하면 입고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91652" y="3222663"/>
            <a:ext cx="2177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제품의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 </a:t>
            </a:r>
            <a:r>
              <a:rPr lang="ko-KR" altLang="en-US" sz="1000"/>
              <a:t>등록된 제품 선택 시 </a:t>
            </a:r>
            <a:br>
              <a:rPr lang="en-US" altLang="ko-KR" sz="1000"/>
            </a:br>
            <a:r>
              <a:rPr lang="en-US" altLang="ko-KR" sz="1000"/>
              <a:t>4</a:t>
            </a:r>
            <a:r>
              <a:rPr lang="ko-KR" altLang="en-US" sz="1000"/>
              <a:t>번 항목의 입력란에 정보가 자동으로 입력됩니다</a:t>
            </a:r>
            <a:r>
              <a:rPr lang="en-US" altLang="ko-KR" sz="1000"/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97CBA33-81E6-64D6-4FDE-F4D40EFB8AE6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18307" y="4838034"/>
            <a:ext cx="2177500" cy="998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2</a:t>
            </a:r>
            <a:r>
              <a:rPr lang="ko-KR" altLang="en-US" sz="1000"/>
              <a:t>번 항목에서 제품 선택 후 수량을 입력하여 입고버튼을 누르면 수량만큼 입고가 됩니다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br>
              <a:rPr lang="ko-KR" altLang="en-US" sz="1000"/>
            </a:br>
            <a:r>
              <a:rPr lang="ko-KR" altLang="en-US" sz="1000"/>
              <a:t>종료버튼을 누르면 해당 창이 종료됩니다</a:t>
            </a:r>
            <a:r>
              <a:rPr lang="en-US" altLang="ko-KR" sz="1000"/>
              <a:t>.</a:t>
            </a:r>
          </a:p>
          <a:p>
            <a:pPr lvl="0">
              <a:defRPr/>
            </a:pPr>
            <a:endParaRPr lang="ko-KR" altLang="en-US" sz="1000"/>
          </a:p>
        </p:txBody>
      </p:sp>
      <p:sp>
        <p:nvSpPr>
          <p:cNvPr id="60" name="직사각형 59"/>
          <p:cNvSpPr/>
          <p:nvPr/>
        </p:nvSpPr>
        <p:spPr>
          <a:xfrm>
            <a:off x="314121" y="3429000"/>
            <a:ext cx="4665895" cy="24875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261945" y="331502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04189" y="2775569"/>
            <a:ext cx="4711050" cy="6534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3611208" y="266286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32324" y="3429000"/>
            <a:ext cx="3124731" cy="25258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126268" y="331560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882A70F-35B5-A666-29BF-9B4A3039351C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18307" y="4043478"/>
            <a:ext cx="2177500" cy="69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제품명을 입력해 조회버튼을 눌러 특정 제품을조회하거나 </a:t>
            </a:r>
            <a:br>
              <a:rPr lang="en-US" altLang="ko-KR" sz="1000"/>
            </a:br>
            <a:r>
              <a:rPr lang="ko-KR" altLang="en-US" sz="1000"/>
              <a:t>전체리스트 버튼으로 전체 가맹점 리스트를 다시 보여줄 수 있습니다</a:t>
            </a:r>
            <a:r>
              <a:rPr lang="en-US" altLang="ko-KR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580F9A5-0E08-8937-3BC1-5EE182AE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6" y="1523575"/>
            <a:ext cx="6336595" cy="331082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229" y="2263683"/>
            <a:ext cx="8846374" cy="44177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B508F13-D5C1-A059-DC1D-231DD578148C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A41CB-B5A0-7C92-8A71-EA1F1D03AE3A}"/>
              </a:ext>
            </a:extLst>
          </p:cNvPr>
          <p:cNvSpPr txBox="1"/>
          <p:nvPr/>
        </p:nvSpPr>
        <p:spPr>
          <a:xfrm>
            <a:off x="1009328" y="145430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입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출고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B87CE-4020-9CD6-256E-5DC89A83C25D}"/>
              </a:ext>
            </a:extLst>
          </p:cNvPr>
          <p:cNvSpPr txBox="1"/>
          <p:nvPr/>
        </p:nvSpPr>
        <p:spPr>
          <a:xfrm>
            <a:off x="132080" y="117305"/>
            <a:ext cx="1073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III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8207" y="1832791"/>
            <a:ext cx="720837" cy="3915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22799" y="1738178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22709" y="1471518"/>
            <a:ext cx="2729780" cy="5100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22708" y="1471518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사용법 설명</a:t>
            </a:r>
          </a:p>
        </p:txBody>
      </p:sp>
      <p:sp>
        <p:nvSpPr>
          <p:cNvPr id="17" name="타원 16"/>
          <p:cNvSpPr/>
          <p:nvPr/>
        </p:nvSpPr>
        <p:spPr>
          <a:xfrm>
            <a:off x="9563815" y="2396418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58315" y="2834157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82582" y="2355605"/>
            <a:ext cx="2177500" cy="393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입</a:t>
            </a:r>
            <a:r>
              <a:rPr lang="en-US" altLang="ko-KR" sz="1000" dirty="0"/>
              <a:t>/</a:t>
            </a:r>
            <a:r>
              <a:rPr lang="ko-KR" altLang="en-US" sz="1000" dirty="0"/>
              <a:t>출고 관리의 출고 </a:t>
            </a:r>
            <a:r>
              <a:rPr lang="ko-KR" altLang="en-US" sz="1000" dirty="0" err="1"/>
              <a:t>버튼을클릭하면</a:t>
            </a:r>
            <a:r>
              <a:rPr lang="ko-KR" altLang="en-US" sz="1000" dirty="0"/>
              <a:t> 출고 화면으로  이동합니다</a:t>
            </a:r>
            <a:r>
              <a:rPr lang="en-US" altLang="ko-KR" sz="10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82582" y="2820502"/>
            <a:ext cx="2177500" cy="692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제품 목록과 가맹점 목록을 보여줍니다</a:t>
            </a:r>
            <a:r>
              <a:rPr lang="en-US" altLang="ko-KR" sz="1000"/>
              <a:t>.</a:t>
            </a:r>
            <a:r>
              <a:rPr lang="ko-KR" altLang="en-US" sz="1000"/>
              <a:t> 가맹점 목록을 체크박스로 여러 가맹점을 지정 가능합니다</a:t>
            </a:r>
            <a:r>
              <a:rPr lang="en-US" altLang="ko-KR" sz="1000"/>
              <a:t>.</a:t>
            </a:r>
          </a:p>
        </p:txBody>
      </p:sp>
      <p:sp>
        <p:nvSpPr>
          <p:cNvPr id="30" name="타원 29"/>
          <p:cNvSpPr/>
          <p:nvPr/>
        </p:nvSpPr>
        <p:spPr>
          <a:xfrm>
            <a:off x="9563834" y="4203555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09237" y="4203592"/>
            <a:ext cx="2177500" cy="85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제품명으로 특정 제품을 검색 가능합니다</a:t>
            </a:r>
            <a:r>
              <a:rPr lang="en-US" altLang="ko-KR" sz="1000" dirty="0"/>
              <a:t>.</a:t>
            </a:r>
            <a:br>
              <a:rPr lang="ko-KR" altLang="en-US" sz="1000" dirty="0"/>
            </a:br>
            <a:r>
              <a:rPr lang="ko-KR" altLang="en-US" sz="1000" dirty="0"/>
              <a:t>전체 리스트 버튼은 전체 제품 목록을 보여줍니다</a:t>
            </a:r>
            <a:r>
              <a:rPr lang="en-US" altLang="ko-KR" sz="1000" dirty="0"/>
              <a:t>.</a:t>
            </a:r>
          </a:p>
          <a:p>
            <a:pPr lvl="0">
              <a:defRPr/>
            </a:pP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41549" y="2936519"/>
            <a:ext cx="8348897" cy="1465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0D3E170-96BE-0BEF-5468-74A60D744EB8}"/>
              </a:ext>
            </a:extLst>
          </p:cNvPr>
          <p:cNvSpPr/>
          <p:nvPr/>
        </p:nvSpPr>
        <p:spPr>
          <a:xfrm>
            <a:off x="116803" y="357505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402895" y="2509873"/>
            <a:ext cx="2905836" cy="40850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316136" y="238164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19967" y="4387948"/>
            <a:ext cx="4077231" cy="20904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404839" y="4310983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865182" y="6020111"/>
            <a:ext cx="1745873" cy="5224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767643" y="590671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타원 39"/>
          <p:cNvSpPr/>
          <p:nvPr/>
        </p:nvSpPr>
        <p:spPr>
          <a:xfrm>
            <a:off x="9562020" y="4971302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807423" y="4961720"/>
            <a:ext cx="2177500" cy="84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출고목록에 담기 버튼 클릭 시 제품 수량에 맞춰 가맹점 출고목록이 만들어집니다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br>
              <a:rPr lang="ko-KR" altLang="en-US" sz="1000" dirty="0"/>
            </a:br>
            <a:r>
              <a:rPr lang="ko-KR" altLang="en-US" sz="1000" dirty="0"/>
              <a:t>초기화 버튼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목록은 초기화됩니다</a:t>
            </a:r>
            <a:r>
              <a:rPr lang="en-US" altLang="ko-KR" sz="1000" dirty="0"/>
              <a:t>.</a:t>
            </a:r>
          </a:p>
        </p:txBody>
      </p:sp>
      <p:sp>
        <p:nvSpPr>
          <p:cNvPr id="42" name="타원 41"/>
          <p:cNvSpPr/>
          <p:nvPr/>
        </p:nvSpPr>
        <p:spPr>
          <a:xfrm>
            <a:off x="9558315" y="3584029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09237" y="3584029"/>
            <a:ext cx="2177500" cy="548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제품의 수량을 클릭하면 </a:t>
            </a:r>
            <a:r>
              <a:rPr lang="en-US" altLang="ko-KR" sz="1000"/>
              <a:t>5</a:t>
            </a:r>
            <a:r>
              <a:rPr lang="ko-KR" altLang="en-US" sz="1000"/>
              <a:t>번항목에 출고항목을 담을 수량을 조절이 가능합니다</a:t>
            </a:r>
            <a:r>
              <a:rPr lang="en-US" altLang="ko-KR" sz="1000"/>
              <a:t>.</a:t>
            </a:r>
          </a:p>
        </p:txBody>
      </p:sp>
      <p:sp>
        <p:nvSpPr>
          <p:cNvPr id="73" name="직사각형 33"/>
          <p:cNvSpPr/>
          <p:nvPr/>
        </p:nvSpPr>
        <p:spPr>
          <a:xfrm>
            <a:off x="3088367" y="2956998"/>
            <a:ext cx="882907" cy="472002"/>
          </a:xfrm>
          <a:prstGeom prst="rect">
            <a:avLst/>
          </a:prstGeom>
          <a:noFill/>
          <a:ln w="12700" cap="flat" cmpd="sng" algn="ctr">
            <a:solidFill>
              <a:srgbClr val="C00000">
                <a:alpha val="100000"/>
              </a:srgbClr>
            </a:solidFill>
            <a:prstDash val="sysDash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나눔스퀘어 Light"/>
              <a:ea typeface="나눔스퀘어 Light"/>
              <a:cs typeface="나눔스퀘어 Light"/>
            </a:endParaRPr>
          </a:p>
        </p:txBody>
      </p:sp>
      <p:sp>
        <p:nvSpPr>
          <p:cNvPr id="74" name="타원 34"/>
          <p:cNvSpPr/>
          <p:nvPr/>
        </p:nvSpPr>
        <p:spPr>
          <a:xfrm>
            <a:off x="2956251" y="2883555"/>
            <a:ext cx="205885" cy="227945"/>
          </a:xfrm>
          <a:prstGeom prst="ellipse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FFFF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3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나눔스퀘어 Light"/>
              <a:ea typeface="나눔스퀘어 Light"/>
              <a:cs typeface="나눔스퀘어 Light"/>
            </a:endParaRPr>
          </a:p>
        </p:txBody>
      </p:sp>
      <p:sp>
        <p:nvSpPr>
          <p:cNvPr id="77" name="타원 39"/>
          <p:cNvSpPr/>
          <p:nvPr/>
        </p:nvSpPr>
        <p:spPr>
          <a:xfrm>
            <a:off x="9558315" y="5881921"/>
            <a:ext cx="248400" cy="248400"/>
          </a:xfrm>
          <a:prstGeom prst="ellipse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FFFF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6</a:t>
            </a:r>
          </a:p>
        </p:txBody>
      </p:sp>
      <p:sp>
        <p:nvSpPr>
          <p:cNvPr id="78" name="TextBox 40"/>
          <p:cNvSpPr txBox="1"/>
          <p:nvPr/>
        </p:nvSpPr>
        <p:spPr>
          <a:xfrm>
            <a:off x="9807423" y="5877912"/>
            <a:ext cx="2177500" cy="69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출고 버튼 클릭시 출고목록에 있는 정보를 바탕으로 출고합니다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.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 </a:t>
            </a:r>
            <a:b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</a:b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종료 버튼 클릭시 해당 창은 종료됩니다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808" y="1458105"/>
            <a:ext cx="3668798" cy="3697428"/>
          </a:xfrm>
          <a:prstGeom prst="rect">
            <a:avLst/>
          </a:prstGeom>
        </p:spPr>
      </p:pic>
      <p:pic>
        <p:nvPicPr>
          <p:cNvPr id="345" name="그림 3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5434" y="1783430"/>
            <a:ext cx="7392857" cy="39315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47105D-C0FB-D001-A0FF-CAC9C8A61929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832DF-F35D-8C47-A67E-BAD2B8834944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가맹점 요청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F2A91-80AE-6B22-0D41-0E3F9AC6AAF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1849" y="2649222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34584" y="2509252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986506-B156-EA7E-D1C1-F9E5020D7761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2A5D31-1D33-74E9-34D2-B93188808DE1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279302-6709-04BB-FD02-D0AB805CAAF2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00DD6412-B3CC-4C1E-FA8A-E36511634869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74A558D-13D3-770C-D7AB-5D72EDD4FABE}"/>
              </a:ext>
            </a:extLst>
          </p:cNvPr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메인화면의</a:t>
            </a:r>
            <a:r>
              <a:rPr lang="ko-KR" altLang="en-US" sz="1000" dirty="0"/>
              <a:t> 가맹점 요청 버튼을</a:t>
            </a:r>
            <a:br>
              <a:rPr lang="en-US" altLang="ko-KR" sz="1000" dirty="0"/>
            </a:br>
            <a:r>
              <a:rPr lang="ko-KR" altLang="en-US" sz="1000" dirty="0"/>
              <a:t>클릭하면 가맹점 요청 화면으로  이동합니다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6586EBAA-95C3-1268-3940-C2CEC230839F}"/>
              </a:ext>
            </a:extLst>
          </p:cNvPr>
          <p:cNvSpPr txBox="1"/>
          <p:nvPr/>
        </p:nvSpPr>
        <p:spPr>
          <a:xfrm>
            <a:off x="9791652" y="3265749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등록된 요청 목록을 보여줍니다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93779ECD-BAAB-0F36-4784-D407BB051AD1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CA8B65D0-E7AF-D58B-EE83-4EA0FF032908}"/>
              </a:ext>
            </a:extLst>
          </p:cNvPr>
          <p:cNvSpPr txBox="1"/>
          <p:nvPr/>
        </p:nvSpPr>
        <p:spPr>
          <a:xfrm>
            <a:off x="9818307" y="4838034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요청에 대한 허용 및 거절을 할 수 있고 해당 창을 종료할 수 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332" name="직사각형 331"/>
          <p:cNvSpPr/>
          <p:nvPr/>
        </p:nvSpPr>
        <p:spPr>
          <a:xfrm>
            <a:off x="1556907" y="2800447"/>
            <a:ext cx="7214968" cy="23269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1459374" y="2713268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5494111" y="2092589"/>
            <a:ext cx="3304979" cy="67157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5371065" y="197343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5903610" y="5122735"/>
            <a:ext cx="2888874" cy="539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타원 336"/>
          <p:cNvSpPr/>
          <p:nvPr/>
        </p:nvSpPr>
        <p:spPr>
          <a:xfrm>
            <a:off x="5743124" y="5018556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E345C78A-6BF4-CDFA-943D-A27729A53B5E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53081193-B5DB-2F3A-ED7C-D3B26444958A}"/>
              </a:ext>
            </a:extLst>
          </p:cNvPr>
          <p:cNvSpPr txBox="1"/>
          <p:nvPr/>
        </p:nvSpPr>
        <p:spPr>
          <a:xfrm>
            <a:off x="9818307" y="4043478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선택된 요청 목록의 거절 사유를 선택할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01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B35C04B-5015-D32C-2CC8-C74E21387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1" y="1392538"/>
            <a:ext cx="4180554" cy="333621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F43A6FDD-24E8-BFBA-89B2-92490DDD1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3" y="3227235"/>
            <a:ext cx="9111951" cy="36193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1D589A1-2906-8903-9CB7-0A1CA065BB1D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12F72-8A15-4B5D-4301-E80BC50AB29B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매출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072D0-FCBA-19F5-BF96-C46E71F22613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6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6C0EFB-38BB-57C2-E41C-FE748E270FC8}"/>
              </a:ext>
            </a:extLst>
          </p:cNvPr>
          <p:cNvSpPr/>
          <p:nvPr/>
        </p:nvSpPr>
        <p:spPr>
          <a:xfrm>
            <a:off x="1751565" y="2490447"/>
            <a:ext cx="1002051" cy="7330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02A554-F6E3-3C84-81D2-38FBC538A7DB}"/>
              </a:ext>
            </a:extLst>
          </p:cNvPr>
          <p:cNvSpPr/>
          <p:nvPr/>
        </p:nvSpPr>
        <p:spPr>
          <a:xfrm>
            <a:off x="1634581" y="2372741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BE3B90-76FF-55E9-14E7-4B812129265A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77F0AF-7D5D-434D-EA5D-A17B33A92B65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621B0B-542D-D682-6713-FCDA053E542D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1B2199-FE48-316A-8E99-5EAA121BCC70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A113C-48F6-A8D0-384B-C345DE82FB78}"/>
              </a:ext>
            </a:extLst>
          </p:cNvPr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메인화면의</a:t>
            </a:r>
            <a:r>
              <a:rPr lang="ko-KR" altLang="en-US" sz="1000" dirty="0"/>
              <a:t> 매출 관리 버튼을</a:t>
            </a:r>
            <a:br>
              <a:rPr lang="en-US" altLang="ko-KR" sz="1000" dirty="0"/>
            </a:br>
            <a:r>
              <a:rPr lang="ko-KR" altLang="en-US" sz="1000" dirty="0"/>
              <a:t>클릭하면 매출 관리 화면으로  이동합니다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8A0F1B-0B58-2770-0FED-46BBB6C8B86A}"/>
              </a:ext>
            </a:extLst>
          </p:cNvPr>
          <p:cNvSpPr txBox="1"/>
          <p:nvPr/>
        </p:nvSpPr>
        <p:spPr>
          <a:xfrm>
            <a:off x="9791652" y="3294057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매입</a:t>
            </a:r>
            <a:r>
              <a:rPr lang="en-US" altLang="ko-KR" sz="1000" dirty="0"/>
              <a:t>/</a:t>
            </a:r>
            <a:r>
              <a:rPr lang="ko-KR" altLang="en-US" sz="1000" dirty="0"/>
              <a:t>매출</a:t>
            </a:r>
            <a:r>
              <a:rPr lang="en-US" altLang="ko-KR" sz="1000" dirty="0"/>
              <a:t>/</a:t>
            </a:r>
            <a:r>
              <a:rPr lang="ko-KR" altLang="en-US" sz="1000" dirty="0"/>
              <a:t>반품</a:t>
            </a:r>
            <a:r>
              <a:rPr lang="en-US" altLang="ko-KR" sz="1000" dirty="0"/>
              <a:t>/</a:t>
            </a:r>
            <a:r>
              <a:rPr lang="ko-KR" altLang="en-US" sz="1000" dirty="0"/>
              <a:t>불량률 탭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</a:t>
            </a:r>
            <a:br>
              <a:rPr lang="en-US" altLang="ko-KR" sz="1000" dirty="0"/>
            </a:br>
            <a:r>
              <a:rPr lang="ko-KR" altLang="en-US" sz="1000" dirty="0"/>
              <a:t>해당 탭 관련 정보를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31E37C-B951-4FF7-D854-2B3F354C057B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473C3B-9EB5-2587-7FAF-429B5FF1490D}"/>
              </a:ext>
            </a:extLst>
          </p:cNvPr>
          <p:cNvSpPr txBox="1"/>
          <p:nvPr/>
        </p:nvSpPr>
        <p:spPr>
          <a:xfrm>
            <a:off x="9818307" y="4838034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TOP</a:t>
            </a: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ko-KR" altLang="en-US" sz="1000" dirty="0"/>
              <a:t> 판매 상품을 실시간으로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BF033A-4A12-0E06-80F5-F9DB6AD2D3F6}"/>
              </a:ext>
            </a:extLst>
          </p:cNvPr>
          <p:cNvSpPr/>
          <p:nvPr/>
        </p:nvSpPr>
        <p:spPr>
          <a:xfrm>
            <a:off x="346926" y="4180036"/>
            <a:ext cx="5574903" cy="22309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EBB200-3D2E-B309-3F09-2F413E812279}"/>
              </a:ext>
            </a:extLst>
          </p:cNvPr>
          <p:cNvSpPr/>
          <p:nvPr/>
        </p:nvSpPr>
        <p:spPr>
          <a:xfrm>
            <a:off x="387489" y="3703664"/>
            <a:ext cx="6927711" cy="43551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06588D-155A-AA0C-F291-5E7F59BB8D28}"/>
              </a:ext>
            </a:extLst>
          </p:cNvPr>
          <p:cNvSpPr/>
          <p:nvPr/>
        </p:nvSpPr>
        <p:spPr>
          <a:xfrm>
            <a:off x="218744" y="4064172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955E916-2967-EF9B-21F1-DAA4C2DB0421}"/>
              </a:ext>
            </a:extLst>
          </p:cNvPr>
          <p:cNvSpPr/>
          <p:nvPr/>
        </p:nvSpPr>
        <p:spPr>
          <a:xfrm>
            <a:off x="245529" y="3601083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3EE576-5A76-C1DD-7CB6-EEDB54CC7E44}"/>
              </a:ext>
            </a:extLst>
          </p:cNvPr>
          <p:cNvSpPr/>
          <p:nvPr/>
        </p:nvSpPr>
        <p:spPr>
          <a:xfrm>
            <a:off x="7427655" y="3703664"/>
            <a:ext cx="1559591" cy="242984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C06C17A-352A-CC3D-2F37-DA49F4CF468A}"/>
              </a:ext>
            </a:extLst>
          </p:cNvPr>
          <p:cNvSpPr/>
          <p:nvPr/>
        </p:nvSpPr>
        <p:spPr>
          <a:xfrm>
            <a:off x="7358723" y="3609906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FC81A1-3AB4-7782-27DD-DCE914DEBB7E}"/>
              </a:ext>
            </a:extLst>
          </p:cNvPr>
          <p:cNvSpPr/>
          <p:nvPr/>
        </p:nvSpPr>
        <p:spPr>
          <a:xfrm>
            <a:off x="5944648" y="4230468"/>
            <a:ext cx="1447760" cy="21805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C713F3C-949D-791A-B6BD-FAAE97A10995}"/>
              </a:ext>
            </a:extLst>
          </p:cNvPr>
          <p:cNvSpPr/>
          <p:nvPr/>
        </p:nvSpPr>
        <p:spPr>
          <a:xfrm>
            <a:off x="5862347" y="4131456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6C7E87C-7C95-2C25-55B7-F1931025D198}"/>
              </a:ext>
            </a:extLst>
          </p:cNvPr>
          <p:cNvSpPr>
            <a:spLocks/>
          </p:cNvSpPr>
          <p:nvPr/>
        </p:nvSpPr>
        <p:spPr>
          <a:xfrm>
            <a:off x="9569907" y="5658310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22BF14-DC50-C7C8-76BF-340BC3B1CCD2}"/>
              </a:ext>
            </a:extLst>
          </p:cNvPr>
          <p:cNvSpPr txBox="1"/>
          <p:nvPr/>
        </p:nvSpPr>
        <p:spPr>
          <a:xfrm>
            <a:off x="9791652" y="5635769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매입</a:t>
            </a:r>
            <a:r>
              <a:rPr lang="en-US" altLang="ko-KR" sz="1000" dirty="0"/>
              <a:t>/</a:t>
            </a:r>
            <a:r>
              <a:rPr lang="ko-KR" altLang="en-US" sz="1000" dirty="0"/>
              <a:t>매출액 등을 </a:t>
            </a:r>
            <a:r>
              <a:rPr lang="ko-KR" altLang="en-US" sz="1000" dirty="0" err="1"/>
              <a:t>수치화하여</a:t>
            </a:r>
            <a:r>
              <a:rPr lang="ko-KR" altLang="en-US" sz="1000" dirty="0"/>
              <a:t>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E0A2C17-DA2A-DDE0-C5C5-D88C283FD26A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48044C-5EC8-BC71-44FB-CFF87ED3584C}"/>
              </a:ext>
            </a:extLst>
          </p:cNvPr>
          <p:cNvSpPr txBox="1"/>
          <p:nvPr/>
        </p:nvSpPr>
        <p:spPr>
          <a:xfrm>
            <a:off x="9813201" y="4067799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기준을 선택하여 조회하면 기준을 바탕으로 </a:t>
            </a:r>
            <a:r>
              <a:rPr lang="en-US" altLang="ko-KR" sz="1000" dirty="0"/>
              <a:t>2</a:t>
            </a:r>
            <a:r>
              <a:rPr lang="ko-KR" altLang="en-US" sz="1000" dirty="0"/>
              <a:t>번의 리스트에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C393E422-2730-3591-AA25-8F89B6F1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31" y="2781273"/>
            <a:ext cx="2019300" cy="1276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AED6CA-B25A-B51A-030E-03C877B5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52" y="1511764"/>
            <a:ext cx="4360914" cy="43949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매일 초기화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3533136" y="2979992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3419736" y="2930472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4359274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2490447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메인화면의</a:t>
            </a:r>
            <a:r>
              <a:rPr lang="ko-KR" altLang="en-US" sz="1000" dirty="0"/>
              <a:t> 메일 초기화 버튼을</a:t>
            </a:r>
            <a:br>
              <a:rPr lang="en-US" altLang="ko-KR" sz="1000" dirty="0"/>
            </a:br>
            <a:r>
              <a:rPr lang="ko-KR" altLang="en-US" sz="1000" dirty="0"/>
              <a:t>클릭하면 </a:t>
            </a:r>
            <a:r>
              <a:rPr lang="ko-KR" altLang="en-US" sz="1000" dirty="0" err="1"/>
              <a:t>알림창으로</a:t>
            </a:r>
            <a:r>
              <a:rPr lang="ko-KR" altLang="en-US" sz="1000" dirty="0"/>
              <a:t> 이동합니다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1652" y="4363066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메일 알림을 초기화하여 웹페이지의 메일 알림을 모두에게 보여주는 기능입니다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5092075" y="2806346"/>
            <a:ext cx="2048056" cy="12371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4961572" y="266730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D1C2CE-E25F-CDF8-2300-24BA496B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8" y="1675151"/>
            <a:ext cx="7362489" cy="2868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BDC759-6FE4-21EE-CA64-983DEEA80502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DE7C1-D096-A207-5399-4C26CBC0BD1B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채팅 서버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69256-514E-5615-2DF6-1219C72874C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8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AE6D46-0C0C-7F17-DAC0-E878DBFB4746}"/>
              </a:ext>
            </a:extLst>
          </p:cNvPr>
          <p:cNvSpPr/>
          <p:nvPr/>
        </p:nvSpPr>
        <p:spPr>
          <a:xfrm>
            <a:off x="1135051" y="1797151"/>
            <a:ext cx="1740922" cy="2907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3FFF57-F1DD-C144-7494-690A95908584}"/>
              </a:ext>
            </a:extLst>
          </p:cNvPr>
          <p:cNvSpPr/>
          <p:nvPr/>
        </p:nvSpPr>
        <p:spPr>
          <a:xfrm>
            <a:off x="2875973" y="1828465"/>
            <a:ext cx="2409130" cy="256715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0BD174-E5BA-6D24-A070-3BDEE7642102}"/>
              </a:ext>
            </a:extLst>
          </p:cNvPr>
          <p:cNvSpPr/>
          <p:nvPr/>
        </p:nvSpPr>
        <p:spPr>
          <a:xfrm>
            <a:off x="1021651" y="1691657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0B2800-1CF8-6159-20D3-A41EEFC9D624}"/>
              </a:ext>
            </a:extLst>
          </p:cNvPr>
          <p:cNvSpPr/>
          <p:nvPr/>
        </p:nvSpPr>
        <p:spPr>
          <a:xfrm>
            <a:off x="8289051" y="1520862"/>
            <a:ext cx="2729780" cy="5054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7D404F-F7D8-BC41-BF76-FDFFC9312487}"/>
              </a:ext>
            </a:extLst>
          </p:cNvPr>
          <p:cNvSpPr/>
          <p:nvPr/>
        </p:nvSpPr>
        <p:spPr>
          <a:xfrm>
            <a:off x="8289051" y="1528571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7DECB79-66A5-C36C-908E-436E3C5DA6DF}"/>
              </a:ext>
            </a:extLst>
          </p:cNvPr>
          <p:cNvSpPr/>
          <p:nvPr/>
        </p:nvSpPr>
        <p:spPr>
          <a:xfrm>
            <a:off x="8530158" y="2453471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1598718-9E2A-FB69-C737-E66C0AC9C23C}"/>
              </a:ext>
            </a:extLst>
          </p:cNvPr>
          <p:cNvSpPr/>
          <p:nvPr/>
        </p:nvSpPr>
        <p:spPr>
          <a:xfrm>
            <a:off x="8530158" y="3262925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D8ED5-2A7E-DB50-9F0E-C9643A803204}"/>
              </a:ext>
            </a:extLst>
          </p:cNvPr>
          <p:cNvSpPr txBox="1"/>
          <p:nvPr/>
        </p:nvSpPr>
        <p:spPr>
          <a:xfrm>
            <a:off x="8748925" y="2431402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서버시작 버튼을 클릭하여 채팅 서버를 열거나 서버 종료로 해당 창을 닫으면서 서버를 종료합니다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1CC0F-E844-C267-0710-9F1F22C55E19}"/>
              </a:ext>
            </a:extLst>
          </p:cNvPr>
          <p:cNvSpPr txBox="1"/>
          <p:nvPr/>
        </p:nvSpPr>
        <p:spPr>
          <a:xfrm>
            <a:off x="8748925" y="3222455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서버 채팅창으로 하단에 텍스트박스로 채팅방에 채팅을 </a:t>
            </a:r>
            <a:r>
              <a:rPr lang="ko-KR" altLang="en-US" sz="1000" dirty="0" err="1"/>
              <a:t>보낼수</a:t>
            </a:r>
            <a:r>
              <a:rPr lang="ko-KR" altLang="en-US" sz="1000" dirty="0"/>
              <a:t> 있습니다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BAA6D3-3D22-E1A1-E53E-627C6618B82C}"/>
              </a:ext>
            </a:extLst>
          </p:cNvPr>
          <p:cNvSpPr/>
          <p:nvPr/>
        </p:nvSpPr>
        <p:spPr>
          <a:xfrm>
            <a:off x="433468" y="2077910"/>
            <a:ext cx="2442505" cy="231770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98F4EF6-23A4-BF11-3F42-347BE18CEA03}"/>
              </a:ext>
            </a:extLst>
          </p:cNvPr>
          <p:cNvSpPr/>
          <p:nvPr/>
        </p:nvSpPr>
        <p:spPr>
          <a:xfrm>
            <a:off x="2780602" y="169165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43CBFC4-0AD5-15F4-5C73-0D37859EFA66}"/>
              </a:ext>
            </a:extLst>
          </p:cNvPr>
          <p:cNvSpPr/>
          <p:nvPr/>
        </p:nvSpPr>
        <p:spPr>
          <a:xfrm>
            <a:off x="8530158" y="4123427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122DDF-7B45-7388-2F3E-63292FAD22F0}"/>
              </a:ext>
            </a:extLst>
          </p:cNvPr>
          <p:cNvSpPr txBox="1"/>
          <p:nvPr/>
        </p:nvSpPr>
        <p:spPr>
          <a:xfrm>
            <a:off x="8778558" y="4114668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가맹점이 채팅을 통해 문의한 문의 목록을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381909-644D-111A-E1E6-8870E9382695}"/>
              </a:ext>
            </a:extLst>
          </p:cNvPr>
          <p:cNvSpPr/>
          <p:nvPr/>
        </p:nvSpPr>
        <p:spPr>
          <a:xfrm>
            <a:off x="319495" y="195831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90815A-635B-F197-1938-BA66BE86DE14}"/>
              </a:ext>
            </a:extLst>
          </p:cNvPr>
          <p:cNvSpPr/>
          <p:nvPr/>
        </p:nvSpPr>
        <p:spPr>
          <a:xfrm>
            <a:off x="5299775" y="1919601"/>
            <a:ext cx="2409130" cy="19908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43B0C8E-4C7B-F0DB-AF8E-D225B34D0C6A}"/>
              </a:ext>
            </a:extLst>
          </p:cNvPr>
          <p:cNvSpPr/>
          <p:nvPr/>
        </p:nvSpPr>
        <p:spPr>
          <a:xfrm>
            <a:off x="5139073" y="180620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F20AAC-1EA5-219B-F302-6F77DE9FE8D7}"/>
              </a:ext>
            </a:extLst>
          </p:cNvPr>
          <p:cNvSpPr/>
          <p:nvPr/>
        </p:nvSpPr>
        <p:spPr>
          <a:xfrm>
            <a:off x="5307605" y="3910403"/>
            <a:ext cx="2401299" cy="4852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5308C1-7FE9-6157-6988-E34FCA33E7DA}"/>
              </a:ext>
            </a:extLst>
          </p:cNvPr>
          <p:cNvSpPr/>
          <p:nvPr/>
        </p:nvSpPr>
        <p:spPr>
          <a:xfrm>
            <a:off x="5191450" y="3776453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F5472F-A492-4E04-5B33-F6B6B4FC8F9E}"/>
              </a:ext>
            </a:extLst>
          </p:cNvPr>
          <p:cNvSpPr/>
          <p:nvPr/>
        </p:nvSpPr>
        <p:spPr>
          <a:xfrm>
            <a:off x="8525008" y="493054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AD4FC5-AEC0-75B0-C5CE-F2B77C27F2A4}"/>
              </a:ext>
            </a:extLst>
          </p:cNvPr>
          <p:cNvSpPr txBox="1"/>
          <p:nvPr/>
        </p:nvSpPr>
        <p:spPr>
          <a:xfrm>
            <a:off x="8773408" y="4921785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이전에 가맹점이 질문과 그에 대한 답변을 저장한 목록이 보여집니다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ko-KR" altLang="en-US" sz="1000" dirty="0"/>
              <a:t>답변 삭제도 가능합니다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777394F-CB5F-A817-04EB-2A94CBC745E3}"/>
              </a:ext>
            </a:extLst>
          </p:cNvPr>
          <p:cNvSpPr/>
          <p:nvPr/>
        </p:nvSpPr>
        <p:spPr>
          <a:xfrm>
            <a:off x="8525008" y="569457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11756-21FD-1B4B-F2CB-43447BE683C7}"/>
              </a:ext>
            </a:extLst>
          </p:cNvPr>
          <p:cNvSpPr txBox="1"/>
          <p:nvPr/>
        </p:nvSpPr>
        <p:spPr>
          <a:xfrm>
            <a:off x="8773408" y="5685819"/>
            <a:ext cx="217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선택한 문의에 대한 답변을 주는 란입니다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답변버튼 클릭 시 질문과 답변을 저장할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45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217945" y="356311"/>
            <a:ext cx="1806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1912832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메인 화면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3081781"/>
            <a:ext cx="2640005" cy="707886"/>
            <a:chOff x="294640" y="3596640"/>
            <a:chExt cx="2640005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991251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가맹점 관리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4237283"/>
            <a:ext cx="3092372" cy="707886"/>
            <a:chOff x="294640" y="3596640"/>
            <a:chExt cx="309237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443618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Web</a:t>
              </a:r>
              <a:r>
                <a:rPr lang="ko-KR" altLang="en-US" sz="2800" spc="-150" dirty="0">
                  <a:solidFill>
                    <a:srgbClr val="393939"/>
                  </a:solidFill>
                </a:rPr>
                <a:t> 회원 관리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83A876-0B06-0608-71C3-B1323E8FD853}"/>
              </a:ext>
            </a:extLst>
          </p:cNvPr>
          <p:cNvGrpSpPr/>
          <p:nvPr/>
        </p:nvGrpSpPr>
        <p:grpSpPr>
          <a:xfrm>
            <a:off x="619016" y="5392785"/>
            <a:ext cx="2359910" cy="707886"/>
            <a:chOff x="294640" y="3596640"/>
            <a:chExt cx="2160917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8A2ACF-A443-54C7-8831-7F86DADF5A41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3FC59E-E0ED-944A-D956-94BBF3D10EB1}"/>
                </a:ext>
              </a:extLst>
            </p:cNvPr>
            <p:cNvSpPr txBox="1"/>
            <p:nvPr/>
          </p:nvSpPr>
          <p:spPr>
            <a:xfrm>
              <a:off x="943394" y="3688973"/>
              <a:ext cx="1512163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제품 관리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CEB359-B09E-CB9C-9C9D-7299E2557A08}"/>
              </a:ext>
            </a:extLst>
          </p:cNvPr>
          <p:cNvGrpSpPr/>
          <p:nvPr/>
        </p:nvGrpSpPr>
        <p:grpSpPr>
          <a:xfrm>
            <a:off x="4775997" y="1912832"/>
            <a:ext cx="2640005" cy="707886"/>
            <a:chOff x="294640" y="3596640"/>
            <a:chExt cx="2640005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BE07CD-A2F1-D2ED-A8AC-510EED28C39C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FAA20D-AC06-B8BC-C0B9-E046ADF9C21F}"/>
                </a:ext>
              </a:extLst>
            </p:cNvPr>
            <p:cNvSpPr txBox="1"/>
            <p:nvPr/>
          </p:nvSpPr>
          <p:spPr>
            <a:xfrm>
              <a:off x="943394" y="3688973"/>
              <a:ext cx="1991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가맹점 요청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38F9BED-3E2E-B3D8-8EC6-F129160F5DD3}"/>
              </a:ext>
            </a:extLst>
          </p:cNvPr>
          <p:cNvGrpSpPr/>
          <p:nvPr/>
        </p:nvGrpSpPr>
        <p:grpSpPr>
          <a:xfrm>
            <a:off x="4775997" y="3070851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D86F6C-EC5F-AE52-8787-2CCF9FE1D46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B91B3B-BA28-AABF-06B5-AB2DEDBF9DA4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매출 관리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757B914-74AB-6262-F803-403966818376}"/>
              </a:ext>
            </a:extLst>
          </p:cNvPr>
          <p:cNvGrpSpPr/>
          <p:nvPr/>
        </p:nvGrpSpPr>
        <p:grpSpPr>
          <a:xfrm>
            <a:off x="4775997" y="4237283"/>
            <a:ext cx="2640005" cy="707886"/>
            <a:chOff x="294640" y="3596640"/>
            <a:chExt cx="2640005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EEB4F1-1F07-0D73-A44D-469CC88317D4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7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D666DE-DEED-401E-22A9-E6AB8599E495}"/>
                </a:ext>
              </a:extLst>
            </p:cNvPr>
            <p:cNvSpPr txBox="1"/>
            <p:nvPr/>
          </p:nvSpPr>
          <p:spPr>
            <a:xfrm>
              <a:off x="943394" y="3688973"/>
              <a:ext cx="1991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메일 초기화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A620C8-A75A-FAAF-C941-DD7382128CF8}"/>
              </a:ext>
            </a:extLst>
          </p:cNvPr>
          <p:cNvGrpSpPr/>
          <p:nvPr/>
        </p:nvGrpSpPr>
        <p:grpSpPr>
          <a:xfrm>
            <a:off x="4775997" y="5392785"/>
            <a:ext cx="2300168" cy="707886"/>
            <a:chOff x="294640" y="3596640"/>
            <a:chExt cx="2300168" cy="7078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C29334-2F19-FBF4-91A3-CC75F31C2FBD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8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8B298B-9CC9-B262-2115-6A1954CF378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채팅 서버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D659D1-A036-B4E5-2B2B-C71466D83FD6}"/>
              </a:ext>
            </a:extLst>
          </p:cNvPr>
          <p:cNvGrpSpPr/>
          <p:nvPr/>
        </p:nvGrpSpPr>
        <p:grpSpPr>
          <a:xfrm>
            <a:off x="942667" y="5946782"/>
            <a:ext cx="1330300" cy="307777"/>
            <a:chOff x="294640" y="3596640"/>
            <a:chExt cx="1218126" cy="3077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DE140B-243D-2ADB-A997-EDAFFBEB6322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I</a:t>
              </a:r>
              <a:endParaRPr lang="ko-KR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662FEC-1027-CBDD-D3B0-2F42B8E93B2A}"/>
                </a:ext>
              </a:extLst>
            </p:cNvPr>
            <p:cNvSpPr txBox="1"/>
            <p:nvPr/>
          </p:nvSpPr>
          <p:spPr>
            <a:xfrm>
              <a:off x="571591" y="3627418"/>
              <a:ext cx="941175" cy="27699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200" spc="-150" dirty="0">
                  <a:solidFill>
                    <a:srgbClr val="393939"/>
                  </a:solidFill>
                </a:rPr>
                <a:t>카테고리 관리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FAD6697-C4F1-5C2A-228F-D90686EB2ECF}"/>
              </a:ext>
            </a:extLst>
          </p:cNvPr>
          <p:cNvGrpSpPr/>
          <p:nvPr/>
        </p:nvGrpSpPr>
        <p:grpSpPr>
          <a:xfrm>
            <a:off x="942667" y="6240509"/>
            <a:ext cx="1060996" cy="307777"/>
            <a:chOff x="294640" y="3596640"/>
            <a:chExt cx="971530" cy="3077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F6F6C3-1ABE-EB8E-7005-61DE2D0E0282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II</a:t>
              </a:r>
              <a:endParaRPr lang="ko-KR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D0569C-73DC-0FFD-E0E3-72EAAE72A467}"/>
                </a:ext>
              </a:extLst>
            </p:cNvPr>
            <p:cNvSpPr txBox="1"/>
            <p:nvPr/>
          </p:nvSpPr>
          <p:spPr>
            <a:xfrm>
              <a:off x="571591" y="3627418"/>
              <a:ext cx="694579" cy="27699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200" spc="-150" dirty="0">
                  <a:solidFill>
                    <a:srgbClr val="393939"/>
                  </a:solidFill>
                </a:rPr>
                <a:t>제품 등록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CB0A8F-73D5-6278-E86D-7C9E79A40BE8}"/>
              </a:ext>
            </a:extLst>
          </p:cNvPr>
          <p:cNvGrpSpPr/>
          <p:nvPr/>
        </p:nvGrpSpPr>
        <p:grpSpPr>
          <a:xfrm>
            <a:off x="942667" y="6550223"/>
            <a:ext cx="1307858" cy="307777"/>
            <a:chOff x="294640" y="3596640"/>
            <a:chExt cx="1197576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82D99C-31F2-69DF-513A-AB817BF8E504}"/>
                </a:ext>
              </a:extLst>
            </p:cNvPr>
            <p:cNvSpPr txBox="1"/>
            <p:nvPr/>
          </p:nvSpPr>
          <p:spPr>
            <a:xfrm>
              <a:off x="294640" y="3596640"/>
              <a:ext cx="515398" cy="30777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latin typeface="+mj-ea"/>
                  <a:ea typeface="+mj-ea"/>
                </a:rPr>
                <a:t>III</a:t>
              </a:r>
              <a:endParaRPr lang="ko-KR" altLang="en-US" sz="1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6148F4-CC80-EB5F-B535-5AD02EAEA707}"/>
                </a:ext>
              </a:extLst>
            </p:cNvPr>
            <p:cNvSpPr txBox="1"/>
            <p:nvPr/>
          </p:nvSpPr>
          <p:spPr>
            <a:xfrm>
              <a:off x="571591" y="3627418"/>
              <a:ext cx="920625" cy="276999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200" spc="-150" dirty="0">
                  <a:solidFill>
                    <a:srgbClr val="393939"/>
                  </a:solidFill>
                </a:rPr>
                <a:t>입</a:t>
              </a:r>
              <a:r>
                <a:rPr lang="en-US" altLang="ko-KR" sz="1200" spc="-150" dirty="0">
                  <a:solidFill>
                    <a:srgbClr val="393939"/>
                  </a:solidFill>
                </a:rPr>
                <a:t> / </a:t>
              </a:r>
              <a:r>
                <a:rPr lang="ko-KR" altLang="en-US" sz="1200" spc="-150" dirty="0">
                  <a:solidFill>
                    <a:srgbClr val="393939"/>
                  </a:solidFill>
                </a:rPr>
                <a:t>출고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메인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3438113-635B-A9B0-7623-7777AB2D9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84" y="1764122"/>
            <a:ext cx="4529016" cy="460819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F71739-2B76-DF8A-826C-FA027A4C3071}"/>
              </a:ext>
            </a:extLst>
          </p:cNvPr>
          <p:cNvSpPr/>
          <p:nvPr/>
        </p:nvSpPr>
        <p:spPr>
          <a:xfrm>
            <a:off x="1566984" y="1973936"/>
            <a:ext cx="4529016" cy="23012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1DE2EB-11C8-37C3-12D5-428902E5A1A0}"/>
              </a:ext>
            </a:extLst>
          </p:cNvPr>
          <p:cNvSpPr/>
          <p:nvPr/>
        </p:nvSpPr>
        <p:spPr>
          <a:xfrm>
            <a:off x="1594981" y="4306477"/>
            <a:ext cx="4501019" cy="20658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22932B-DD8F-11E6-52B9-217471963131}"/>
              </a:ext>
            </a:extLst>
          </p:cNvPr>
          <p:cNvSpPr/>
          <p:nvPr/>
        </p:nvSpPr>
        <p:spPr>
          <a:xfrm>
            <a:off x="1481008" y="4238738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0704674-BB2D-E9D0-D5B0-158B84774542}"/>
              </a:ext>
            </a:extLst>
          </p:cNvPr>
          <p:cNvSpPr/>
          <p:nvPr/>
        </p:nvSpPr>
        <p:spPr>
          <a:xfrm>
            <a:off x="1453010" y="1859963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AE6831-D565-6558-D474-FE2CC5ED689D}"/>
              </a:ext>
            </a:extLst>
          </p:cNvPr>
          <p:cNvSpPr/>
          <p:nvPr/>
        </p:nvSpPr>
        <p:spPr>
          <a:xfrm>
            <a:off x="8289051" y="1520862"/>
            <a:ext cx="2729780" cy="5054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037474-040B-1EBA-A032-9575AAFFDB92}"/>
              </a:ext>
            </a:extLst>
          </p:cNvPr>
          <p:cNvSpPr/>
          <p:nvPr/>
        </p:nvSpPr>
        <p:spPr>
          <a:xfrm>
            <a:off x="8289051" y="1528571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86875F0-C775-15BC-8511-7D30865F6193}"/>
              </a:ext>
            </a:extLst>
          </p:cNvPr>
          <p:cNvSpPr/>
          <p:nvPr/>
        </p:nvSpPr>
        <p:spPr>
          <a:xfrm>
            <a:off x="8530158" y="2453471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C836EEE-34B9-854C-80C7-443330613085}"/>
              </a:ext>
            </a:extLst>
          </p:cNvPr>
          <p:cNvSpPr/>
          <p:nvPr/>
        </p:nvSpPr>
        <p:spPr>
          <a:xfrm>
            <a:off x="8530158" y="372521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AA521E-8C96-681D-2DF4-8933BAABDE5D}"/>
              </a:ext>
            </a:extLst>
          </p:cNvPr>
          <p:cNvSpPr txBox="1"/>
          <p:nvPr/>
        </p:nvSpPr>
        <p:spPr>
          <a:xfrm>
            <a:off x="8748925" y="2431402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각 메뉴를 클릭하여 </a:t>
            </a:r>
            <a:br>
              <a:rPr lang="en-US" altLang="ko-KR" sz="1000" dirty="0"/>
            </a:br>
            <a:r>
              <a:rPr lang="ko-KR" altLang="en-US" sz="1000" dirty="0"/>
              <a:t>해당 화면으로 이동이 가능합니다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26DAF-493E-F9B4-D7EB-C6F952CCD770}"/>
              </a:ext>
            </a:extLst>
          </p:cNvPr>
          <p:cNvSpPr txBox="1"/>
          <p:nvPr/>
        </p:nvSpPr>
        <p:spPr>
          <a:xfrm>
            <a:off x="8748925" y="3684740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본사의 재고 상황을 실시간으로 </a:t>
            </a:r>
            <a:br>
              <a:rPr lang="en-US" altLang="ko-KR" sz="1000" dirty="0"/>
            </a:br>
            <a:r>
              <a:rPr lang="ko-KR" altLang="en-US" sz="1000" dirty="0"/>
              <a:t>보여줍니다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5B1024-44ED-7BC3-37BE-2F9E141912DA}"/>
              </a:ext>
            </a:extLst>
          </p:cNvPr>
          <p:cNvSpPr/>
          <p:nvPr/>
        </p:nvSpPr>
        <p:spPr>
          <a:xfrm>
            <a:off x="1772780" y="4644839"/>
            <a:ext cx="4145419" cy="13959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6DA6616-D30C-D175-7301-FABAA87827BC}"/>
              </a:ext>
            </a:extLst>
          </p:cNvPr>
          <p:cNvSpPr/>
          <p:nvPr/>
        </p:nvSpPr>
        <p:spPr>
          <a:xfrm>
            <a:off x="1615820" y="451521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EAD798-4594-D0BC-1C6D-CB237323084D}"/>
              </a:ext>
            </a:extLst>
          </p:cNvPr>
          <p:cNvSpPr/>
          <p:nvPr/>
        </p:nvSpPr>
        <p:spPr>
          <a:xfrm>
            <a:off x="8530158" y="493807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0747-6929-EC95-F26D-EC4FF1CC0748}"/>
              </a:ext>
            </a:extLst>
          </p:cNvPr>
          <p:cNvSpPr txBox="1"/>
          <p:nvPr/>
        </p:nvSpPr>
        <p:spPr>
          <a:xfrm>
            <a:off x="8778558" y="4852967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수량이 </a:t>
            </a:r>
            <a:r>
              <a:rPr lang="en-US" altLang="ko-KR" sz="1000" dirty="0"/>
              <a:t>10</a:t>
            </a:r>
            <a:r>
              <a:rPr lang="ko-KR" altLang="en-US" sz="1000" dirty="0"/>
              <a:t>개미만인 제품은 </a:t>
            </a:r>
            <a:br>
              <a:rPr lang="en-US" altLang="ko-KR" sz="1000" dirty="0"/>
            </a:br>
            <a:r>
              <a:rPr lang="ko-KR" altLang="en-US" sz="1000" dirty="0"/>
              <a:t>빨간색 글자로 보이며 </a:t>
            </a:r>
            <a:br>
              <a:rPr lang="en-US" altLang="ko-KR" sz="1000" dirty="0"/>
            </a:br>
            <a:r>
              <a:rPr lang="ko-KR" altLang="en-US" sz="1000" dirty="0"/>
              <a:t>클릭 시에 입고창으로 이동한다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AC34C1-B00C-4AE6-D231-B75A1987314B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9110E7-A1FE-73B3-2F20-C67EAC6DFB1B}"/>
              </a:ext>
            </a:extLst>
          </p:cNvPr>
          <p:cNvSpPr txBox="1"/>
          <p:nvPr/>
        </p:nvSpPr>
        <p:spPr>
          <a:xfrm>
            <a:off x="875104" y="101916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가맹점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FCB4B-F9BB-BBEA-8967-7FDFD4C1D71B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66776DA-AAA5-7AB2-A89D-366DF795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0" y="1615012"/>
            <a:ext cx="3668798" cy="369742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8305EA-88B2-AC18-6310-48AF1C0E9429}"/>
              </a:ext>
            </a:extLst>
          </p:cNvPr>
          <p:cNvSpPr/>
          <p:nvPr/>
        </p:nvSpPr>
        <p:spPr>
          <a:xfrm>
            <a:off x="223707" y="1850936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FF2412-D471-D399-83F4-0A6E7F811E6F}"/>
              </a:ext>
            </a:extLst>
          </p:cNvPr>
          <p:cNvSpPr/>
          <p:nvPr/>
        </p:nvSpPr>
        <p:spPr>
          <a:xfrm>
            <a:off x="107370" y="1774466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DF5A37-20BC-719E-AD64-3E9CB9EBA2AD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9B7CA2-8DEB-11BF-6F28-5776AC593693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7F4D5F3-B03C-7B30-8EEC-D749C54B2F25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F11EBB-18D6-8060-01FA-21A3811F6810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521DE5-3D77-8C14-4AF2-39203C565A94}"/>
              </a:ext>
            </a:extLst>
          </p:cNvPr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메인화면의</a:t>
            </a:r>
            <a:r>
              <a:rPr lang="ko-KR" altLang="en-US" sz="1000" dirty="0"/>
              <a:t> 가맹점 관리 버튼을</a:t>
            </a:r>
            <a:br>
              <a:rPr lang="en-US" altLang="ko-KR" sz="1000" dirty="0"/>
            </a:br>
            <a:r>
              <a:rPr lang="ko-KR" altLang="en-US" sz="1000" dirty="0"/>
              <a:t>클릭하면 가맹점 관리 화면으로  이동합니다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F0C0D-A6D3-6EB0-949E-0238DF820B92}"/>
              </a:ext>
            </a:extLst>
          </p:cNvPr>
          <p:cNvSpPr txBox="1"/>
          <p:nvPr/>
        </p:nvSpPr>
        <p:spPr>
          <a:xfrm>
            <a:off x="9791652" y="3222663"/>
            <a:ext cx="217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등록된 가맹점의 목록을 </a:t>
            </a:r>
            <a:br>
              <a:rPr lang="en-US" altLang="ko-KR" sz="1000" dirty="0"/>
            </a:br>
            <a:r>
              <a:rPr lang="ko-KR" altLang="en-US" sz="1000" dirty="0"/>
              <a:t>보여줍니다</a:t>
            </a:r>
            <a:r>
              <a:rPr lang="en-US" altLang="ko-KR" sz="1000" dirty="0"/>
              <a:t>. </a:t>
            </a:r>
            <a:r>
              <a:rPr lang="ko-KR" altLang="en-US" sz="1000" dirty="0"/>
              <a:t>등록된 가맹점 선택 시 </a:t>
            </a:r>
            <a:br>
              <a:rPr lang="en-US" altLang="ko-KR" sz="1000" dirty="0"/>
            </a:br>
            <a:r>
              <a:rPr lang="en-US" altLang="ko-KR" sz="1000" dirty="0"/>
              <a:t>4</a:t>
            </a:r>
            <a:r>
              <a:rPr lang="ko-KR" altLang="en-US" sz="1000" dirty="0"/>
              <a:t>번 항목의 입력란에 정보가 자동으로 입력됩니다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EE6E9DC-43B4-3A12-1241-CB781CE0B147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2AC675-70E2-F0B2-7297-76C9527C70C8}"/>
              </a:ext>
            </a:extLst>
          </p:cNvPr>
          <p:cNvSpPr txBox="1"/>
          <p:nvPr/>
        </p:nvSpPr>
        <p:spPr>
          <a:xfrm>
            <a:off x="9818307" y="4838034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등록</a:t>
            </a:r>
            <a:r>
              <a:rPr lang="en-US" altLang="ko-KR" sz="1000" dirty="0"/>
              <a:t>,</a:t>
            </a:r>
            <a:r>
              <a:rPr lang="ko-KR" altLang="en-US" sz="1000" dirty="0"/>
              <a:t>수정</a:t>
            </a:r>
            <a:r>
              <a:rPr lang="en-US" altLang="ko-KR" sz="1000" dirty="0"/>
              <a:t>,</a:t>
            </a:r>
            <a:r>
              <a:rPr lang="ko-KR" altLang="en-US" sz="1000" dirty="0"/>
              <a:t>삭제할 가맹점의 정보를 입력하는 란입니다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6A5CD00-8AE0-E64C-1DAD-30D3316E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4" y="2845092"/>
            <a:ext cx="9082264" cy="378364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4EE85B-B356-3307-1610-C2749089DE6F}"/>
              </a:ext>
            </a:extLst>
          </p:cNvPr>
          <p:cNvSpPr/>
          <p:nvPr/>
        </p:nvSpPr>
        <p:spPr>
          <a:xfrm>
            <a:off x="196193" y="3662233"/>
            <a:ext cx="6598110" cy="28802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DBDC2DD-0442-EFF4-6D15-0C222FC1BEF3}"/>
              </a:ext>
            </a:extLst>
          </p:cNvPr>
          <p:cNvSpPr/>
          <p:nvPr/>
        </p:nvSpPr>
        <p:spPr>
          <a:xfrm>
            <a:off x="116803" y="357505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025932-0C97-F361-2F7C-8133BA970376}"/>
              </a:ext>
            </a:extLst>
          </p:cNvPr>
          <p:cNvSpPr/>
          <p:nvPr/>
        </p:nvSpPr>
        <p:spPr>
          <a:xfrm>
            <a:off x="2600324" y="3108588"/>
            <a:ext cx="4193979" cy="5536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A3D8A84-8CEA-2A89-DCA7-68A5654D6E83}"/>
              </a:ext>
            </a:extLst>
          </p:cNvPr>
          <p:cNvSpPr/>
          <p:nvPr/>
        </p:nvSpPr>
        <p:spPr>
          <a:xfrm>
            <a:off x="2486351" y="302571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06676E4-FB31-7F45-36E0-7D0870466985}"/>
              </a:ext>
            </a:extLst>
          </p:cNvPr>
          <p:cNvSpPr/>
          <p:nvPr/>
        </p:nvSpPr>
        <p:spPr>
          <a:xfrm>
            <a:off x="6865182" y="3662234"/>
            <a:ext cx="2290159" cy="22718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76A3FA7-BDEA-6903-7701-9E038DEB92DC}"/>
              </a:ext>
            </a:extLst>
          </p:cNvPr>
          <p:cNvSpPr/>
          <p:nvPr/>
        </p:nvSpPr>
        <p:spPr>
          <a:xfrm>
            <a:off x="6740982" y="3576199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6DE629-F2B3-5FF7-6DE5-874AF2A81D04}"/>
              </a:ext>
            </a:extLst>
          </p:cNvPr>
          <p:cNvSpPr/>
          <p:nvPr/>
        </p:nvSpPr>
        <p:spPr>
          <a:xfrm>
            <a:off x="6865182" y="6020111"/>
            <a:ext cx="2290159" cy="52240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68D70E8-8555-52E6-0EF3-9733EE98F0FC}"/>
              </a:ext>
            </a:extLst>
          </p:cNvPr>
          <p:cNvSpPr/>
          <p:nvPr/>
        </p:nvSpPr>
        <p:spPr>
          <a:xfrm>
            <a:off x="6767643" y="590671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9BE802F-665B-20A0-9893-17F0F72AC7E8}"/>
              </a:ext>
            </a:extLst>
          </p:cNvPr>
          <p:cNvSpPr>
            <a:spLocks/>
          </p:cNvSpPr>
          <p:nvPr/>
        </p:nvSpPr>
        <p:spPr>
          <a:xfrm>
            <a:off x="9569907" y="5658310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000B5A-0EEB-4857-65ED-EA5F3C372AC7}"/>
              </a:ext>
            </a:extLst>
          </p:cNvPr>
          <p:cNvSpPr txBox="1"/>
          <p:nvPr/>
        </p:nvSpPr>
        <p:spPr>
          <a:xfrm>
            <a:off x="9818307" y="5603932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버튼을 클릭 시 적혀 있는 </a:t>
            </a:r>
            <a:br>
              <a:rPr lang="en-US" altLang="ko-KR" sz="1000" dirty="0"/>
            </a:br>
            <a:r>
              <a:rPr lang="ko-KR" altLang="en-US" sz="1000" dirty="0"/>
              <a:t>버튼의 동작을 실행합니다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60C3E28-82AA-08DE-87D3-9C269EDCD713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A81EAC-0E33-12BF-D3DF-5858FEBAC776}"/>
              </a:ext>
            </a:extLst>
          </p:cNvPr>
          <p:cNvSpPr txBox="1"/>
          <p:nvPr/>
        </p:nvSpPr>
        <p:spPr>
          <a:xfrm>
            <a:off x="9818307" y="4043478"/>
            <a:ext cx="217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사업자등록번호로 조회버튼을 눌러 특정 가맹점을 조회하거나 </a:t>
            </a:r>
            <a:br>
              <a:rPr lang="en-US" altLang="ko-KR" sz="1000" dirty="0"/>
            </a:br>
            <a:r>
              <a:rPr lang="ko-KR" altLang="en-US" sz="1000" dirty="0"/>
              <a:t>전체리스트 버튼으로 전체 가맹점 리스트를 다시 보여줄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880" y="1358320"/>
            <a:ext cx="3668798" cy="3697428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93CD047E-5C82-625A-5A36-42B2A707E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5" y="2455843"/>
            <a:ext cx="7534275" cy="4105275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5C462B0-C971-0BAC-93E5-FBFACE5C664F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9D5C34-42D8-967B-CC15-7FF96B705AC5}"/>
              </a:ext>
            </a:extLst>
          </p:cNvPr>
          <p:cNvSpPr txBox="1"/>
          <p:nvPr/>
        </p:nvSpPr>
        <p:spPr>
          <a:xfrm>
            <a:off x="875104" y="101916"/>
            <a:ext cx="296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Web </a:t>
            </a:r>
            <a:r>
              <a:rPr lang="ko-KR" altLang="en-US" sz="3600" spc="-300" dirty="0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832FDA-E474-B45D-0447-49AFAFD2D152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511849" y="1596935"/>
            <a:ext cx="929479" cy="8179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1413656" y="1493251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EE9A9B-3C1E-3C8D-D0EA-62EEE686B53E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BB0C923-8135-5423-4198-4D1D4701FC92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06EF8AC-CCAC-7577-A7CF-CE186EBE2C6C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9572885" y="402140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메인화면의 </a:t>
            </a:r>
            <a:r>
              <a:rPr lang="en-US" altLang="ko-KR" sz="1000"/>
              <a:t>Web </a:t>
            </a:r>
            <a:r>
              <a:rPr lang="ko-KR" altLang="en-US" sz="1000"/>
              <a:t>회원 관리 버튼을</a:t>
            </a:r>
            <a:br>
              <a:rPr lang="en-US" altLang="ko-KR" sz="1000"/>
            </a:br>
            <a:r>
              <a:rPr lang="ko-KR" altLang="en-US" sz="1000"/>
              <a:t>클릭하면 </a:t>
            </a:r>
            <a:r>
              <a:rPr lang="en-US" altLang="ko-KR" sz="1000"/>
              <a:t>Web </a:t>
            </a:r>
            <a:r>
              <a:rPr lang="ko-KR" altLang="en-US" sz="1000"/>
              <a:t>회원 관리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791652" y="3930234"/>
            <a:ext cx="2177500" cy="547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가맹점이 승인 요청한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 </a:t>
            </a:r>
            <a:r>
              <a:rPr lang="ko-KR" altLang="en-US" sz="1000"/>
              <a:t>요청 목록을 클릭 시 </a:t>
            </a:r>
            <a:br>
              <a:rPr lang="ko-KR" altLang="en-US" sz="1000"/>
            </a:br>
            <a:r>
              <a:rPr lang="ko-KR" altLang="en-US" sz="1000"/>
              <a:t>승인 여부를 결정할 수 있습니다</a:t>
            </a:r>
            <a:r>
              <a:rPr lang="en-US" altLang="ko-KR" sz="1000"/>
              <a:t>.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404836" y="3429000"/>
            <a:ext cx="7124253" cy="28802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307302" y="320105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2346323" y="2875355"/>
            <a:ext cx="5237194" cy="5536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2214208" y="275357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9569907" y="5166827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18307" y="5113907"/>
            <a:ext cx="2177500" cy="69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사업자등록번호로 조회버튼을 눌러 요청한 특정 가맹점을 조회하거나 </a:t>
            </a:r>
            <a:br>
              <a:rPr lang="en-US" altLang="ko-KR" sz="1000"/>
            </a:br>
            <a:r>
              <a:rPr lang="ko-KR" altLang="en-US" sz="1000"/>
              <a:t>전체리스트 버튼으로 전체 가맹점 리스트를 다시 보여줄 수 있습니다</a:t>
            </a:r>
            <a:r>
              <a:rPr lang="en-US" altLang="ko-KR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2886" y="2206428"/>
            <a:ext cx="5269876" cy="214073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928" y="1643786"/>
            <a:ext cx="3813940" cy="3987714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A7921E0A-AF75-4CEB-248F-8E5CFE42414E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C55EF9-9E66-36DB-8B6C-5E455A2B46D5}"/>
              </a:ext>
            </a:extLst>
          </p:cNvPr>
          <p:cNvSpPr txBox="1"/>
          <p:nvPr/>
        </p:nvSpPr>
        <p:spPr>
          <a:xfrm>
            <a:off x="875104" y="101916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재고관리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DA4DB4-FC23-F2B5-31D4-89665467F2B8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09064" y="1896292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2683656" y="1765393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49B98A0-6CD8-328F-BE9E-84F7454C4D61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407D100-76D2-3279-BC0E-0EC845127BED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572885" y="4556615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메인화면의 재고 관리 버튼을</a:t>
            </a:r>
            <a:br>
              <a:rPr lang="en-US" altLang="ko-KR" sz="1000"/>
            </a:br>
            <a:r>
              <a:rPr lang="ko-KR" altLang="en-US" sz="1000"/>
              <a:t>클릭하면 재고 관리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91652" y="4465449"/>
            <a:ext cx="2177500" cy="390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제품관리 화면에 각 버튼을 클릭하면 해당 화면으로 이동합니다</a:t>
            </a:r>
            <a:r>
              <a:rPr lang="en-US" altLang="ko-KR" sz="1000"/>
              <a:t>.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997122" y="2183590"/>
            <a:ext cx="5273681" cy="217271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890517" y="2087339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EEAE3E85-2325-2797-6AE0-D1D00951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8" y="1936162"/>
            <a:ext cx="4096012" cy="15873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E19CC-0417-7DD1-D7FF-291FE17BF2D8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91F17-36D8-A1A4-AD26-6A14447D4DE5}"/>
              </a:ext>
            </a:extLst>
          </p:cNvPr>
          <p:cNvSpPr txBox="1"/>
          <p:nvPr/>
        </p:nvSpPr>
        <p:spPr>
          <a:xfrm>
            <a:off x="933827" y="127675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카테고리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3AD01-CD62-5171-0267-92EDB07FC50B}"/>
              </a:ext>
            </a:extLst>
          </p:cNvPr>
          <p:cNvSpPr txBox="1"/>
          <p:nvPr/>
        </p:nvSpPr>
        <p:spPr>
          <a:xfrm>
            <a:off x="132080" y="117305"/>
            <a:ext cx="977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278" y="2349864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52084" y="2237109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AFA11-8148-7AEF-6F28-3A0BF98480A9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CD4A53-1BC3-C672-AF75-20A4398B60F0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572885" y="342900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제품관리의 카테고리 관리 버튼을</a:t>
            </a:r>
            <a:br>
              <a:rPr lang="en-US" altLang="ko-KR" sz="1000"/>
            </a:br>
            <a:r>
              <a:rPr lang="ko-KR" altLang="en-US" sz="1000"/>
              <a:t>클릭하면 카테고리 관리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1652" y="3337833"/>
            <a:ext cx="2177500" cy="851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카테고리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 3</a:t>
            </a:r>
            <a:r>
              <a:rPr lang="ko-KR" altLang="en-US" sz="1000"/>
              <a:t>단계로 분류했으며 </a:t>
            </a:r>
            <a:br>
              <a:rPr lang="ko-KR" altLang="en-US" sz="1000"/>
            </a:br>
            <a:r>
              <a:rPr lang="ko-KR" altLang="en-US" sz="1000"/>
              <a:t>등록된 카테고리 클릭시 </a:t>
            </a:r>
            <a:r>
              <a:rPr lang="en-US" altLang="ko-KR" sz="1000"/>
              <a:t>3</a:t>
            </a:r>
            <a:r>
              <a:rPr lang="ko-KR" altLang="en-US" sz="1000"/>
              <a:t>번 항목의 정보 입력란에 해당 카테고리 정보가 입력됩니다</a:t>
            </a:r>
            <a:r>
              <a:rPr lang="en-US" altLang="ko-KR" sz="1000"/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9569907" y="5367211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18307" y="5327891"/>
            <a:ext cx="2177500" cy="69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등록</a:t>
            </a:r>
            <a:r>
              <a:rPr lang="en-US" altLang="ko-KR" sz="1000"/>
              <a:t>,</a:t>
            </a:r>
            <a:r>
              <a:rPr lang="ko-KR" altLang="en-US" sz="1000"/>
              <a:t>수정</a:t>
            </a:r>
            <a:r>
              <a:rPr lang="en-US" altLang="ko-KR" sz="1000"/>
              <a:t>,</a:t>
            </a:r>
            <a:r>
              <a:rPr lang="ko-KR" altLang="en-US" sz="1000"/>
              <a:t>삭제할 카테고리 정보를 입력하거나 창을 종료하는 기능이 있습니다</a:t>
            </a:r>
            <a:r>
              <a:rPr lang="en-US" altLang="ko-KR" sz="1000"/>
              <a:t>.</a:t>
            </a:r>
          </a:p>
          <a:p>
            <a:pPr lvl="0">
              <a:defRPr/>
            </a:pPr>
            <a:endParaRPr lang="ko-KR" altLang="en-US" sz="100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1831" y="2173439"/>
            <a:ext cx="7561687" cy="4258203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9569907" y="4377612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72949" y="4351906"/>
            <a:ext cx="2177500" cy="38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 카테고리 등록</a:t>
            </a:r>
            <a:r>
              <a:rPr lang="en-US" altLang="ko-KR" sz="1000"/>
              <a:t>,</a:t>
            </a:r>
            <a:r>
              <a:rPr lang="ko-KR" altLang="en-US" sz="1000"/>
              <a:t>수정</a:t>
            </a:r>
            <a:r>
              <a:rPr lang="en-US" altLang="ko-KR" sz="1000"/>
              <a:t>,</a:t>
            </a:r>
            <a:r>
              <a:rPr lang="ko-KR" altLang="en-US" sz="1000"/>
              <a:t>삭제에 연관된</a:t>
            </a:r>
            <a:br>
              <a:rPr lang="ko-KR" altLang="en-US" sz="1000"/>
            </a:br>
            <a:r>
              <a:rPr lang="ko-KR" altLang="en-US" sz="1000"/>
              <a:t>정보를 입력합니다</a:t>
            </a:r>
            <a:r>
              <a:rPr lang="en-US" altLang="ko-KR" sz="100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747407" y="3311071"/>
            <a:ext cx="4067181" cy="29528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631732" y="320105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84181" y="3308159"/>
            <a:ext cx="3205194" cy="22681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742994" y="320105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4539" y="5615215"/>
            <a:ext cx="3161016" cy="6389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770340" y="554470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364" y="3030117"/>
            <a:ext cx="8698190" cy="34706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3025" y="1437233"/>
            <a:ext cx="4096012" cy="158737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9F565B-AC1E-11F8-D77C-08E40E745ACF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4D3A-D2C5-2F28-5202-AE4A89BC0273}"/>
              </a:ext>
            </a:extLst>
          </p:cNvPr>
          <p:cNvSpPr txBox="1"/>
          <p:nvPr/>
        </p:nvSpPr>
        <p:spPr>
          <a:xfrm>
            <a:off x="1009328" y="14543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제품 관리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7F98E5-C95B-E77E-8709-89637438FB20}"/>
              </a:ext>
            </a:extLst>
          </p:cNvPr>
          <p:cNvSpPr txBox="1"/>
          <p:nvPr/>
        </p:nvSpPr>
        <p:spPr>
          <a:xfrm>
            <a:off x="132080" y="117305"/>
            <a:ext cx="1025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02135" y="1878150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03941" y="1747251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4CC624-F193-5E95-8042-9EAC33A11413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FB06A5-C9A4-BB83-45E1-2F1FB24DA11C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821560-92D4-67FF-01CB-132481DA478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D8049B-47BE-78C6-FF93-CF43A5515738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91652" y="2490447"/>
            <a:ext cx="2177500" cy="54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 관리의 제품 등록 버튼을</a:t>
            </a:r>
            <a:br>
              <a:rPr lang="en-US" altLang="ko-KR" sz="1000"/>
            </a:br>
            <a:r>
              <a:rPr lang="ko-KR" altLang="en-US" sz="1000"/>
              <a:t>클릭하면 제품 등록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1652" y="3222663"/>
            <a:ext cx="2177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제품의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 </a:t>
            </a:r>
            <a:r>
              <a:rPr lang="ko-KR" altLang="en-US" sz="1000"/>
              <a:t>등록된 제품 선택 시 </a:t>
            </a:r>
            <a:br>
              <a:rPr lang="en-US" altLang="ko-KR" sz="1000"/>
            </a:br>
            <a:r>
              <a:rPr lang="en-US" altLang="ko-KR" sz="1000"/>
              <a:t>5</a:t>
            </a:r>
            <a:r>
              <a:rPr lang="ko-KR" altLang="en-US" sz="1000"/>
              <a:t>번 항목의 입력란에 정보가 자동으로 입력됩니다</a:t>
            </a:r>
            <a:r>
              <a:rPr lang="en-US" altLang="ko-KR" sz="1000"/>
              <a:t>.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D3855C1-72A6-2977-C398-005394DDE7E4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18307" y="4838034"/>
            <a:ext cx="2177500" cy="998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제품명 이나 카테고리를 선택해 </a:t>
            </a:r>
            <a:r>
              <a:rPr lang="en-US" altLang="ko-KR" sz="1000"/>
              <a:t>2</a:t>
            </a:r>
            <a:r>
              <a:rPr lang="ko-KR" altLang="en-US" sz="1000"/>
              <a:t>번 항목의 제품리스트에서 제품을 검색 이 가능합니다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br>
              <a:rPr lang="ko-KR" altLang="en-US" sz="1000"/>
            </a:br>
            <a:r>
              <a:rPr lang="ko-KR" altLang="en-US" sz="1000"/>
              <a:t>전체리스트를 누르면 전체 제품 리스트가 보입니다</a:t>
            </a:r>
            <a:r>
              <a:rPr lang="en-US" altLang="ko-KR" sz="1000"/>
              <a:t>.</a:t>
            </a:r>
          </a:p>
          <a:p>
            <a:pPr lvl="0">
              <a:defRPr/>
            </a:pPr>
            <a:endParaRPr lang="ko-KR" altLang="en-US" sz="1000"/>
          </a:p>
        </p:txBody>
      </p:sp>
      <p:sp>
        <p:nvSpPr>
          <p:cNvPr id="31" name="직사각형 30"/>
          <p:cNvSpPr/>
          <p:nvPr/>
        </p:nvSpPr>
        <p:spPr>
          <a:xfrm>
            <a:off x="268764" y="3943447"/>
            <a:ext cx="3423109" cy="24357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70752" y="3943160"/>
            <a:ext cx="2851407" cy="240421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830539" y="3429000"/>
            <a:ext cx="4265461" cy="5210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574922" y="385121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697268" y="331560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56754" y="3942752"/>
            <a:ext cx="2290159" cy="24092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459214" y="387471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560836" y="581252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09236" y="5758146"/>
            <a:ext cx="2177500" cy="69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정보 입력란을 바탕으로 등록</a:t>
            </a:r>
            <a:r>
              <a:rPr lang="en-US" altLang="ko-KR" sz="1000"/>
              <a:t>,</a:t>
            </a:r>
            <a:r>
              <a:rPr lang="ko-KR" altLang="en-US" sz="1000"/>
              <a:t>수정</a:t>
            </a:r>
            <a:r>
              <a:rPr lang="en-US" altLang="ko-KR" sz="1000"/>
              <a:t>,</a:t>
            </a:r>
            <a:r>
              <a:rPr lang="ko-KR" altLang="en-US" sz="1000"/>
              <a:t>삭제 버튼을 누르면 기능에 맞춰 작동합니다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br>
              <a:rPr lang="ko-KR" altLang="en-US" sz="1000"/>
            </a:br>
            <a:r>
              <a:rPr lang="ko-KR" altLang="en-US" sz="1000"/>
              <a:t>종료 버튼을 누르면 창이 닫힙니다</a:t>
            </a:r>
            <a:r>
              <a:rPr lang="en-US" altLang="ko-KR" sz="1000"/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1D13203-FD32-0F68-5567-2B01B8798FCF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18307" y="4043478"/>
            <a:ext cx="2177500" cy="69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카테고리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 </a:t>
            </a:r>
            <a:r>
              <a:rPr lang="ko-KR" altLang="en-US" sz="1000"/>
              <a:t>등록된 카테고리 선택 시 </a:t>
            </a:r>
            <a:r>
              <a:rPr lang="en-US" altLang="ko-KR" sz="1000"/>
              <a:t>5</a:t>
            </a:r>
            <a:r>
              <a:rPr lang="ko-KR" altLang="en-US" sz="1000"/>
              <a:t>번 항목의 입력란에 정보가 자동으로 입력됩니다</a:t>
            </a:r>
            <a:r>
              <a:rPr lang="en-US" altLang="ko-KR" sz="1000"/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180303" y="383812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160" y="3032516"/>
            <a:ext cx="8490704" cy="3825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5596" y="1455376"/>
            <a:ext cx="4096012" cy="158737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9B7D8A-C6D6-2C42-9930-2AC5485E2288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F031A-A29C-DA63-6F44-7FEE0B510FC5}"/>
              </a:ext>
            </a:extLst>
          </p:cNvPr>
          <p:cNvSpPr txBox="1"/>
          <p:nvPr/>
        </p:nvSpPr>
        <p:spPr>
          <a:xfrm>
            <a:off x="1009328" y="145430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입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출고 관리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73F1CF-9196-3D32-5775-571A071DFA96}"/>
              </a:ext>
            </a:extLst>
          </p:cNvPr>
          <p:cNvSpPr txBox="1"/>
          <p:nvPr/>
        </p:nvSpPr>
        <p:spPr>
          <a:xfrm>
            <a:off x="132080" y="117305"/>
            <a:ext cx="1073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III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3778" y="1887221"/>
            <a:ext cx="1002051" cy="9176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001155" y="1774466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A1E002-F7C1-79A7-A97A-36AB0022ECB0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BB660F-3BC1-1A4E-D3CB-FA3BC12654DB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D20C59-5A25-C52E-21A4-CFE7624E3A86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1D09ECD-6659-3A78-264E-F245D1611209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 관리의 입</a:t>
            </a:r>
            <a:r>
              <a:rPr lang="en-US" altLang="ko-KR" sz="1000"/>
              <a:t>/</a:t>
            </a:r>
            <a:r>
              <a:rPr lang="ko-KR" altLang="en-US" sz="1000"/>
              <a:t>출고 관리 버튼을</a:t>
            </a:r>
            <a:br>
              <a:rPr lang="en-US" altLang="ko-KR" sz="1000"/>
            </a:br>
            <a:r>
              <a:rPr lang="ko-KR" altLang="en-US" sz="1000"/>
              <a:t>클릭하면 입</a:t>
            </a:r>
            <a:r>
              <a:rPr lang="en-US" altLang="ko-KR" sz="1000"/>
              <a:t>/</a:t>
            </a:r>
            <a:r>
              <a:rPr lang="ko-KR" altLang="en-US" sz="1000"/>
              <a:t>출고 관리 화면으로  이동합니다</a:t>
            </a:r>
            <a:r>
              <a:rPr lang="en-US" altLang="ko-KR" sz="100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91652" y="3222663"/>
            <a:ext cx="2177500" cy="394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현재 등록된 입</a:t>
            </a:r>
            <a:r>
              <a:rPr lang="en-US" altLang="ko-KR" sz="1000"/>
              <a:t>/</a:t>
            </a:r>
            <a:r>
              <a:rPr lang="ko-KR" altLang="en-US" sz="1000"/>
              <a:t>출고 목록을 </a:t>
            </a:r>
            <a:br>
              <a:rPr lang="en-US" altLang="ko-KR" sz="1000"/>
            </a:br>
            <a:r>
              <a:rPr lang="ko-KR" altLang="en-US" sz="1000"/>
              <a:t>보여줍니다</a:t>
            </a:r>
            <a:r>
              <a:rPr lang="en-US" altLang="ko-KR" sz="1000"/>
              <a:t>.</a:t>
            </a:r>
          </a:p>
        </p:txBody>
      </p:sp>
      <p:sp>
        <p:nvSpPr>
          <p:cNvPr id="48" name="타원 47"/>
          <p:cNvSpPr/>
          <p:nvPr/>
        </p:nvSpPr>
        <p:spPr>
          <a:xfrm>
            <a:off x="9569907" y="5131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9236" y="5164606"/>
            <a:ext cx="2177500" cy="54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입고</a:t>
            </a:r>
            <a:r>
              <a:rPr lang="en-US" altLang="ko-KR" sz="1000"/>
              <a:t>,</a:t>
            </a:r>
            <a:r>
              <a:rPr lang="ko-KR" altLang="en-US" sz="1000"/>
              <a:t>출고 기능이 있는 버튼입니다</a:t>
            </a:r>
            <a:r>
              <a:rPr lang="en-US" altLang="ko-KR" sz="1000"/>
              <a:t>.</a:t>
            </a:r>
          </a:p>
          <a:p>
            <a:pPr lvl="0">
              <a:defRPr/>
            </a:pPr>
            <a:r>
              <a:rPr lang="ko-KR" altLang="en-US" sz="1000"/>
              <a:t>클릭시 관련 창으로 이동합니다</a:t>
            </a:r>
            <a:r>
              <a:rPr lang="en-US" altLang="ko-KR" sz="1000"/>
              <a:t>.</a:t>
            </a:r>
          </a:p>
          <a:p>
            <a:pPr lvl="0">
              <a:defRPr/>
            </a:pPr>
            <a:endParaRPr lang="ko-KR" altLang="en-US" sz="1000"/>
          </a:p>
        </p:txBody>
      </p:sp>
      <p:sp>
        <p:nvSpPr>
          <p:cNvPr id="51" name="직사각형 50"/>
          <p:cNvSpPr/>
          <p:nvPr/>
        </p:nvSpPr>
        <p:spPr>
          <a:xfrm>
            <a:off x="377622" y="3977713"/>
            <a:ext cx="8240037" cy="26444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52874" y="382905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46324" y="3326302"/>
            <a:ext cx="4502407" cy="5536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232351" y="320105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856110" y="3317519"/>
            <a:ext cx="1836588" cy="5664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768197" y="3202200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F4A0E05-52E8-0B8A-BC0E-8E1D4C10ECC9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827378" y="4079763"/>
            <a:ext cx="2177500" cy="699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제품명으로 입</a:t>
            </a:r>
            <a:r>
              <a:rPr lang="en-US" altLang="ko-KR" sz="1000"/>
              <a:t>/</a:t>
            </a:r>
            <a:r>
              <a:rPr lang="ko-KR" altLang="en-US" sz="1000"/>
              <a:t>출고 리스트를 검색이 가능합니다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br>
              <a:rPr lang="ko-KR" altLang="en-US" sz="1000"/>
            </a:br>
            <a:r>
              <a:rPr lang="ko-KR" altLang="en-US" sz="1000"/>
              <a:t>전체 리스트 버튼으로 전체 리스트를 다시 보여줍니다</a:t>
            </a:r>
            <a:r>
              <a:rPr lang="en-US" altLang="ko-KR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946</Words>
  <Application>Microsoft Office PowerPoint</Application>
  <PresentationFormat>와이드스크린</PresentationFormat>
  <Paragraphs>220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찬혁 박</cp:lastModifiedBy>
  <cp:revision>36</cp:revision>
  <dcterms:created xsi:type="dcterms:W3CDTF">2020-09-07T02:34:06Z</dcterms:created>
  <dcterms:modified xsi:type="dcterms:W3CDTF">2023-10-04T12:18:10Z</dcterms:modified>
  <cp:version/>
</cp:coreProperties>
</file>