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8327-D50E-4B4C-A801-0A7708D7445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00D-A504-428B-9EB0-7DFC45CBD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8327-D50E-4B4C-A801-0A7708D7445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00D-A504-428B-9EB0-7DFC45CBD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1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8327-D50E-4B4C-A801-0A7708D7445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00D-A504-428B-9EB0-7DFC45CBD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8327-D50E-4B4C-A801-0A7708D7445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00D-A504-428B-9EB0-7DFC45CBD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8327-D50E-4B4C-A801-0A7708D7445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00D-A504-428B-9EB0-7DFC45CBD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5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8327-D50E-4B4C-A801-0A7708D7445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00D-A504-428B-9EB0-7DFC45CBD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8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8327-D50E-4B4C-A801-0A7708D7445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00D-A504-428B-9EB0-7DFC45CBD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4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8327-D50E-4B4C-A801-0A7708D7445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00D-A504-428B-9EB0-7DFC45CBD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9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8327-D50E-4B4C-A801-0A7708D7445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00D-A504-428B-9EB0-7DFC45CBD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8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8327-D50E-4B4C-A801-0A7708D7445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00D-A504-428B-9EB0-7DFC45CBD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8327-D50E-4B4C-A801-0A7708D7445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00D-A504-428B-9EB0-7DFC45CBD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4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8327-D50E-4B4C-A801-0A7708D7445F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9700D-A504-428B-9EB0-7DFC45CBD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191192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동작 원리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2713" y="1886988"/>
            <a:ext cx="2335876" cy="13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89" y="128847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sz="1800" dirty="0"/>
              <a:t>컴퓨터 부품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22713" y="3607723"/>
            <a:ext cx="2335876" cy="13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RAM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22713" y="5203767"/>
            <a:ext cx="2335876" cy="13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HDD / SSD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32909" y="1995055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 - </a:t>
            </a:r>
            <a:r>
              <a:rPr lang="ko-KR" altLang="en-US" dirty="0" smtClean="0"/>
              <a:t>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논리를 얘가 처리해요</a:t>
            </a:r>
            <a:r>
              <a:rPr lang="en-US" altLang="ko-KR" dirty="0" smtClean="0"/>
              <a:t>)</a:t>
            </a:r>
          </a:p>
          <a:p>
            <a:r>
              <a:rPr lang="fr-FR" altLang="ko-KR" dirty="0" smtClean="0"/>
              <a:t>[2.50GHz   2.50 GHz]</a:t>
            </a:r>
          </a:p>
          <a:p>
            <a:r>
              <a:rPr lang="ko-KR" altLang="en-US" dirty="0" smtClean="0"/>
              <a:t>얘가 얼마나 똑똑한지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32909" y="3607723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 - </a:t>
            </a:r>
            <a:r>
              <a:rPr lang="ko-KR" altLang="en-US" dirty="0" smtClean="0"/>
              <a:t>기억력 담당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필요한 정보들을 기억하는 역할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16.0 [ GB ]</a:t>
            </a:r>
          </a:p>
          <a:p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계속 설명될 단위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425072" y="5226611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 - </a:t>
            </a:r>
            <a:r>
              <a:rPr lang="ko-KR" altLang="en-US" dirty="0" smtClean="0"/>
              <a:t>기억력 담당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09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191192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동작 원리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852798" y="2626821"/>
            <a:ext cx="839586" cy="8395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EXE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862051" y="1820487"/>
            <a:ext cx="2793076" cy="10806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1303" y="258494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실행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31318" y="1130531"/>
            <a:ext cx="3090320" cy="177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RAM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31318" y="1130530"/>
            <a:ext cx="863147" cy="10734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36523" y="2238082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일시적인 </a:t>
            </a:r>
            <a:r>
              <a:rPr lang="ko-KR" altLang="en-US" sz="1600" dirty="0" smtClean="0">
                <a:solidFill>
                  <a:schemeClr val="bg1"/>
                </a:solidFill>
              </a:rPr>
              <a:t>기억장치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빠르다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5127" y="3371561"/>
            <a:ext cx="3286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1400" dirty="0"/>
              <a:t>SSD / HDD – </a:t>
            </a:r>
          </a:p>
          <a:p>
            <a:r>
              <a:rPr lang="ko-KR" altLang="en-US" sz="1400" dirty="0"/>
              <a:t>프로그램을 종료해도 남아있는 </a:t>
            </a:r>
            <a:r>
              <a:rPr lang="ko-KR" altLang="en-US" sz="1400" dirty="0" smtClean="0"/>
              <a:t>기억장치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느리다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612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191192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동작 원리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16890" y="935181"/>
            <a:ext cx="3090320" cy="1770612"/>
            <a:chOff x="4731318" y="1130531"/>
            <a:chExt cx="3090320" cy="1770612"/>
          </a:xfrm>
        </p:grpSpPr>
        <p:sp>
          <p:nvSpPr>
            <p:cNvPr id="14" name="직사각형 13"/>
            <p:cNvSpPr/>
            <p:nvPr/>
          </p:nvSpPr>
          <p:spPr>
            <a:xfrm>
              <a:off x="4731318" y="1130531"/>
              <a:ext cx="3090320" cy="177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RAM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958491" y="1130531"/>
              <a:ext cx="863147" cy="107340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용량</a:t>
              </a:r>
              <a:endParaRPr lang="ko-KR" altLang="en-US" dirty="0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3407210" y="422024"/>
            <a:ext cx="2769146" cy="513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07210" y="2008582"/>
            <a:ext cx="2769146" cy="20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176356" y="422024"/>
            <a:ext cx="1828800" cy="36761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76356" y="59466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Code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6356" y="147831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6356" y="236197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Heap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6356" y="324562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Stack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6597" y="410002"/>
            <a:ext cx="2351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명령어 </a:t>
            </a:r>
            <a:r>
              <a:rPr lang="en-US" altLang="ko-KR" dirty="0" smtClean="0"/>
              <a:t>(</a:t>
            </a:r>
            <a:r>
              <a:rPr lang="en-US" altLang="ko-KR" dirty="0" smtClean="0"/>
              <a:t>010101010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printf(“</a:t>
            </a:r>
            <a:r>
              <a:rPr lang="ko-KR" altLang="en-US" dirty="0" smtClean="0"/>
              <a:t>출력할 대사</a:t>
            </a:r>
            <a:r>
              <a:rPr lang="en-US" altLang="ko-KR" dirty="0" smtClean="0"/>
              <a:t>“);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96597" y="152448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좌표나 이런 데이터를 담는 공간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0575" y="4347556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sz="1800" dirty="0"/>
              <a:t>컴퓨터 </a:t>
            </a:r>
            <a:endParaRPr lang="en-US" altLang="ko-KR" sz="1800" dirty="0"/>
          </a:p>
          <a:p>
            <a:r>
              <a:rPr lang="en-US" altLang="ko-KR" sz="1800" dirty="0"/>
              <a:t> - 0</a:t>
            </a:r>
            <a:r>
              <a:rPr lang="ko-KR" altLang="en-US" sz="1800" dirty="0"/>
              <a:t>과 </a:t>
            </a:r>
            <a:r>
              <a:rPr lang="en-US" altLang="ko-KR" sz="1800" dirty="0"/>
              <a:t>1</a:t>
            </a:r>
            <a:r>
              <a:rPr lang="ko-KR" altLang="en-US" sz="1800" dirty="0"/>
              <a:t>로 이루어져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61576" y="2613660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Data, Heap, Stack</a:t>
            </a:r>
          </a:p>
          <a:p>
            <a:r>
              <a:rPr lang="en-US" altLang="ko-KR" dirty="0"/>
              <a:t> =&gt;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 </a:t>
            </a:r>
            <a:r>
              <a:rPr lang="ko-KR" altLang="en-US" dirty="0"/>
              <a:t>기억 공간</a:t>
            </a:r>
          </a:p>
        </p:txBody>
      </p:sp>
    </p:spTree>
    <p:extLst>
      <p:ext uri="{BB962C8B-B14F-4D97-AF65-F5344CB8AC3E}">
        <p14:creationId xmlns:p14="http://schemas.microsoft.com/office/powerpoint/2010/main" val="390078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슈] 모바일·콘솔에서도 '리그오브레전드' 즐긴다 &lt; 컨슈머 &lt; 뉴스 &lt; 기사본문 - 아이티데일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3" y="324157"/>
            <a:ext cx="6771277" cy="379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581400" y="222328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84220" y="1594156"/>
            <a:ext cx="205740" cy="43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12820" y="1700835"/>
            <a:ext cx="998220" cy="21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46420" y="2352828"/>
            <a:ext cx="4876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63535" y="86106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/>
              <a:t>기억해야하는 내용 </a:t>
            </a:r>
            <a:r>
              <a:rPr lang="en-US" altLang="ko-KR" dirty="0"/>
              <a:t>: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12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191192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컴파일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509" y="1300778"/>
            <a:ext cx="3749040" cy="104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(ARM</a:t>
            </a:r>
            <a:r>
              <a:rPr lang="ko-KR" altLang="en-US" dirty="0" smtClean="0"/>
              <a:t>칩</a:t>
            </a:r>
            <a:r>
              <a:rPr lang="en-US" altLang="ko-KR" dirty="0" smtClean="0"/>
              <a:t>, Intel</a:t>
            </a:r>
            <a:r>
              <a:rPr lang="ko-KR" altLang="en-US" dirty="0" smtClean="0"/>
              <a:t>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9" y="2583179"/>
            <a:ext cx="3931807" cy="2850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7556" y="2701636"/>
            <a:ext cx="47243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sz="1600" dirty="0"/>
              <a:t>개발자가 </a:t>
            </a:r>
            <a:r>
              <a:rPr lang="ko-KR" altLang="en-US" sz="1600" dirty="0" err="1"/>
              <a:t>이표를</a:t>
            </a:r>
            <a:r>
              <a:rPr lang="ko-KR" altLang="en-US" sz="1600" dirty="0"/>
              <a:t> 보고 개발하기에는</a:t>
            </a:r>
            <a:endParaRPr lang="en-US" altLang="ko-KR" sz="1600" dirty="0"/>
          </a:p>
          <a:p>
            <a:r>
              <a:rPr lang="ko-KR" altLang="en-US" sz="1600" dirty="0"/>
              <a:t>평생 이 표를 가지고 코딩을 해도 </a:t>
            </a:r>
            <a:r>
              <a:rPr lang="ko-KR" altLang="en-US" sz="1600" dirty="0" smtClean="0"/>
              <a:t>생산성이 안 나옴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7556" y="4389119"/>
            <a:ext cx="596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C, C</a:t>
            </a:r>
            <a:r>
              <a:rPr lang="en-US" altLang="ko-KR" dirty="0" smtClean="0"/>
              <a:t>++, Python, Java, C#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 </a:t>
            </a:r>
            <a:r>
              <a:rPr lang="ko-KR" altLang="en-US" dirty="0"/>
              <a:t>같은 언어로 프로그래밍을 하면 </a:t>
            </a:r>
            <a:endParaRPr lang="en-US" altLang="ko-KR" dirty="0"/>
          </a:p>
          <a:p>
            <a:r>
              <a:rPr lang="ko-KR" altLang="en-US" dirty="0"/>
              <a:t>각자의 </a:t>
            </a:r>
            <a:r>
              <a:rPr lang="en-US" altLang="ko-KR" dirty="0"/>
              <a:t>CPU </a:t>
            </a:r>
            <a:r>
              <a:rPr lang="ko-KR" altLang="en-US" dirty="0"/>
              <a:t>칩에 맞게 프로그램을 생성해주는 과정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47556" y="385315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컴파일 이란</a:t>
            </a:r>
            <a:r>
              <a:rPr lang="en-US" altLang="ko-KR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7556" y="2071309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컴파일 필요성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39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4150" y="252290"/>
            <a:ext cx="3142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2400" dirty="0"/>
              <a:t>Unity, Unreal </a:t>
            </a:r>
            <a:endParaRPr lang="en-US" altLang="ko-KR" sz="2400" dirty="0" smtClean="0"/>
          </a:p>
          <a:p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ym typeface="Wingdings" panose="05000000000000000000" pitchFamily="2" charset="2"/>
              </a:rPr>
              <a:t>크로스플랫폼 엔진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09675" y="1885950"/>
            <a:ext cx="60728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1600" dirty="0"/>
              <a:t>Arm, Intel </a:t>
            </a:r>
            <a:r>
              <a:rPr lang="en-US" altLang="ko-KR" sz="1600" dirty="0">
                <a:sym typeface="Wingdings" panose="05000000000000000000" pitchFamily="2" charset="2"/>
              </a:rPr>
              <a:t> </a:t>
            </a:r>
            <a:r>
              <a:rPr lang="ko-KR" altLang="en-US" sz="1600" dirty="0">
                <a:sym typeface="Wingdings" panose="05000000000000000000" pitchFamily="2" charset="2"/>
              </a:rPr>
              <a:t>명령어 셋이 다르다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Android, </a:t>
            </a:r>
            <a:r>
              <a:rPr lang="en-US" altLang="ko-KR" sz="1600" dirty="0" err="1">
                <a:sym typeface="Wingdings" panose="05000000000000000000" pitchFamily="2" charset="2"/>
              </a:rPr>
              <a:t>MacOS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sym typeface="Wingdings" panose="05000000000000000000" pitchFamily="2" charset="2"/>
              </a:rPr>
              <a:t>로가면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더 심해진다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Android  JAVA</a:t>
            </a:r>
            <a:r>
              <a:rPr lang="ko-KR" altLang="en-US" sz="1600" dirty="0">
                <a:sym typeface="Wingdings" panose="05000000000000000000" pitchFamily="2" charset="2"/>
              </a:rPr>
              <a:t>로밖에 개발을 못함 </a:t>
            </a:r>
            <a:r>
              <a:rPr lang="en-US" altLang="ko-KR" sz="1600" dirty="0">
                <a:sym typeface="Wingdings" panose="05000000000000000000" pitchFamily="2" charset="2"/>
              </a:rPr>
              <a:t>(Java)</a:t>
            </a:r>
          </a:p>
          <a:p>
            <a:r>
              <a:rPr lang="en-US" altLang="ko-KR" sz="1600" dirty="0" err="1">
                <a:sym typeface="Wingdings" panose="05000000000000000000" pitchFamily="2" charset="2"/>
              </a:rPr>
              <a:t>MacOS</a:t>
            </a:r>
            <a:r>
              <a:rPr lang="en-US" altLang="ko-KR" sz="1600" dirty="0">
                <a:sym typeface="Wingdings" panose="05000000000000000000" pitchFamily="2" charset="2"/>
              </a:rPr>
              <a:t> </a:t>
            </a:r>
            <a:r>
              <a:rPr lang="ko-KR" altLang="en-US" sz="1600" dirty="0">
                <a:sym typeface="Wingdings" panose="05000000000000000000" pitchFamily="2" charset="2"/>
              </a:rPr>
              <a:t>애플이 만든 </a:t>
            </a:r>
            <a:r>
              <a:rPr lang="ko-KR" altLang="en-US" sz="1600" dirty="0" err="1">
                <a:sym typeface="Wingdings" panose="05000000000000000000" pitchFamily="2" charset="2"/>
              </a:rPr>
              <a:t>언어로밖에</a:t>
            </a:r>
            <a:r>
              <a:rPr lang="ko-KR" altLang="en-US" sz="1600" dirty="0">
                <a:sym typeface="Wingdings" panose="05000000000000000000" pitchFamily="2" charset="2"/>
              </a:rPr>
              <a:t> 개발을 못함 </a:t>
            </a:r>
            <a:r>
              <a:rPr lang="en-US" altLang="ko-KR" sz="1600" dirty="0">
                <a:sym typeface="Wingdings" panose="05000000000000000000" pitchFamily="2" charset="2"/>
              </a:rPr>
              <a:t>(Object-C, Swift)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9009" y="3673498"/>
            <a:ext cx="7608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크로스플랫폼 </a:t>
            </a:r>
            <a:r>
              <a:rPr lang="ko-KR" altLang="en-US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엔진</a:t>
            </a:r>
            <a:endParaRPr lang="en-US" altLang="ko-KR" sz="16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  <a:p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  </a:t>
            </a:r>
            <a:r>
              <a:rPr lang="ko-KR" altLang="en-US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컴파일을 할 때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각 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OS</a:t>
            </a:r>
            <a:r>
              <a:rPr lang="ko-KR" altLang="en-US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에 맞게 언어를 변경해주는 역할 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+ </a:t>
            </a:r>
            <a:r>
              <a:rPr lang="ko-KR" altLang="en-US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칩셋에 맞게 </a:t>
            </a:r>
            <a:r>
              <a:rPr lang="ko-KR" altLang="en-US" sz="16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해주는건</a:t>
            </a:r>
            <a:r>
              <a:rPr lang="ko-KR" altLang="en-US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 덤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7182" y="1122993"/>
            <a:ext cx="1554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Unity </a:t>
            </a:r>
            <a:r>
              <a:rPr lang="en-US" altLang="ko-KR" dirty="0" smtClean="0"/>
              <a:t>=&gt; </a:t>
            </a:r>
            <a:r>
              <a:rPr lang="en-US" altLang="ko-KR" dirty="0"/>
              <a:t>C#</a:t>
            </a:r>
          </a:p>
          <a:p>
            <a:r>
              <a:rPr lang="en-US" altLang="ko-KR" dirty="0"/>
              <a:t>Unreal =&gt;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05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36988" y="1248813"/>
            <a:ext cx="2335876" cy="13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2356" y="1402081"/>
            <a:ext cx="2850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 smtClean="0"/>
              <a:t>뇌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모든 명령어 처리를 하게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명령어 칩셋은 얘가 </a:t>
            </a:r>
            <a:r>
              <a:rPr lang="ko-KR" altLang="en-US" dirty="0" err="1" smtClean="0"/>
              <a:t>들고있음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6988" y="2896638"/>
            <a:ext cx="2335876" cy="13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GPU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그래픽카드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6678" y="483870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그래픽카드가 더 비싸요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6631" y="2926795"/>
            <a:ext cx="32480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 smtClean="0"/>
              <a:t>얘는 단순히 보조역할인데</a:t>
            </a:r>
            <a:r>
              <a:rPr lang="en-US" altLang="ko-KR" dirty="0" smtClean="0"/>
              <a:t>??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보조지만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처리속도가 더 빠릅니다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로봇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영상처리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3475" y="4697731"/>
            <a:ext cx="50229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아니</a:t>
            </a:r>
            <a:r>
              <a:rPr lang="en-US" altLang="ko-KR" dirty="0">
                <a:sym typeface="Wingdings" panose="05000000000000000000" pitchFamily="2" charset="2"/>
              </a:rPr>
              <a:t>, GPU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ko-KR" altLang="en-US" dirty="0" smtClean="0">
                <a:sym typeface="Wingdings" panose="05000000000000000000" pitchFamily="2" charset="2"/>
              </a:rPr>
              <a:t>더 빠르면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GPU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sym typeface="Wingdings" panose="05000000000000000000" pitchFamily="2" charset="2"/>
              </a:rPr>
              <a:t>메인으로</a:t>
            </a:r>
            <a:r>
              <a:rPr lang="ko-KR" altLang="en-US" dirty="0">
                <a:sym typeface="Wingdings" panose="05000000000000000000" pitchFamily="2" charset="2"/>
              </a:rPr>
              <a:t> 하면 </a:t>
            </a:r>
            <a:r>
              <a:rPr lang="ko-KR" altLang="en-US" dirty="0" err="1">
                <a:sym typeface="Wingdings" panose="05000000000000000000" pitchFamily="2" charset="2"/>
              </a:rPr>
              <a:t>되는거</a:t>
            </a:r>
            <a:r>
              <a:rPr lang="ko-KR" altLang="en-US" dirty="0">
                <a:sym typeface="Wingdings" panose="05000000000000000000" pitchFamily="2" charset="2"/>
              </a:rPr>
              <a:t> 아닌가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명령어 칩셋 </a:t>
            </a:r>
            <a:r>
              <a:rPr lang="en-US" altLang="ko-KR" dirty="0" smtClean="0">
                <a:sym typeface="Wingdings" panose="05000000000000000000" pitchFamily="2" charset="2"/>
              </a:rPr>
              <a:t>(instruction</a:t>
            </a:r>
            <a:r>
              <a:rPr lang="ko-KR" altLang="en-US" dirty="0" smtClean="0">
                <a:sym typeface="Wingdings" panose="05000000000000000000" pitchFamily="2" charset="2"/>
              </a:rPr>
              <a:t>을 안 들고 있어서 불가능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988" y="6410325"/>
            <a:ext cx="6615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GPU</a:t>
            </a:r>
            <a:r>
              <a:rPr lang="ko-KR" altLang="en-US" dirty="0"/>
              <a:t>는 사용하려면</a:t>
            </a:r>
            <a:r>
              <a:rPr lang="en-US" altLang="ko-KR" dirty="0"/>
              <a:t>, </a:t>
            </a:r>
            <a:r>
              <a:rPr lang="ko-KR" altLang="en-US" dirty="0"/>
              <a:t>코드에서 따로 명령을 </a:t>
            </a:r>
            <a:r>
              <a:rPr lang="ko-KR" altLang="en-US" dirty="0" smtClean="0"/>
              <a:t>해줘야 합니다</a:t>
            </a:r>
            <a:r>
              <a:rPr lang="en-US" altLang="ko-KR" dirty="0"/>
              <a:t>. (</a:t>
            </a:r>
            <a:r>
              <a:rPr lang="ko-KR" altLang="en-US" dirty="0"/>
              <a:t>하드웨어 가속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99" y="28696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6340" y="764771"/>
            <a:ext cx="31021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algn="l"/>
            <a:r>
              <a:rPr lang="ko-KR" altLang="en-US" sz="1400" dirty="0"/>
              <a:t>이름만 들었지</a:t>
            </a:r>
            <a:r>
              <a:rPr lang="en-US" altLang="ko-KR" sz="1400" dirty="0"/>
              <a:t>, </a:t>
            </a:r>
            <a:r>
              <a:rPr lang="ko-KR" altLang="en-US" sz="1400" dirty="0"/>
              <a:t>뭐하는 애인지 모른다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400" dirty="0"/>
              <a:t>대충 알긴 안다</a:t>
            </a:r>
            <a:r>
              <a:rPr lang="en-US" altLang="ko-KR" sz="1400" dirty="0"/>
              <a:t>.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 == &gt; 2</a:t>
            </a:r>
            <a:r>
              <a:rPr lang="ko-KR" altLang="en-US" sz="1400" dirty="0" err="1"/>
              <a:t>진수랑</a:t>
            </a:r>
            <a:r>
              <a:rPr lang="ko-KR" altLang="en-US" sz="1400" dirty="0"/>
              <a:t> 많이 친해야 합니다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737" y="2352503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2</a:t>
            </a:r>
            <a:r>
              <a:rPr lang="ko-KR" altLang="en-US" dirty="0" smtClean="0"/>
              <a:t>진수 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6737" y="2876204"/>
            <a:ext cx="40446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N </a:t>
            </a:r>
            <a:r>
              <a:rPr lang="ko-KR" altLang="en-US" dirty="0"/>
              <a:t>진수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모든 수를 </a:t>
            </a:r>
            <a:r>
              <a:rPr lang="en-US" altLang="ko-KR" dirty="0"/>
              <a:t>N</a:t>
            </a:r>
            <a:r>
              <a:rPr lang="ko-KR" altLang="en-US" dirty="0"/>
              <a:t>까지만 사용해서 표현하는 숫자 형태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실생활에서 사용하는 숫자는 </a:t>
            </a:r>
            <a:r>
              <a:rPr lang="en-US" altLang="ko-KR" dirty="0"/>
              <a:t>10</a:t>
            </a:r>
            <a:r>
              <a:rPr lang="ko-KR" altLang="en-US" dirty="0"/>
              <a:t>진수입니다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[0~9]</a:t>
            </a:r>
          </a:p>
          <a:p>
            <a:r>
              <a:rPr lang="en-US" altLang="ko-KR" dirty="0"/>
              <a:t>20</a:t>
            </a:r>
          </a:p>
          <a:p>
            <a:r>
              <a:rPr lang="en-US" altLang="ko-KR" dirty="0"/>
              <a:t>1079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진수에서는 </a:t>
            </a:r>
            <a:r>
              <a:rPr lang="en-US" altLang="ko-KR" dirty="0"/>
              <a:t>(0, 1) </a:t>
            </a:r>
            <a:r>
              <a:rPr lang="ko-KR" altLang="en-US" dirty="0"/>
              <a:t>만 사용가능 함</a:t>
            </a:r>
            <a:r>
              <a:rPr lang="en-US" altLang="ko-KR" dirty="0"/>
              <a:t>.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06932"/>
              </p:ext>
            </p:extLst>
          </p:nvPr>
        </p:nvGraphicFramePr>
        <p:xfrm>
          <a:off x="5190690" y="2876204"/>
          <a:ext cx="765247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247">
                  <a:extLst>
                    <a:ext uri="{9D8B030D-6E8A-4147-A177-3AD203B41FA5}">
                      <a16:colId xmlns:a16="http://schemas.microsoft.com/office/drawing/2014/main" val="1249341150"/>
                    </a:ext>
                  </a:extLst>
                </a:gridCol>
                <a:gridCol w="765247">
                  <a:extLst>
                    <a:ext uri="{9D8B030D-6E8A-4147-A177-3AD203B41FA5}">
                      <a16:colId xmlns:a16="http://schemas.microsoft.com/office/drawing/2014/main" val="1450108997"/>
                    </a:ext>
                  </a:extLst>
                </a:gridCol>
                <a:gridCol w="765247">
                  <a:extLst>
                    <a:ext uri="{9D8B030D-6E8A-4147-A177-3AD203B41FA5}">
                      <a16:colId xmlns:a16="http://schemas.microsoft.com/office/drawing/2014/main" val="2981792732"/>
                    </a:ext>
                  </a:extLst>
                </a:gridCol>
                <a:gridCol w="765247">
                  <a:extLst>
                    <a:ext uri="{9D8B030D-6E8A-4147-A177-3AD203B41FA5}">
                      <a16:colId xmlns:a16="http://schemas.microsoft.com/office/drawing/2014/main" val="4009593874"/>
                    </a:ext>
                  </a:extLst>
                </a:gridCol>
                <a:gridCol w="765247">
                  <a:extLst>
                    <a:ext uri="{9D8B030D-6E8A-4147-A177-3AD203B41FA5}">
                      <a16:colId xmlns:a16="http://schemas.microsoft.com/office/drawing/2014/main" val="1351598736"/>
                    </a:ext>
                  </a:extLst>
                </a:gridCol>
                <a:gridCol w="765247">
                  <a:extLst>
                    <a:ext uri="{9D8B030D-6E8A-4147-A177-3AD203B41FA5}">
                      <a16:colId xmlns:a16="http://schemas.microsoft.com/office/drawing/2014/main" val="1076290961"/>
                    </a:ext>
                  </a:extLst>
                </a:gridCol>
                <a:gridCol w="765247">
                  <a:extLst>
                    <a:ext uri="{9D8B030D-6E8A-4147-A177-3AD203B41FA5}">
                      <a16:colId xmlns:a16="http://schemas.microsoft.com/office/drawing/2014/main" val="840427870"/>
                    </a:ext>
                  </a:extLst>
                </a:gridCol>
                <a:gridCol w="765247">
                  <a:extLst>
                    <a:ext uri="{9D8B030D-6E8A-4147-A177-3AD203B41FA5}">
                      <a16:colId xmlns:a16="http://schemas.microsoft.com/office/drawing/2014/main" val="3002116066"/>
                    </a:ext>
                  </a:extLst>
                </a:gridCol>
                <a:gridCol w="765247">
                  <a:extLst>
                    <a:ext uri="{9D8B030D-6E8A-4147-A177-3AD203B41FA5}">
                      <a16:colId xmlns:a16="http://schemas.microsoft.com/office/drawing/2014/main" val="1516144222"/>
                    </a:ext>
                  </a:extLst>
                </a:gridCol>
                <a:gridCol w="765247">
                  <a:extLst>
                    <a:ext uri="{9D8B030D-6E8A-4147-A177-3AD203B41FA5}">
                      <a16:colId xmlns:a16="http://schemas.microsoft.com/office/drawing/2014/main" val="663538363"/>
                    </a:ext>
                  </a:extLst>
                </a:gridCol>
              </a:tblGrid>
              <a:tr h="28440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15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16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17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18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19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946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1010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1011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1100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1101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1110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1111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10000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10001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10010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10011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964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30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31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32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33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204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15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16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17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516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A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B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C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E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F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302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31434" y="2876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/>
              <a:t>10</a:t>
            </a:r>
            <a:r>
              <a:rPr lang="ko-KR" altLang="en-US" dirty="0"/>
              <a:t>진수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8070" y="319208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2</a:t>
            </a:r>
            <a:r>
              <a:rPr lang="ko-KR" altLang="en-US" dirty="0"/>
              <a:t>진수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42041" y="349155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4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42041" y="3787508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 smtClean="0"/>
              <a:t>8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1433" y="408699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444</Words>
  <Application>Microsoft Office PowerPoint</Application>
  <PresentationFormat>와이드스크린</PresentationFormat>
  <Paragraphs>150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에스코어 드림 5 Medium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8</cp:revision>
  <dcterms:created xsi:type="dcterms:W3CDTF">2024-02-14T10:16:35Z</dcterms:created>
  <dcterms:modified xsi:type="dcterms:W3CDTF">2024-02-14T12:32:43Z</dcterms:modified>
</cp:coreProperties>
</file>