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4F48B-04B4-45F0-B7D9-C463A052B37F}" type="datetimeFigureOut">
              <a:rPr lang="ko-KR" altLang="en-US" smtClean="0"/>
              <a:t>2024-03-29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E4DCD-3A8A-4264-B061-F38D2E7677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6683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4F48B-04B4-45F0-B7D9-C463A052B37F}" type="datetimeFigureOut">
              <a:rPr lang="ko-KR" altLang="en-US" smtClean="0"/>
              <a:t>2024-03-29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E4DCD-3A8A-4264-B061-F38D2E7677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6767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4F48B-04B4-45F0-B7D9-C463A052B37F}" type="datetimeFigureOut">
              <a:rPr lang="ko-KR" altLang="en-US" smtClean="0"/>
              <a:t>2024-03-29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E4DCD-3A8A-4264-B061-F38D2E7677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0249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4F48B-04B4-45F0-B7D9-C463A052B37F}" type="datetimeFigureOut">
              <a:rPr lang="ko-KR" altLang="en-US" smtClean="0"/>
              <a:t>2024-03-29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E4DCD-3A8A-4264-B061-F38D2E7677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7738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4F48B-04B4-45F0-B7D9-C463A052B37F}" type="datetimeFigureOut">
              <a:rPr lang="ko-KR" altLang="en-US" smtClean="0"/>
              <a:t>2024-03-29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E4DCD-3A8A-4264-B061-F38D2E7677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6538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4F48B-04B4-45F0-B7D9-C463A052B37F}" type="datetimeFigureOut">
              <a:rPr lang="ko-KR" altLang="en-US" smtClean="0"/>
              <a:t>2024-03-29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E4DCD-3A8A-4264-B061-F38D2E7677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494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4F48B-04B4-45F0-B7D9-C463A052B37F}" type="datetimeFigureOut">
              <a:rPr lang="ko-KR" altLang="en-US" smtClean="0"/>
              <a:t>2024-03-29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E4DCD-3A8A-4264-B061-F38D2E7677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4494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4F48B-04B4-45F0-B7D9-C463A052B37F}" type="datetimeFigureOut">
              <a:rPr lang="ko-KR" altLang="en-US" smtClean="0"/>
              <a:t>2024-03-29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E4DCD-3A8A-4264-B061-F38D2E7677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5001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4F48B-04B4-45F0-B7D9-C463A052B37F}" type="datetimeFigureOut">
              <a:rPr lang="ko-KR" altLang="en-US" smtClean="0"/>
              <a:t>2024-03-29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E4DCD-3A8A-4264-B061-F38D2E7677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5008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4F48B-04B4-45F0-B7D9-C463A052B37F}" type="datetimeFigureOut">
              <a:rPr lang="ko-KR" altLang="en-US" smtClean="0"/>
              <a:t>2024-03-29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E4DCD-3A8A-4264-B061-F38D2E7677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3750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4F48B-04B4-45F0-B7D9-C463A052B37F}" type="datetimeFigureOut">
              <a:rPr lang="ko-KR" altLang="en-US" smtClean="0"/>
              <a:t>2024-03-29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E4DCD-3A8A-4264-B061-F38D2E7677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0823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94F48B-04B4-45F0-B7D9-C463A052B37F}" type="datetimeFigureOut">
              <a:rPr lang="ko-KR" altLang="en-US" smtClean="0"/>
              <a:t>2024-03-29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8E4DCD-3A8A-4264-B061-F38D2E7677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4072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406" y="741634"/>
            <a:ext cx="6449325" cy="5191850"/>
          </a:xfrm>
          <a:prstGeom prst="rect">
            <a:avLst/>
          </a:prstGeom>
        </p:spPr>
      </p:pic>
      <p:sp>
        <p:nvSpPr>
          <p:cNvPr id="5" name="타원 4"/>
          <p:cNvSpPr/>
          <p:nvPr/>
        </p:nvSpPr>
        <p:spPr>
          <a:xfrm>
            <a:off x="714184" y="621099"/>
            <a:ext cx="241070" cy="2410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3158125" y="589649"/>
            <a:ext cx="241070" cy="2410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5610379" y="591450"/>
            <a:ext cx="241070" cy="2410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705871" y="2544941"/>
            <a:ext cx="241070" cy="2410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3158125" y="2542032"/>
            <a:ext cx="241070" cy="2410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5610379" y="2542032"/>
            <a:ext cx="241070" cy="2410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734254" y="4468783"/>
            <a:ext cx="241070" cy="2410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3158125" y="4468783"/>
            <a:ext cx="241070" cy="2410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5610379" y="4492614"/>
            <a:ext cx="241070" cy="2410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946941" y="357447"/>
            <a:ext cx="1786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i</a:t>
            </a:r>
            <a:r>
              <a:rPr lang="en-US" altLang="ko-KR" dirty="0"/>
              <a:t> </a:t>
            </a:r>
            <a:r>
              <a:rPr lang="en-US" altLang="ko-KR" dirty="0" smtClean="0"/>
              <a:t>= 0, j = 0 ~ 8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399195" y="372302"/>
            <a:ext cx="1786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i</a:t>
            </a:r>
            <a:r>
              <a:rPr lang="en-US" altLang="ko-KR" dirty="0"/>
              <a:t> </a:t>
            </a:r>
            <a:r>
              <a:rPr lang="en-US" altLang="ko-KR" dirty="0" smtClean="0"/>
              <a:t>= 1, j = 0 ~ 8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992766" y="367591"/>
            <a:ext cx="1786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i</a:t>
            </a:r>
            <a:r>
              <a:rPr lang="en-US" altLang="ko-KR" dirty="0"/>
              <a:t> </a:t>
            </a:r>
            <a:r>
              <a:rPr lang="en-US" altLang="ko-KR" dirty="0" smtClean="0"/>
              <a:t>= 2, j = 0 ~ 8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929631" y="1414994"/>
            <a:ext cx="56270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X</a:t>
            </a:r>
            <a:r>
              <a:rPr lang="ko-KR" altLang="en-US" dirty="0" smtClean="0"/>
              <a:t>좌표 </a:t>
            </a:r>
            <a:r>
              <a:rPr lang="en-US" altLang="ko-KR" dirty="0" smtClean="0"/>
              <a:t>: (i%3) *  </a:t>
            </a:r>
            <a:r>
              <a:rPr lang="ko-KR" altLang="en-US" dirty="0" smtClean="0"/>
              <a:t>노란색 거리 </a:t>
            </a:r>
            <a:r>
              <a:rPr lang="en-US" altLang="ko-KR" dirty="0" smtClean="0"/>
              <a:t>( 250px )</a:t>
            </a:r>
          </a:p>
          <a:p>
            <a:endParaRPr lang="en-US" altLang="ko-KR" dirty="0"/>
          </a:p>
          <a:p>
            <a:r>
              <a:rPr lang="en-US" altLang="ko-KR" dirty="0" smtClean="0"/>
              <a:t>Y</a:t>
            </a:r>
            <a:r>
              <a:rPr lang="ko-KR" altLang="en-US" dirty="0" smtClean="0"/>
              <a:t>좌표 </a:t>
            </a:r>
            <a:r>
              <a:rPr lang="en-US" altLang="ko-KR" dirty="0" smtClean="0"/>
              <a:t>: (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/3) * </a:t>
            </a:r>
            <a:r>
              <a:rPr lang="ko-KR" altLang="en-US" dirty="0" smtClean="0"/>
              <a:t>초록색 거리 </a:t>
            </a:r>
            <a:r>
              <a:rPr lang="en-US" altLang="ko-KR" dirty="0" smtClean="0"/>
              <a:t>(200px) + </a:t>
            </a:r>
            <a:r>
              <a:rPr lang="ko-KR" altLang="en-US" dirty="0" smtClean="0"/>
              <a:t>주황색 거리 </a:t>
            </a:r>
            <a:r>
              <a:rPr lang="en-US" altLang="ko-KR" dirty="0" smtClean="0"/>
              <a:t>* j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1064029" y="736923"/>
            <a:ext cx="1995055" cy="4571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988432" y="2295066"/>
            <a:ext cx="1786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i</a:t>
            </a:r>
            <a:r>
              <a:rPr lang="en-US" altLang="ko-KR" dirty="0"/>
              <a:t> </a:t>
            </a:r>
            <a:r>
              <a:rPr lang="en-US" altLang="ko-KR" dirty="0" smtClean="0"/>
              <a:t>= 3, j = 0 ~ 8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029889" y="4284117"/>
            <a:ext cx="1786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i</a:t>
            </a:r>
            <a:r>
              <a:rPr lang="en-US" altLang="ko-KR" dirty="0"/>
              <a:t> </a:t>
            </a:r>
            <a:r>
              <a:rPr lang="en-US" altLang="ko-KR" dirty="0" smtClean="0"/>
              <a:t>= 6, j = 0 ~ 8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570065" y="2357366"/>
            <a:ext cx="1786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i</a:t>
            </a:r>
            <a:r>
              <a:rPr lang="en-US" altLang="ko-KR" dirty="0"/>
              <a:t> </a:t>
            </a:r>
            <a:r>
              <a:rPr lang="en-US" altLang="ko-KR" dirty="0" smtClean="0"/>
              <a:t>= 4, j = 0 ~ 8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201806" y="2357366"/>
            <a:ext cx="1786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i</a:t>
            </a:r>
            <a:r>
              <a:rPr lang="en-US" altLang="ko-KR" dirty="0"/>
              <a:t> </a:t>
            </a:r>
            <a:r>
              <a:rPr lang="en-US" altLang="ko-KR" dirty="0" smtClean="0"/>
              <a:t>= 5, j = 0 ~ 8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528421" y="4275390"/>
            <a:ext cx="1786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i</a:t>
            </a:r>
            <a:r>
              <a:rPr lang="en-US" altLang="ko-KR" dirty="0"/>
              <a:t> </a:t>
            </a:r>
            <a:r>
              <a:rPr lang="en-US" altLang="ko-KR" dirty="0" smtClean="0"/>
              <a:t>= 7, j = 0 ~ 8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382698" y="4275390"/>
            <a:ext cx="1786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i</a:t>
            </a:r>
            <a:r>
              <a:rPr lang="en-US" altLang="ko-KR" dirty="0"/>
              <a:t> </a:t>
            </a:r>
            <a:r>
              <a:rPr lang="en-US" altLang="ko-KR" dirty="0" smtClean="0"/>
              <a:t>= 8, j = 0 ~ 8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705871" y="862169"/>
            <a:ext cx="120535" cy="16417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731855" y="2800866"/>
            <a:ext cx="94551" cy="16417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1537855" y="2800866"/>
            <a:ext cx="49876" cy="14183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1663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9258" y="232757"/>
            <a:ext cx="2863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디자인 패턴 </a:t>
            </a:r>
            <a:r>
              <a:rPr lang="en-US" altLang="ko-KR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– </a:t>
            </a:r>
            <a:r>
              <a:rPr lang="ko-KR" altLang="en-US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더블 </a:t>
            </a:r>
            <a:r>
              <a:rPr lang="ko-KR" altLang="en-US" dirty="0" err="1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버퍼링</a:t>
            </a:r>
            <a:endParaRPr lang="ko-KR" altLang="en-US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99258" y="1056303"/>
            <a:ext cx="5179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더블버퍼링을 안했을 때의 문제</a:t>
            </a:r>
            <a:r>
              <a:rPr lang="en-US" altLang="ko-KR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 : </a:t>
            </a:r>
            <a:r>
              <a:rPr lang="ko-KR" altLang="en-US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깜빡 </a:t>
            </a:r>
            <a:r>
              <a:rPr lang="ko-KR" altLang="en-US" dirty="0" err="1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거림</a:t>
            </a:r>
            <a:r>
              <a:rPr lang="ko-KR" altLang="en-US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발생</a:t>
            </a:r>
            <a:endParaRPr lang="en-US" altLang="ko-KR" dirty="0" smtClean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9258" y="1958235"/>
            <a:ext cx="9443804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latin typeface="에스코어 드림 4 Regular" panose="020B0503030302020204" pitchFamily="34" charset="-127"/>
                <a:ea typeface="에스코어 드림 4 Regular" panose="020B0503030302020204" pitchFamily="34" charset="-127"/>
              </a:defRPr>
            </a:lvl1pPr>
          </a:lstStyle>
          <a:p>
            <a:r>
              <a:rPr lang="ko-KR" altLang="en-US" dirty="0"/>
              <a:t>왜 </a:t>
            </a:r>
            <a:r>
              <a:rPr lang="ko-KR" altLang="en-US" dirty="0" err="1"/>
              <a:t>깜빡거릴까</a:t>
            </a:r>
            <a:r>
              <a:rPr lang="en-US" altLang="ko-KR" dirty="0" smtClean="0"/>
              <a:t>?</a:t>
            </a:r>
          </a:p>
          <a:p>
            <a:endParaRPr lang="en-US" altLang="ko-KR" dirty="0"/>
          </a:p>
          <a:p>
            <a:r>
              <a:rPr lang="en-US" altLang="ko-KR" dirty="0" smtClean="0"/>
              <a:t>Windows API</a:t>
            </a:r>
            <a:r>
              <a:rPr lang="ko-KR" altLang="en-US" dirty="0" smtClean="0"/>
              <a:t>는 아무것도 없는 상태에서  </a:t>
            </a:r>
            <a:r>
              <a:rPr lang="en-US" altLang="ko-KR" dirty="0" smtClean="0"/>
              <a:t>(</a:t>
            </a:r>
            <a:r>
              <a:rPr lang="ko-KR" altLang="en-US" dirty="0" smtClean="0"/>
              <a:t>공백의 상태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에서 모든걸 새로 </a:t>
            </a:r>
            <a:r>
              <a:rPr lang="ko-KR" altLang="en-US" dirty="0" err="1" smtClean="0"/>
              <a:t>구현해야합니다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>
                <a:solidFill>
                  <a:srgbClr val="C00000"/>
                </a:solidFill>
              </a:rPr>
              <a:t>[</a:t>
            </a:r>
            <a:r>
              <a:rPr lang="en-US" altLang="ko-KR" dirty="0" err="1" smtClean="0">
                <a:solidFill>
                  <a:srgbClr val="C00000"/>
                </a:solidFill>
              </a:rPr>
              <a:t>InvalidateRect</a:t>
            </a:r>
            <a:r>
              <a:rPr lang="ko-KR" altLang="en-US" dirty="0" smtClean="0">
                <a:solidFill>
                  <a:srgbClr val="C00000"/>
                </a:solidFill>
              </a:rPr>
              <a:t>함수 </a:t>
            </a:r>
            <a:r>
              <a:rPr lang="en-US" altLang="ko-KR" dirty="0" smtClean="0">
                <a:solidFill>
                  <a:srgbClr val="C00000"/>
                </a:solidFill>
              </a:rPr>
              <a:t>:</a:t>
            </a:r>
            <a:r>
              <a:rPr lang="en-US" altLang="ko-KR" dirty="0">
                <a:solidFill>
                  <a:srgbClr val="C00000"/>
                </a:solidFill>
              </a:rPr>
              <a:t> </a:t>
            </a:r>
            <a:r>
              <a:rPr lang="ko-KR" altLang="en-US" dirty="0" smtClean="0">
                <a:solidFill>
                  <a:srgbClr val="C00000"/>
                </a:solidFill>
              </a:rPr>
              <a:t>화면 다시 그리기</a:t>
            </a:r>
            <a:r>
              <a:rPr lang="en-US" altLang="ko-KR" dirty="0" smtClean="0">
                <a:solidFill>
                  <a:srgbClr val="C00000"/>
                </a:solidFill>
              </a:rPr>
              <a:t>.]</a:t>
            </a:r>
          </a:p>
          <a:p>
            <a:r>
              <a:rPr lang="fr-FR" altLang="ko-KR" dirty="0"/>
              <a:t>::InvalidateRect(_hWnd, NULL, true</a:t>
            </a:r>
            <a:r>
              <a:rPr lang="fr-FR" altLang="ko-KR" dirty="0" smtClean="0"/>
              <a:t>);</a:t>
            </a:r>
          </a:p>
          <a:p>
            <a:r>
              <a:rPr lang="fr-FR" altLang="ko-KR" dirty="0" smtClean="0">
                <a:solidFill>
                  <a:srgbClr val="C00000"/>
                </a:solidFill>
              </a:rPr>
              <a:t>(</a:t>
            </a:r>
            <a:r>
              <a:rPr lang="ko-KR" altLang="en-US" dirty="0" smtClean="0">
                <a:solidFill>
                  <a:srgbClr val="C00000"/>
                </a:solidFill>
              </a:rPr>
              <a:t>전체 화면을 모두 지우고</a:t>
            </a:r>
            <a:r>
              <a:rPr lang="en-US" altLang="ko-KR" dirty="0" smtClean="0">
                <a:solidFill>
                  <a:srgbClr val="C00000"/>
                </a:solidFill>
              </a:rPr>
              <a:t>, </a:t>
            </a:r>
            <a:r>
              <a:rPr lang="ko-KR" altLang="en-US" dirty="0" smtClean="0">
                <a:solidFill>
                  <a:srgbClr val="C00000"/>
                </a:solidFill>
              </a:rPr>
              <a:t>다시 그려라</a:t>
            </a:r>
            <a:r>
              <a:rPr lang="en-US" altLang="ko-KR" dirty="0" smtClean="0">
                <a:solidFill>
                  <a:srgbClr val="C00000"/>
                </a:solidFill>
              </a:rPr>
              <a:t>.)</a:t>
            </a:r>
          </a:p>
          <a:p>
            <a:endParaRPr lang="en-US" altLang="ko-KR" dirty="0">
              <a:solidFill>
                <a:srgbClr val="C00000"/>
              </a:solidFill>
            </a:endParaRPr>
          </a:p>
          <a:p>
            <a:r>
              <a:rPr lang="fr-FR" altLang="ko-KR" dirty="0" smtClean="0"/>
              <a:t>WM_PAINT &lt;&lt; </a:t>
            </a:r>
            <a:r>
              <a:rPr lang="ko-KR" altLang="en-US" dirty="0" smtClean="0"/>
              <a:t>화면을 그리는 코드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그리는 중인데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다시그리라고</a:t>
            </a:r>
            <a:r>
              <a:rPr lang="ko-KR" altLang="en-US" dirty="0" smtClean="0"/>
              <a:t> 명령이 들어옴</a:t>
            </a:r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23" name="직사각형 22"/>
          <p:cNvSpPr/>
          <p:nvPr/>
        </p:nvSpPr>
        <p:spPr>
          <a:xfrm>
            <a:off x="5328458" y="2984269"/>
            <a:ext cx="1945178" cy="387373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7227916" y="2984269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latin typeface="에스코어 드림 4 Regular" panose="020B0503030302020204" pitchFamily="34" charset="-127"/>
                <a:ea typeface="에스코어 드림 4 Regular" panose="020B0503030302020204" pitchFamily="34" charset="-127"/>
              </a:defRPr>
            </a:lvl1pPr>
          </a:lstStyle>
          <a:p>
            <a:r>
              <a:rPr lang="ko-KR" altLang="en-US" dirty="0"/>
              <a:t>메시지 큐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5374178" y="6291047"/>
            <a:ext cx="1853738" cy="435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WM_PAINT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7897091" y="3965171"/>
            <a:ext cx="3532909" cy="19285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0162309" y="5968538"/>
            <a:ext cx="1168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latin typeface="에스코어 드림 4 Regular" panose="020B0503030302020204" pitchFamily="34" charset="-127"/>
                <a:ea typeface="에스코어 드림 4 Regular" panose="020B0503030302020204" pitchFamily="34" charset="-127"/>
              </a:defRPr>
            </a:lvl1pPr>
          </a:lstStyle>
          <a:p>
            <a:r>
              <a:rPr lang="ko-KR" altLang="en-US" dirty="0" smtClean="0"/>
              <a:t>화면 구성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8014463" y="4065783"/>
            <a:ext cx="987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1*1 = 1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0162309" y="5342710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9*9 = 81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5374178" y="5821962"/>
            <a:ext cx="1853738" cy="435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WM_KEYDOWN</a:t>
            </a:r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5374178" y="5352877"/>
            <a:ext cx="1853738" cy="435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WM_PAINT</a:t>
            </a:r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9169659" y="4772738"/>
            <a:ext cx="987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5*1 = 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2985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9258" y="232757"/>
            <a:ext cx="2863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디자인 패턴 </a:t>
            </a:r>
            <a:r>
              <a:rPr lang="en-US" altLang="ko-KR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– </a:t>
            </a:r>
            <a:r>
              <a:rPr lang="ko-KR" altLang="en-US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더블 </a:t>
            </a:r>
            <a:r>
              <a:rPr lang="ko-KR" altLang="en-US" dirty="0" err="1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버퍼링</a:t>
            </a:r>
            <a:endParaRPr lang="ko-KR" altLang="en-US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99258" y="939925"/>
            <a:ext cx="639469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어떻게 해야할까</a:t>
            </a:r>
            <a:r>
              <a:rPr lang="en-US" altLang="ko-KR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?</a:t>
            </a:r>
          </a:p>
          <a:p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ko-KR" altLang="en-US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유저에게 보이지 않는 화면에 그림을 다 그리고</a:t>
            </a:r>
            <a:endParaRPr lang="en-US" altLang="ko-KR" dirty="0" smtClean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ko-KR" altLang="en-US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보이지 </a:t>
            </a:r>
            <a:r>
              <a:rPr lang="ko-KR" altLang="en-US" dirty="0" err="1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않는화면을</a:t>
            </a:r>
            <a:r>
              <a:rPr lang="ko-KR" altLang="en-US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유저에게 보이는 화면으로 고속 복사한다</a:t>
            </a:r>
            <a:r>
              <a:rPr lang="en-US" altLang="ko-KR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</a:t>
            </a:r>
          </a:p>
          <a:p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ko-KR" altLang="en-US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고속 복사가 끝나고 이제 다시 </a:t>
            </a:r>
            <a:r>
              <a:rPr lang="en-US" altLang="ko-KR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Update,</a:t>
            </a:r>
            <a:r>
              <a:rPr lang="ko-KR" altLang="en-US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en-US" altLang="ko-KR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Render</a:t>
            </a:r>
            <a:r>
              <a:rPr lang="ko-KR" altLang="en-US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를 시작한다</a:t>
            </a:r>
            <a:r>
              <a:rPr lang="en-US" altLang="ko-KR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113906" y="3424844"/>
            <a:ext cx="4339244" cy="2510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992974" y="2917493"/>
            <a:ext cx="1316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latin typeface="에스코어 드림 4 Regular" panose="020B0503030302020204" pitchFamily="34" charset="-127"/>
                <a:ea typeface="에스코어 드림 4 Regular" panose="020B0503030302020204" pitchFamily="34" charset="-127"/>
              </a:defRPr>
            </a:lvl1pPr>
          </a:lstStyle>
          <a:p>
            <a:pPr algn="ctr"/>
            <a:r>
              <a:rPr lang="ko-KR" altLang="en-US" dirty="0"/>
              <a:t>화면이 </a:t>
            </a:r>
            <a:r>
              <a:rPr lang="en-US" altLang="ko-KR" dirty="0"/>
              <a:t>2</a:t>
            </a:r>
            <a:r>
              <a:rPr lang="ko-KR" altLang="en-US" dirty="0"/>
              <a:t>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093142" y="5935288"/>
            <a:ext cx="2380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latin typeface="에스코어 드림 4 Regular" panose="020B0503030302020204" pitchFamily="34" charset="-127"/>
                <a:ea typeface="에스코어 드림 4 Regular" panose="020B0503030302020204" pitchFamily="34" charset="-127"/>
              </a:defRPr>
            </a:lvl1pPr>
          </a:lstStyle>
          <a:p>
            <a:pPr algn="ctr"/>
            <a:r>
              <a:rPr lang="ko-KR" altLang="en-US" dirty="0" smtClean="0"/>
              <a:t>유저에게 보이는 화면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598423" y="5935288"/>
            <a:ext cx="2909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latin typeface="에스코어 드림 4 Regular" panose="020B0503030302020204" pitchFamily="34" charset="-127"/>
                <a:ea typeface="에스코어 드림 4 Regular" panose="020B0503030302020204" pitchFamily="34" charset="-127"/>
              </a:defRPr>
            </a:lvl1pPr>
          </a:lstStyle>
          <a:p>
            <a:pPr algn="ctr"/>
            <a:r>
              <a:rPr lang="ko-KR" altLang="en-US" dirty="0" smtClean="0"/>
              <a:t>유저에게 보이지 않는 화면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1113906" y="3424844"/>
            <a:ext cx="4339244" cy="2510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1539584" y="3557847"/>
            <a:ext cx="822960" cy="82296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1631024" y="4921134"/>
            <a:ext cx="552523" cy="5525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/>
          <p:cNvSpPr/>
          <p:nvPr/>
        </p:nvSpPr>
        <p:spPr>
          <a:xfrm>
            <a:off x="1999113" y="3619178"/>
            <a:ext cx="1578217" cy="157821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2944435" y="3750982"/>
            <a:ext cx="1793984" cy="61795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2721256" y="4139738"/>
            <a:ext cx="663753" cy="153185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1828647" y="4921134"/>
            <a:ext cx="2871966" cy="75045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5883682" y="3424844"/>
            <a:ext cx="4339244" cy="2510444"/>
            <a:chOff x="5883682" y="3424844"/>
            <a:chExt cx="4339244" cy="2510444"/>
          </a:xfrm>
        </p:grpSpPr>
        <p:sp>
          <p:nvSpPr>
            <p:cNvPr id="16" name="직사각형 15"/>
            <p:cNvSpPr/>
            <p:nvPr/>
          </p:nvSpPr>
          <p:spPr>
            <a:xfrm>
              <a:off x="5883682" y="3424844"/>
              <a:ext cx="4339244" cy="25104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타원 43"/>
            <p:cNvSpPr/>
            <p:nvPr/>
          </p:nvSpPr>
          <p:spPr>
            <a:xfrm>
              <a:off x="6159053" y="3557847"/>
              <a:ext cx="822960" cy="82296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타원 44"/>
            <p:cNvSpPr/>
            <p:nvPr/>
          </p:nvSpPr>
          <p:spPr>
            <a:xfrm>
              <a:off x="6250493" y="4921134"/>
              <a:ext cx="552523" cy="552523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타원 45"/>
            <p:cNvSpPr/>
            <p:nvPr/>
          </p:nvSpPr>
          <p:spPr>
            <a:xfrm>
              <a:off x="6618582" y="3619178"/>
              <a:ext cx="1578217" cy="1578217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8415535" y="3521781"/>
              <a:ext cx="1793984" cy="617957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7340725" y="4139738"/>
              <a:ext cx="663753" cy="1531853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6448116" y="4921134"/>
              <a:ext cx="2871966" cy="750457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34445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9258" y="232757"/>
            <a:ext cx="2863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디자인 패턴 </a:t>
            </a:r>
            <a:r>
              <a:rPr lang="en-US" altLang="ko-KR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– </a:t>
            </a:r>
            <a:r>
              <a:rPr lang="ko-KR" altLang="en-US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더블 </a:t>
            </a:r>
            <a:r>
              <a:rPr lang="ko-KR" altLang="en-US" dirty="0" err="1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버퍼링</a:t>
            </a:r>
            <a:endParaRPr lang="ko-KR" altLang="en-US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99258" y="939925"/>
            <a:ext cx="683962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1</a:t>
            </a:r>
            <a:r>
              <a:rPr lang="ko-KR" altLang="en-US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초에 화면이 </a:t>
            </a:r>
            <a:r>
              <a:rPr lang="ko-KR" altLang="en-US" dirty="0" err="1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몇번</a:t>
            </a:r>
            <a:r>
              <a:rPr lang="ko-KR" altLang="en-US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ko-KR" altLang="en-US" dirty="0" err="1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변경될수</a:t>
            </a:r>
            <a:r>
              <a:rPr lang="ko-KR" altLang="en-US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있냐</a:t>
            </a:r>
            <a:r>
              <a:rPr lang="en-US" altLang="ko-KR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? =&gt; </a:t>
            </a:r>
            <a:r>
              <a:rPr lang="ko-KR" altLang="en-US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화면이 </a:t>
            </a:r>
            <a:r>
              <a:rPr lang="ko-KR" altLang="en-US" dirty="0" err="1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변경되는걸</a:t>
            </a:r>
            <a:r>
              <a:rPr lang="ko-KR" altLang="en-US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en-US" altLang="ko-KR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Frame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en-US" altLang="ko-KR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1</a:t>
            </a:r>
            <a:r>
              <a:rPr lang="ko-KR" altLang="en-US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초에 </a:t>
            </a:r>
            <a:r>
              <a:rPr lang="ko-KR" altLang="en-US" dirty="0" err="1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몇번</a:t>
            </a:r>
            <a:endParaRPr lang="en-US" altLang="ko-KR" dirty="0" smtClean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en-US" altLang="ko-KR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Per seconds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en-US" altLang="ko-KR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Frame per seconds </a:t>
            </a:r>
          </a:p>
          <a:p>
            <a:r>
              <a:rPr lang="en-US" altLang="ko-KR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FPS</a:t>
            </a:r>
            <a:r>
              <a:rPr lang="ko-KR" altLang="en-US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라고 부릅니다</a:t>
            </a:r>
            <a:r>
              <a:rPr lang="en-US" altLang="ko-KR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</a:t>
            </a:r>
          </a:p>
          <a:p>
            <a:r>
              <a:rPr lang="en-US" altLang="ko-KR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60FPS, 144FPS, 240FPS, 24FPS, 30FPS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113906" y="3424844"/>
            <a:ext cx="4339244" cy="2510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992974" y="2917493"/>
            <a:ext cx="1316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latin typeface="에스코어 드림 4 Regular" panose="020B0503030302020204" pitchFamily="34" charset="-127"/>
                <a:ea typeface="에스코어 드림 4 Regular" panose="020B0503030302020204" pitchFamily="34" charset="-127"/>
              </a:defRPr>
            </a:lvl1pPr>
          </a:lstStyle>
          <a:p>
            <a:pPr algn="ctr"/>
            <a:r>
              <a:rPr lang="ko-KR" altLang="en-US" dirty="0"/>
              <a:t>화면이 </a:t>
            </a:r>
            <a:r>
              <a:rPr lang="en-US" altLang="ko-KR" dirty="0"/>
              <a:t>2</a:t>
            </a:r>
            <a:r>
              <a:rPr lang="ko-KR" altLang="en-US" dirty="0"/>
              <a:t>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093142" y="5935288"/>
            <a:ext cx="2380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latin typeface="에스코어 드림 4 Regular" panose="020B0503030302020204" pitchFamily="34" charset="-127"/>
                <a:ea typeface="에스코어 드림 4 Regular" panose="020B0503030302020204" pitchFamily="34" charset="-127"/>
              </a:defRPr>
            </a:lvl1pPr>
          </a:lstStyle>
          <a:p>
            <a:pPr algn="ctr"/>
            <a:r>
              <a:rPr lang="ko-KR" altLang="en-US" dirty="0" smtClean="0"/>
              <a:t>유저에게 보이는 화면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598423" y="5935288"/>
            <a:ext cx="2909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latin typeface="에스코어 드림 4 Regular" panose="020B0503030302020204" pitchFamily="34" charset="-127"/>
                <a:ea typeface="에스코어 드림 4 Regular" panose="020B0503030302020204" pitchFamily="34" charset="-127"/>
              </a:defRPr>
            </a:lvl1pPr>
          </a:lstStyle>
          <a:p>
            <a:pPr algn="ctr"/>
            <a:r>
              <a:rPr lang="ko-KR" altLang="en-US" dirty="0" smtClean="0"/>
              <a:t>유저에게 보이지 않는 화면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1113906" y="3424844"/>
            <a:ext cx="4339244" cy="2510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5883682" y="3424844"/>
            <a:ext cx="4339244" cy="2510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1" name="그룹 30"/>
          <p:cNvGrpSpPr/>
          <p:nvPr/>
        </p:nvGrpSpPr>
        <p:grpSpPr>
          <a:xfrm>
            <a:off x="1113906" y="3421243"/>
            <a:ext cx="4339244" cy="2510444"/>
            <a:chOff x="5883682" y="3424844"/>
            <a:chExt cx="4339244" cy="2510444"/>
          </a:xfrm>
        </p:grpSpPr>
        <p:sp>
          <p:nvSpPr>
            <p:cNvPr id="32" name="직사각형 31"/>
            <p:cNvSpPr/>
            <p:nvPr/>
          </p:nvSpPr>
          <p:spPr>
            <a:xfrm>
              <a:off x="5883682" y="3424844"/>
              <a:ext cx="4339244" cy="25104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239933" y="3832752"/>
              <a:ext cx="21130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err="1" smtClean="0"/>
                <a:t>동해물과</a:t>
              </a:r>
              <a:r>
                <a:rPr lang="ko-KR" altLang="en-US" dirty="0" smtClean="0"/>
                <a:t> 백두산이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54636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9258" y="232757"/>
            <a:ext cx="1322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프레임워크</a:t>
            </a:r>
            <a:endParaRPr lang="ko-KR" altLang="en-US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99258" y="872837"/>
            <a:ext cx="13227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엔진</a:t>
            </a:r>
            <a:endParaRPr lang="en-US" altLang="ko-KR" dirty="0" smtClean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ko-KR" altLang="en-US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프레임워크</a:t>
            </a:r>
            <a:endParaRPr lang="en-US" altLang="ko-KR" dirty="0" smtClean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ko-KR" altLang="en-US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라이브러리</a:t>
            </a:r>
            <a:endParaRPr lang="en-US" altLang="ko-KR" dirty="0" smtClean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99258" y="2066915"/>
            <a:ext cx="465063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라이브러리 </a:t>
            </a:r>
            <a:r>
              <a:rPr lang="en-US" altLang="ko-KR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: </a:t>
            </a:r>
            <a:r>
              <a:rPr lang="ko-KR" altLang="en-US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특정 기능만 포함한</a:t>
            </a:r>
            <a:r>
              <a:rPr lang="en-US" altLang="ko-KR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dirty="0" smtClean="0">
                <a:solidFill>
                  <a:srgbClr val="FF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코드 뭉치</a:t>
            </a:r>
            <a:endParaRPr lang="en-US" altLang="ko-KR" dirty="0" smtClean="0">
              <a:solidFill>
                <a:srgbClr val="FF0000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ko-KR" altLang="en-US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예를 들면</a:t>
            </a:r>
            <a:r>
              <a:rPr lang="en-US" altLang="ko-KR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</a:p>
          <a:p>
            <a:r>
              <a:rPr lang="ko-KR" altLang="en-US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카메라 라이브러리</a:t>
            </a:r>
            <a:r>
              <a:rPr lang="en-US" altLang="ko-KR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</a:t>
            </a:r>
          </a:p>
          <a:p>
            <a:r>
              <a:rPr lang="ko-KR" altLang="en-US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이미지 </a:t>
            </a:r>
            <a:r>
              <a:rPr lang="ko-KR" altLang="en-US" dirty="0" err="1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프로세싱</a:t>
            </a:r>
            <a:r>
              <a:rPr lang="ko-KR" altLang="en-US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라이브러리</a:t>
            </a:r>
            <a:r>
              <a:rPr lang="en-US" altLang="ko-KR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</a:t>
            </a:r>
          </a:p>
          <a:p>
            <a:r>
              <a:rPr lang="ko-KR" altLang="en-US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통신 라이브러리</a:t>
            </a:r>
            <a:endParaRPr lang="en-US" altLang="ko-KR" dirty="0" smtClean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577840" y="2030710"/>
            <a:ext cx="59362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프레임워크 </a:t>
            </a:r>
            <a:r>
              <a:rPr lang="en-US" altLang="ko-KR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:</a:t>
            </a:r>
          </a:p>
          <a:p>
            <a:r>
              <a:rPr lang="ko-KR" altLang="en-US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프로그램을 잘 만들기 위해 만들어둔 아키텍처 </a:t>
            </a:r>
            <a:r>
              <a:rPr lang="ko-KR" altLang="en-US" dirty="0" smtClean="0">
                <a:solidFill>
                  <a:srgbClr val="FF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코드 뭉치</a:t>
            </a:r>
            <a:endParaRPr lang="en-US" altLang="ko-KR" dirty="0" smtClean="0">
              <a:solidFill>
                <a:srgbClr val="FF0000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endParaRPr lang="en-US" altLang="ko-KR" dirty="0" smtClean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ko-KR" altLang="en-US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아키텍처 </a:t>
            </a:r>
            <a:r>
              <a:rPr lang="en-US" altLang="ko-KR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: </a:t>
            </a:r>
            <a:r>
              <a:rPr lang="ko-KR" altLang="en-US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프로그램 구조 </a:t>
            </a:r>
            <a:r>
              <a:rPr lang="en-US" altLang="ko-KR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(</a:t>
            </a:r>
            <a:r>
              <a:rPr lang="ko-KR" altLang="en-US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클래스 설계</a:t>
            </a:r>
            <a:r>
              <a:rPr lang="en-US" altLang="ko-KR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)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99258" y="4095700"/>
            <a:ext cx="66479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(</a:t>
            </a:r>
            <a:r>
              <a:rPr lang="ko-KR" altLang="en-US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게임</a:t>
            </a:r>
            <a:r>
              <a:rPr lang="en-US" altLang="ko-KR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)</a:t>
            </a:r>
            <a:r>
              <a:rPr lang="ko-KR" altLang="en-US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엔진 </a:t>
            </a:r>
            <a:r>
              <a:rPr lang="en-US" altLang="ko-KR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:</a:t>
            </a:r>
          </a:p>
          <a:p>
            <a:endParaRPr lang="en-US" altLang="ko-KR" dirty="0" smtClean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ko-KR" altLang="en-US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제품을 만들기 위해 만들어진 툴</a:t>
            </a:r>
            <a:endParaRPr lang="en-US" altLang="ko-KR" dirty="0" smtClean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ko-KR" altLang="en-US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엔진 안에 프레임워크는 </a:t>
            </a:r>
            <a:r>
              <a:rPr lang="en-US" altLang="ko-KR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(</a:t>
            </a:r>
            <a:r>
              <a:rPr lang="ko-KR" altLang="en-US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내부적으로</a:t>
            </a:r>
            <a:r>
              <a:rPr lang="en-US" altLang="ko-KR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)</a:t>
            </a:r>
            <a:r>
              <a:rPr lang="ko-KR" altLang="en-US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무조건 포함되어있습니다</a:t>
            </a:r>
            <a:r>
              <a:rPr lang="en-US" altLang="ko-KR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99258" y="5286067"/>
            <a:ext cx="6792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프로그래머말고</a:t>
            </a:r>
            <a:r>
              <a:rPr lang="en-US" altLang="ko-KR" dirty="0" smtClean="0">
                <a:solidFill>
                  <a:srgbClr val="FF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dirty="0" err="1" smtClean="0">
                <a:solidFill>
                  <a:srgbClr val="FF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아트랑</a:t>
            </a:r>
            <a:r>
              <a:rPr lang="ko-KR" altLang="en-US" dirty="0" smtClean="0">
                <a:solidFill>
                  <a:srgbClr val="FF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기획이 </a:t>
            </a:r>
            <a:r>
              <a:rPr lang="en-US" altLang="ko-KR" dirty="0" smtClean="0">
                <a:solidFill>
                  <a:srgbClr val="FF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(</a:t>
            </a:r>
            <a:r>
              <a:rPr lang="ko-KR" altLang="en-US" dirty="0" smtClean="0">
                <a:solidFill>
                  <a:srgbClr val="FF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특정 부분</a:t>
            </a:r>
            <a:r>
              <a:rPr lang="en-US" altLang="ko-KR" dirty="0" smtClean="0">
                <a:solidFill>
                  <a:srgbClr val="FF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) </a:t>
            </a:r>
            <a:r>
              <a:rPr lang="ko-KR" altLang="en-US" dirty="0" smtClean="0">
                <a:solidFill>
                  <a:srgbClr val="FF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사용할 수 있어야 함</a:t>
            </a:r>
            <a:r>
              <a:rPr lang="en-US" altLang="ko-KR" dirty="0" smtClean="0">
                <a:solidFill>
                  <a:srgbClr val="FF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</a:t>
            </a:r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3695380" y="3341716"/>
            <a:ext cx="4492656" cy="1215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>
            <a:off x="7422253" y="3341716"/>
            <a:ext cx="1123707" cy="1138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769386" y="4576607"/>
            <a:ext cx="34419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이걸 쓰기 위해</a:t>
            </a:r>
            <a:endParaRPr lang="en-US" altLang="ko-KR" dirty="0">
              <a:solidFill>
                <a:srgbClr val="FF0000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ko-KR" altLang="en-US" dirty="0" smtClean="0">
                <a:solidFill>
                  <a:srgbClr val="FF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프레임워크에 내 코드를 맞춘다</a:t>
            </a:r>
            <a:r>
              <a:rPr lang="en-US" altLang="ko-KR" dirty="0" smtClean="0">
                <a:solidFill>
                  <a:srgbClr val="FF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</a:t>
            </a:r>
          </a:p>
          <a:p>
            <a:r>
              <a:rPr lang="ko-KR" altLang="en-US" dirty="0" smtClean="0">
                <a:solidFill>
                  <a:srgbClr val="FF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내 코드에 라이브러리를 맞춘다</a:t>
            </a:r>
            <a:r>
              <a:rPr lang="en-US" altLang="ko-KR" dirty="0" smtClean="0">
                <a:solidFill>
                  <a:srgbClr val="FF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65313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9258" y="232757"/>
            <a:ext cx="1322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프레임워크</a:t>
            </a:r>
            <a:endParaRPr lang="ko-KR" altLang="en-US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99258" y="867757"/>
            <a:ext cx="7865936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Windows API </a:t>
            </a:r>
            <a:r>
              <a:rPr lang="ko-KR" altLang="en-US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하는데 왜 프레임워크를 만들면서 해야하는가</a:t>
            </a:r>
            <a:r>
              <a:rPr lang="en-US" altLang="ko-KR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?</a:t>
            </a:r>
          </a:p>
          <a:p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endParaRPr lang="en-US" altLang="ko-KR" dirty="0" smtClean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ko-KR" altLang="en-US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회사들어가면 </a:t>
            </a:r>
            <a:r>
              <a:rPr lang="en-US" altLang="ko-KR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Windows API </a:t>
            </a:r>
            <a:r>
              <a:rPr lang="ko-KR" altLang="en-US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절대 안씁니다</a:t>
            </a:r>
            <a:r>
              <a:rPr lang="en-US" altLang="ko-KR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</a:t>
            </a:r>
          </a:p>
          <a:p>
            <a:r>
              <a:rPr lang="ko-KR" altLang="en-US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근데 왜 배우냐</a:t>
            </a:r>
            <a:r>
              <a:rPr lang="en-US" altLang="ko-KR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??</a:t>
            </a:r>
          </a:p>
          <a:p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ko-KR" altLang="en-US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엔진에 들어간 기술을 배우기 위해서</a:t>
            </a:r>
            <a:endParaRPr lang="en-US" altLang="ko-KR" dirty="0" smtClean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en-US" altLang="ko-KR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Windows API</a:t>
            </a:r>
            <a:r>
              <a:rPr lang="ko-KR" altLang="en-US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를 효과적으로 배우기 위해서는</a:t>
            </a:r>
            <a:endParaRPr lang="en-US" altLang="ko-KR" dirty="0" smtClean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ko-KR" altLang="en-US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엔진에서 쓰이는 기술을 그대로 만들 수 있어야합니다</a:t>
            </a:r>
            <a:r>
              <a:rPr lang="en-US" altLang="ko-KR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</a:t>
            </a:r>
          </a:p>
          <a:p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ko-KR" altLang="en-US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그래서 저희가 지금 </a:t>
            </a:r>
            <a:r>
              <a:rPr lang="en-US" altLang="ko-KR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Windows API</a:t>
            </a:r>
            <a:r>
              <a:rPr lang="ko-KR" altLang="en-US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하는 과정은</a:t>
            </a:r>
            <a:endParaRPr lang="en-US" altLang="ko-KR" dirty="0" smtClean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ko-KR" altLang="en-US" dirty="0" smtClean="0">
                <a:solidFill>
                  <a:srgbClr val="FF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게임 엔진을 만들어보는 </a:t>
            </a:r>
            <a:r>
              <a:rPr lang="ko-KR" altLang="en-US" dirty="0" err="1" smtClean="0">
                <a:solidFill>
                  <a:srgbClr val="FF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과정이랑</a:t>
            </a:r>
            <a:r>
              <a:rPr lang="ko-KR" altLang="en-US" dirty="0" smtClean="0">
                <a:solidFill>
                  <a:srgbClr val="FF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아주 흡사합니다</a:t>
            </a:r>
            <a:r>
              <a:rPr lang="en-US" altLang="ko-KR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</a:t>
            </a:r>
          </a:p>
          <a:p>
            <a:r>
              <a:rPr lang="en-US" altLang="ko-KR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(</a:t>
            </a:r>
            <a:r>
              <a:rPr lang="ko-KR" altLang="en-US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맛보기 수준이다</a:t>
            </a:r>
            <a:r>
              <a:rPr lang="en-US" altLang="ko-KR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.)</a:t>
            </a:r>
          </a:p>
          <a:p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en-US" altLang="ko-KR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DirectX</a:t>
            </a:r>
            <a:r>
              <a:rPr lang="ko-KR" altLang="en-US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도 </a:t>
            </a:r>
            <a:r>
              <a:rPr lang="ko-KR" altLang="en-US" dirty="0" err="1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하긴할건데</a:t>
            </a:r>
            <a:r>
              <a:rPr lang="en-US" altLang="ko-KR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</a:p>
          <a:p>
            <a:r>
              <a:rPr lang="ko-KR" altLang="en-US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진짜 맛보기 과정이다</a:t>
            </a:r>
            <a:r>
              <a:rPr lang="en-US" altLang="ko-KR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 (</a:t>
            </a:r>
            <a:r>
              <a:rPr lang="ko-KR" altLang="en-US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주로 이론 위주</a:t>
            </a:r>
            <a:r>
              <a:rPr lang="en-US" altLang="ko-KR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)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en-US" altLang="ko-KR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(DX</a:t>
            </a:r>
            <a:r>
              <a:rPr lang="ko-KR" altLang="en-US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는 </a:t>
            </a:r>
            <a:r>
              <a:rPr lang="en-US" altLang="ko-KR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Windows API </a:t>
            </a:r>
            <a:r>
              <a:rPr lang="ko-KR" altLang="en-US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하다가 한계점이 봉착하면 조금 나갈 정도로 할거다</a:t>
            </a:r>
            <a:r>
              <a:rPr lang="en-US" altLang="ko-KR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.)</a:t>
            </a:r>
          </a:p>
        </p:txBody>
      </p:sp>
    </p:spTree>
    <p:extLst>
      <p:ext uri="{BB962C8B-B14F-4D97-AF65-F5344CB8AC3E}">
        <p14:creationId xmlns:p14="http://schemas.microsoft.com/office/powerpoint/2010/main" val="2813849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9258" y="232757"/>
            <a:ext cx="1750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TimeManager</a:t>
            </a:r>
            <a:endParaRPr lang="ko-KR" altLang="en-US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99258" y="867757"/>
            <a:ext cx="65165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latin typeface="에스코어 드림 4 Regular" panose="020B0503030302020204" pitchFamily="34" charset="-127"/>
                <a:ea typeface="에스코어 드림 4 Regular" panose="020B0503030302020204" pitchFamily="34" charset="-127"/>
              </a:defRPr>
            </a:lvl1pPr>
          </a:lstStyle>
          <a:p>
            <a:r>
              <a:rPr lang="fr-FR" altLang="ko-KR" dirty="0"/>
              <a:t>QueryPerformanceFrequency </a:t>
            </a:r>
            <a:endParaRPr lang="fr-FR" altLang="ko-KR" dirty="0" smtClean="0"/>
          </a:p>
          <a:p>
            <a:r>
              <a:rPr lang="fr-FR" altLang="ko-KR" dirty="0"/>
              <a:t> </a:t>
            </a:r>
            <a:r>
              <a:rPr lang="fr-FR" altLang="ko-KR" dirty="0" smtClean="0"/>
              <a:t>=&gt; 1</a:t>
            </a:r>
            <a:r>
              <a:rPr lang="ko-KR" altLang="en-US" dirty="0" smtClean="0"/>
              <a:t>초를 초정밀 타이머로 </a:t>
            </a:r>
            <a:r>
              <a:rPr lang="ko-KR" altLang="en-US" dirty="0" err="1" smtClean="0"/>
              <a:t>쪼갰을때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몇번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쪼갤수있는지</a:t>
            </a:r>
            <a:r>
              <a:rPr lang="en-US" altLang="ko-KR" dirty="0" smtClean="0"/>
              <a:t> </a:t>
            </a:r>
            <a:r>
              <a:rPr lang="ko-KR" altLang="en-US" dirty="0" smtClean="0"/>
              <a:t>반환</a:t>
            </a:r>
            <a:endParaRPr lang="en-US" altLang="ko-KR" dirty="0"/>
          </a:p>
        </p:txBody>
      </p:sp>
      <p:sp>
        <p:nvSpPr>
          <p:cNvPr id="3" name="직사각형 2"/>
          <p:cNvSpPr/>
          <p:nvPr/>
        </p:nvSpPr>
        <p:spPr>
          <a:xfrm>
            <a:off x="822960" y="1895301"/>
            <a:ext cx="10415847" cy="1413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43075" y="2233165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latin typeface="에스코어 드림 4 Regular" panose="020B0503030302020204" pitchFamily="34" charset="-127"/>
                <a:ea typeface="에스코어 드림 4 Regular" panose="020B0503030302020204" pitchFamily="34" charset="-127"/>
              </a:defRPr>
            </a:lvl1pPr>
          </a:lstStyle>
          <a:p>
            <a:r>
              <a:rPr lang="en-US" altLang="ko-KR" smtClean="0"/>
              <a:t>0</a:t>
            </a:r>
            <a:r>
              <a:rPr lang="ko-KR" altLang="en-US" dirty="0" smtClean="0"/>
              <a:t>초</a:t>
            </a:r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10892420" y="2233165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latin typeface="에스코어 드림 4 Regular" panose="020B0503030302020204" pitchFamily="34" charset="-127"/>
                <a:ea typeface="에스코어 드림 4 Regular" panose="020B0503030302020204" pitchFamily="34" charset="-127"/>
              </a:defRPr>
            </a:lvl1pPr>
          </a:lstStyle>
          <a:p>
            <a:r>
              <a:rPr lang="en-US" altLang="ko-KR" dirty="0" smtClean="0"/>
              <a:t>1</a:t>
            </a:r>
            <a:r>
              <a:rPr lang="ko-KR" altLang="en-US" dirty="0" smtClean="0"/>
              <a:t>초</a:t>
            </a:r>
            <a:endParaRPr lang="en-US" altLang="ko-KR" dirty="0"/>
          </a:p>
        </p:txBody>
      </p:sp>
      <p:sp>
        <p:nvSpPr>
          <p:cNvPr id="7" name="TextBox 6"/>
          <p:cNvSpPr txBox="1"/>
          <p:nvPr/>
        </p:nvSpPr>
        <p:spPr>
          <a:xfrm>
            <a:off x="465513" y="2937626"/>
            <a:ext cx="440742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latin typeface="에스코어 드림 4 Regular" panose="020B0503030302020204" pitchFamily="34" charset="-127"/>
                <a:ea typeface="에스코어 드림 4 Regular" panose="020B0503030302020204" pitchFamily="34" charset="-127"/>
              </a:defRPr>
            </a:lvl1pPr>
          </a:lstStyle>
          <a:p>
            <a:pPr marL="285750" indent="-285750">
              <a:buFont typeface="Symbol" panose="05050102010706020507" pitchFamily="18" charset="2"/>
              <a:buChar char="Þ"/>
            </a:pPr>
            <a:r>
              <a:rPr lang="en-US" altLang="ko-KR" dirty="0" smtClean="0"/>
              <a:t>10</a:t>
            </a:r>
            <a:r>
              <a:rPr lang="ko-KR" altLang="en-US" dirty="0" smtClean="0"/>
              <a:t>번 </a:t>
            </a:r>
            <a:r>
              <a:rPr lang="ko-KR" altLang="en-US" dirty="0" err="1" smtClean="0"/>
              <a:t>쪼갤수있다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endParaRPr lang="en-US" altLang="ko-KR" b="1" dirty="0"/>
          </a:p>
          <a:p>
            <a:r>
              <a:rPr lang="en-US" altLang="ko-KR" b="1" dirty="0" smtClean="0"/>
              <a:t>Count =&gt; 13</a:t>
            </a:r>
            <a:r>
              <a:rPr lang="ko-KR" altLang="en-US" dirty="0" smtClean="0"/>
              <a:t>이라는 값이 나왔으면</a:t>
            </a:r>
            <a:endParaRPr lang="en-US" altLang="ko-KR" dirty="0" smtClean="0"/>
          </a:p>
          <a:p>
            <a:r>
              <a:rPr lang="en-US" altLang="ko-KR" dirty="0" smtClean="0"/>
              <a:t>1.3</a:t>
            </a:r>
            <a:r>
              <a:rPr lang="ko-KR" altLang="en-US" dirty="0" smtClean="0"/>
              <a:t>초 흘렀다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fr-FR" altLang="ko-KR" dirty="0"/>
              <a:t>//1 : ?? = _frameTime : _frameCount</a:t>
            </a:r>
          </a:p>
          <a:p>
            <a:r>
              <a:rPr lang="fr-FR" altLang="ko-KR" dirty="0"/>
              <a:t>// ?? * _frameTime = _frameCount</a:t>
            </a:r>
          </a:p>
          <a:p>
            <a:r>
              <a:rPr lang="fr-FR" altLang="ko-KR" dirty="0"/>
              <a:t>// ?? = _frameCount / _frameTime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213704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513</Words>
  <Application>Microsoft Office PowerPoint</Application>
  <PresentationFormat>와이드스크린</PresentationFormat>
  <Paragraphs>109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맑은 고딕</vt:lpstr>
      <vt:lpstr>에스코어 드림 4 Regular</vt:lpstr>
      <vt:lpstr>Arial</vt:lpstr>
      <vt:lpstr>Symbol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admin</cp:lastModifiedBy>
  <cp:revision>10</cp:revision>
  <dcterms:created xsi:type="dcterms:W3CDTF">2024-03-29T10:26:29Z</dcterms:created>
  <dcterms:modified xsi:type="dcterms:W3CDTF">2024-03-29T12:33:15Z</dcterms:modified>
</cp:coreProperties>
</file>