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61" r:id="rId4"/>
    <p:sldId id="263" r:id="rId5"/>
    <p:sldId id="264" r:id="rId6"/>
    <p:sldId id="265" r:id="rId7"/>
    <p:sldId id="266" r:id="rId8"/>
    <p:sldId id="267" r:id="rId9"/>
    <p:sldId id="269" r:id="rId10"/>
    <p:sldId id="270" r:id="rId11"/>
    <p:sldId id="271" r:id="rId12"/>
    <p:sldId id="272" r:id="rId13"/>
    <p:sldId id="273" r:id="rId14"/>
    <p:sldId id="274" r:id="rId15"/>
    <p:sldId id="277" r:id="rId16"/>
    <p:sldId id="278" r:id="rId17"/>
    <p:sldId id="288" r:id="rId18"/>
    <p:sldId id="279" r:id="rId19"/>
    <p:sldId id="280" r:id="rId20"/>
    <p:sldId id="28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A30B"/>
    <a:srgbClr val="CD7400"/>
    <a:srgbClr val="ADFF2F"/>
    <a:srgbClr val="7CD000"/>
    <a:srgbClr val="7CFCD6"/>
    <a:srgbClr val="D6D6D6"/>
    <a:srgbClr val="FF9933"/>
    <a:srgbClr val="FFA500"/>
    <a:srgbClr val="FFA5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173" autoAdjust="0"/>
  </p:normalViewPr>
  <p:slideViewPr>
    <p:cSldViewPr snapToGrid="0" snapToObjects="1">
      <p:cViewPr varScale="1">
        <p:scale>
          <a:sx n="76" d="100"/>
          <a:sy n="76" d="100"/>
        </p:scale>
        <p:origin x="-169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AF4549-CEDF-3E41-A1D1-B0C76A9669CA}" type="datetimeFigureOut">
              <a:rPr lang="en-US" smtClean="0"/>
              <a:t>12/15/15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FCE972-936E-A846-8961-A3C9C1D6B920}" type="slidenum">
              <a:rPr lang="en-US" smtClean="0"/>
              <a:t>‹#›</a:t>
            </a:fld>
            <a:endParaRPr lang="en-US"/>
          </a:p>
        </p:txBody>
      </p:sp>
    </p:spTree>
    <p:extLst>
      <p:ext uri="{BB962C8B-B14F-4D97-AF65-F5344CB8AC3E}">
        <p14:creationId xmlns:p14="http://schemas.microsoft.com/office/powerpoint/2010/main" val="212459687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clarinet reed is a slim piece of wood that u</a:t>
            </a:r>
            <a:r>
              <a:rPr lang="en-US" baseline="0" dirty="0" smtClean="0"/>
              <a:t> put on your clarinet mouthpiece that allows you to make a sound on the clarinet.</a:t>
            </a:r>
          </a:p>
          <a:p>
            <a:r>
              <a:rPr lang="en-US" baseline="0" dirty="0" smtClean="0"/>
              <a:t>When you blow through your instrument, the clarinet reed vibrates and is what causes the vibrations throughout the clarinet.</a:t>
            </a:r>
          </a:p>
          <a:p>
            <a:r>
              <a:rPr lang="en-US" baseline="0" dirty="0" smtClean="0"/>
              <a:t>So you can think of it as the sound generator. </a:t>
            </a:r>
          </a:p>
          <a:p>
            <a:endParaRPr lang="en-US" baseline="0" dirty="0" smtClean="0"/>
          </a:p>
          <a:p>
            <a:r>
              <a:rPr lang="en-US" baseline="0" dirty="0" smtClean="0"/>
              <a:t>Now can you tell the difference between the reeds in front of you. Maybe a small, small difference? </a:t>
            </a:r>
          </a:p>
          <a:p>
            <a:endParaRPr lang="en-US" baseline="0" dirty="0" smtClean="0"/>
          </a:p>
          <a:p>
            <a:r>
              <a:rPr lang="en-US" baseline="0" dirty="0" smtClean="0"/>
              <a:t>Now let me play for you 2 reeds that were taken out of that box and see if you can hear the difference. </a:t>
            </a:r>
          </a:p>
          <a:p>
            <a:r>
              <a:rPr lang="en-US" baseline="0" dirty="0" smtClean="0"/>
              <a:t>One is a </a:t>
            </a:r>
            <a:r>
              <a:rPr lang="en-US" baseline="0" dirty="0" err="1" smtClean="0"/>
              <a:t>lto</a:t>
            </a:r>
            <a:r>
              <a:rPr lang="en-US" baseline="0" dirty="0" smtClean="0"/>
              <a:t> darker, more coarse perhaps and the other is brighter, more focused, more in your face.</a:t>
            </a:r>
          </a:p>
          <a:p>
            <a:endParaRPr lang="en-US" baseline="0" dirty="0" smtClean="0"/>
          </a:p>
          <a:p>
            <a:r>
              <a:rPr lang="en-US" baseline="0" dirty="0" smtClean="0"/>
              <a:t>I gave it exactly the same amount of lip/air pressure.</a:t>
            </a:r>
          </a:p>
          <a:p>
            <a:endParaRPr lang="en-US" dirty="0"/>
          </a:p>
        </p:txBody>
      </p:sp>
      <p:sp>
        <p:nvSpPr>
          <p:cNvPr id="4" name="Slide Number Placeholder 3"/>
          <p:cNvSpPr>
            <a:spLocks noGrp="1"/>
          </p:cNvSpPr>
          <p:nvPr>
            <p:ph type="sldNum" sz="quarter" idx="10"/>
          </p:nvPr>
        </p:nvSpPr>
        <p:spPr/>
        <p:txBody>
          <a:bodyPr/>
          <a:lstStyle/>
          <a:p>
            <a:fld id="{7FFCE972-936E-A846-8961-A3C9C1D6B920}" type="slidenum">
              <a:rPr lang="en-US" smtClean="0"/>
              <a:t>2</a:t>
            </a:fld>
            <a:endParaRPr lang="en-US"/>
          </a:p>
        </p:txBody>
      </p:sp>
    </p:spTree>
    <p:extLst>
      <p:ext uri="{BB962C8B-B14F-4D97-AF65-F5344CB8AC3E}">
        <p14:creationId xmlns:p14="http://schemas.microsoft.com/office/powerpoint/2010/main" val="701618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a:t>
            </a:r>
            <a:r>
              <a:rPr lang="en-US" baseline="0" dirty="0" smtClean="0"/>
              <a:t> the apparatus that I used to take the picture of a reed.</a:t>
            </a:r>
          </a:p>
          <a:p>
            <a:r>
              <a:rPr lang="en-US" baseline="0" dirty="0" smtClean="0"/>
              <a:t>I placed my reed on a light box so that I could see the </a:t>
            </a:r>
            <a:r>
              <a:rPr lang="en-US" baseline="0" dirty="0" err="1" smtClean="0"/>
              <a:t>countours</a:t>
            </a:r>
            <a:r>
              <a:rPr lang="en-US" baseline="0" dirty="0" smtClean="0"/>
              <a:t> of the reed</a:t>
            </a:r>
          </a:p>
          <a:p>
            <a:r>
              <a:rPr lang="en-US" baseline="0" dirty="0" smtClean="0"/>
              <a:t>I placed my iPhone on 2 boxes and took picture using a low-flutter camera app to avoid distortion. </a:t>
            </a:r>
          </a:p>
          <a:p>
            <a:r>
              <a:rPr lang="en-US" baseline="0" dirty="0" smtClean="0"/>
              <a:t>The right has some example pictures </a:t>
            </a:r>
            <a:endParaRPr lang="en-US" dirty="0"/>
          </a:p>
        </p:txBody>
      </p:sp>
      <p:sp>
        <p:nvSpPr>
          <p:cNvPr id="4" name="Slide Number Placeholder 3"/>
          <p:cNvSpPr>
            <a:spLocks noGrp="1"/>
          </p:cNvSpPr>
          <p:nvPr>
            <p:ph type="sldNum" sz="quarter" idx="10"/>
          </p:nvPr>
        </p:nvSpPr>
        <p:spPr/>
        <p:txBody>
          <a:bodyPr/>
          <a:lstStyle/>
          <a:p>
            <a:fld id="{7FFCE972-936E-A846-8961-A3C9C1D6B920}" type="slidenum">
              <a:rPr lang="en-US" smtClean="0"/>
              <a:t>11</a:t>
            </a:fld>
            <a:endParaRPr lang="en-US"/>
          </a:p>
        </p:txBody>
      </p:sp>
    </p:spTree>
    <p:extLst>
      <p:ext uri="{BB962C8B-B14F-4D97-AF65-F5344CB8AC3E}">
        <p14:creationId xmlns:p14="http://schemas.microsoft.com/office/powerpoint/2010/main" val="532222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the picture</a:t>
            </a:r>
          </a:p>
          <a:p>
            <a:pPr marL="228600" indent="-228600">
              <a:buAutoNum type="arabicParenR"/>
            </a:pPr>
            <a:r>
              <a:rPr lang="en-US" baseline="0" dirty="0" smtClean="0"/>
              <a:t>I grey scaled image to convert all the RGB values into a single intensity value (higher </a:t>
            </a:r>
            <a:r>
              <a:rPr lang="en-US" baseline="0" dirty="0" err="1" smtClean="0"/>
              <a:t>intenisty</a:t>
            </a:r>
            <a:r>
              <a:rPr lang="en-US" baseline="0" dirty="0" smtClean="0"/>
              <a:t> means brighter, and lower </a:t>
            </a:r>
            <a:r>
              <a:rPr lang="en-US" baseline="0" dirty="0" err="1" smtClean="0"/>
              <a:t>intenity</a:t>
            </a:r>
            <a:r>
              <a:rPr lang="en-US" baseline="0" dirty="0" smtClean="0"/>
              <a:t> means darker)</a:t>
            </a:r>
          </a:p>
          <a:p>
            <a:pPr marL="685800" lvl="1" indent="-228600">
              <a:buAutoNum type="arabicParenR"/>
            </a:pPr>
            <a:r>
              <a:rPr lang="en-US" baseline="0" dirty="0" smtClean="0"/>
              <a:t>Meaning that more light was passed through the reed meaning that the reed had less wood. </a:t>
            </a:r>
          </a:p>
          <a:p>
            <a:pPr marL="228600" indent="-228600">
              <a:buAutoNum type="arabicParenR"/>
            </a:pPr>
            <a:r>
              <a:rPr lang="en-US" baseline="0" dirty="0" smtClean="0"/>
              <a:t>Then I cut off the reed at the line to avoid </a:t>
            </a:r>
            <a:r>
              <a:rPr lang="en-US" baseline="0" dirty="0" err="1" smtClean="0"/>
              <a:t>includign</a:t>
            </a:r>
            <a:r>
              <a:rPr lang="en-US" baseline="0" dirty="0" smtClean="0"/>
              <a:t> the </a:t>
            </a:r>
            <a:r>
              <a:rPr lang="en-US" baseline="0" dirty="0" err="1" smtClean="0"/>
              <a:t>permannet</a:t>
            </a:r>
            <a:r>
              <a:rPr lang="en-US" baseline="0" dirty="0" smtClean="0"/>
              <a:t> </a:t>
            </a:r>
            <a:r>
              <a:rPr lang="en-US" baseline="0" dirty="0" err="1" smtClean="0"/>
              <a:t>nmarker</a:t>
            </a:r>
            <a:r>
              <a:rPr lang="en-US" baseline="0" dirty="0" smtClean="0"/>
              <a:t> (also the bottom part of the reed does not really vibrate) </a:t>
            </a:r>
          </a:p>
          <a:p>
            <a:pPr marL="228600" indent="-228600">
              <a:buAutoNum type="arabicParenR"/>
            </a:pPr>
            <a:r>
              <a:rPr lang="en-US" baseline="0" dirty="0" smtClean="0"/>
              <a:t>I took the average intensity in each row and graphed it. </a:t>
            </a:r>
          </a:p>
          <a:p>
            <a:pPr marL="228600" indent="-228600">
              <a:buAutoNum type="arabicParenR"/>
            </a:pPr>
            <a:r>
              <a:rPr lang="en-US" baseline="0" dirty="0" smtClean="0"/>
              <a:t>The green line is what this graph looked like. </a:t>
            </a:r>
          </a:p>
          <a:p>
            <a:pPr marL="228600" indent="-228600">
              <a:buAutoNum type="arabicParenR"/>
            </a:pPr>
            <a:r>
              <a:rPr lang="en-US" baseline="0" dirty="0" smtClean="0"/>
              <a:t>We see that the green line can be </a:t>
            </a:r>
            <a:r>
              <a:rPr lang="en-US" baseline="0" dirty="0" err="1" smtClean="0"/>
              <a:t>approxiamted</a:t>
            </a:r>
            <a:r>
              <a:rPr lang="en-US" baseline="0" dirty="0" smtClean="0"/>
              <a:t> by an </a:t>
            </a:r>
            <a:r>
              <a:rPr lang="en-US" baseline="0" dirty="0" err="1" smtClean="0"/>
              <a:t>exponentail</a:t>
            </a:r>
            <a:r>
              <a:rPr lang="en-US" baseline="0" dirty="0" smtClean="0"/>
              <a:t>  function remarkably well. And all we need to describe an image are the three coefficients. </a:t>
            </a:r>
            <a:endParaRPr lang="en-US" dirty="0"/>
          </a:p>
        </p:txBody>
      </p:sp>
      <p:sp>
        <p:nvSpPr>
          <p:cNvPr id="4" name="Slide Number Placeholder 3"/>
          <p:cNvSpPr>
            <a:spLocks noGrp="1"/>
          </p:cNvSpPr>
          <p:nvPr>
            <p:ph type="sldNum" sz="quarter" idx="10"/>
          </p:nvPr>
        </p:nvSpPr>
        <p:spPr/>
        <p:txBody>
          <a:bodyPr/>
          <a:lstStyle/>
          <a:p>
            <a:fld id="{7FFCE972-936E-A846-8961-A3C9C1D6B920}" type="slidenum">
              <a:rPr lang="en-US" smtClean="0"/>
              <a:t>12</a:t>
            </a:fld>
            <a:endParaRPr lang="en-US"/>
          </a:p>
        </p:txBody>
      </p:sp>
    </p:spTree>
    <p:extLst>
      <p:ext uri="{BB962C8B-B14F-4D97-AF65-F5344CB8AC3E}">
        <p14:creationId xmlns:p14="http://schemas.microsoft.com/office/powerpoint/2010/main" val="1263879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a:t>
            </a:r>
            <a:r>
              <a:rPr lang="en-US" baseline="0" dirty="0" smtClean="0"/>
              <a:t> a way to measure the features, how did we actually make the recordings to extract the spectral </a:t>
            </a:r>
            <a:r>
              <a:rPr lang="en-US" baseline="0" dirty="0" err="1" smtClean="0"/>
              <a:t>centrodis</a:t>
            </a:r>
            <a:r>
              <a:rPr lang="en-US" baseline="0" dirty="0" smtClean="0"/>
              <a:t>.</a:t>
            </a:r>
          </a:p>
          <a:p>
            <a:r>
              <a:rPr lang="en-US" baseline="0" dirty="0" smtClean="0"/>
              <a:t>Here is the </a:t>
            </a:r>
            <a:r>
              <a:rPr lang="en-US" baseline="0" dirty="0" err="1" smtClean="0"/>
              <a:t>appartus</a:t>
            </a:r>
            <a:r>
              <a:rPr lang="en-US" baseline="0" dirty="0" smtClean="0"/>
              <a:t> that I set up. </a:t>
            </a:r>
          </a:p>
          <a:p>
            <a:endParaRPr lang="en-US" baseline="0" dirty="0" smtClean="0"/>
          </a:p>
          <a:p>
            <a:r>
              <a:rPr lang="en-US" baseline="0" dirty="0" smtClean="0"/>
              <a:t>I placed a recorder 1 cm from a box that contained a small hinge in the middle</a:t>
            </a:r>
          </a:p>
          <a:p>
            <a:r>
              <a:rPr lang="en-US" baseline="0" dirty="0" smtClean="0"/>
              <a:t>The hinge is there so that I can rest my clarinet in the same position</a:t>
            </a:r>
          </a:p>
          <a:p>
            <a:r>
              <a:rPr lang="en-US" baseline="0" dirty="0" smtClean="0"/>
              <a:t>I placed a cushion below my </a:t>
            </a:r>
            <a:r>
              <a:rPr lang="en-US" baseline="0" dirty="0" err="1" smtClean="0"/>
              <a:t>calrinet</a:t>
            </a:r>
            <a:r>
              <a:rPr lang="en-US" baseline="0" dirty="0" smtClean="0"/>
              <a:t> to maintain it at the same angle</a:t>
            </a:r>
          </a:p>
          <a:p>
            <a:endParaRPr lang="en-US" baseline="0" dirty="0" smtClean="0"/>
          </a:p>
          <a:p>
            <a:r>
              <a:rPr lang="en-US" baseline="0" dirty="0" smtClean="0"/>
              <a:t>To ensure the best possible measuring conditions:</a:t>
            </a:r>
          </a:p>
          <a:p>
            <a:r>
              <a:rPr lang="en-US" baseline="0" dirty="0" smtClean="0"/>
              <a:t>1) I set my tuner to 440Hz and made sure that I wasn’t sharp or flat</a:t>
            </a:r>
          </a:p>
          <a:p>
            <a:r>
              <a:rPr lang="en-US" baseline="0" dirty="0" smtClean="0"/>
              <a:t>2) I made sure that the sound that I made was 90 dB</a:t>
            </a:r>
          </a:p>
          <a:p>
            <a:r>
              <a:rPr lang="en-US" baseline="0" dirty="0" smtClean="0"/>
              <a:t>3) I used the cushion, hinge to </a:t>
            </a:r>
            <a:r>
              <a:rPr lang="en-US" baseline="0" dirty="0" err="1" smtClean="0"/>
              <a:t>maingian</a:t>
            </a:r>
            <a:r>
              <a:rPr lang="en-US" baseline="0" dirty="0" smtClean="0"/>
              <a:t> constant angle and distance</a:t>
            </a:r>
          </a:p>
          <a:p>
            <a:r>
              <a:rPr lang="en-US" baseline="0" dirty="0" smtClean="0"/>
              <a:t>4) I marked my reeds so that I would play with the same amount of reed in my mouth</a:t>
            </a:r>
          </a:p>
          <a:p>
            <a:r>
              <a:rPr lang="en-US" baseline="0" dirty="0" smtClean="0"/>
              <a:t>5) I also obviously played on the same mouthpiece and kept the room at the same temperature.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FFCE972-936E-A846-8961-A3C9C1D6B920}" type="slidenum">
              <a:rPr lang="en-US" smtClean="0"/>
              <a:t>14</a:t>
            </a:fld>
            <a:endParaRPr lang="en-US"/>
          </a:p>
        </p:txBody>
      </p:sp>
    </p:spTree>
    <p:extLst>
      <p:ext uri="{BB962C8B-B14F-4D97-AF65-F5344CB8AC3E}">
        <p14:creationId xmlns:p14="http://schemas.microsoft.com/office/powerpoint/2010/main" val="1005886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FCE972-936E-A846-8961-A3C9C1D6B920}" type="slidenum">
              <a:rPr lang="en-US" smtClean="0"/>
              <a:t>15</a:t>
            </a:fld>
            <a:endParaRPr lang="en-US"/>
          </a:p>
        </p:txBody>
      </p:sp>
    </p:spTree>
    <p:extLst>
      <p:ext uri="{BB962C8B-B14F-4D97-AF65-F5344CB8AC3E}">
        <p14:creationId xmlns:p14="http://schemas.microsoft.com/office/powerpoint/2010/main" val="750534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though we can</a:t>
            </a:r>
            <a:r>
              <a:rPr lang="en-US" baseline="0" dirty="0" smtClean="0"/>
              <a:t> get </a:t>
            </a:r>
            <a:r>
              <a:rPr lang="en-US" baseline="0" dirty="0" err="1" smtClean="0"/>
              <a:t>upto</a:t>
            </a:r>
            <a:r>
              <a:rPr lang="en-US" baseline="0" dirty="0" smtClean="0"/>
              <a:t> 70% accuracy with Random Forest, is it even worth mapping to spectral centroids. </a:t>
            </a:r>
          </a:p>
          <a:p>
            <a:r>
              <a:rPr lang="en-US" baseline="0" dirty="0" smtClean="0"/>
              <a:t>To see how well spectral centroids corresponds to what I </a:t>
            </a:r>
            <a:r>
              <a:rPr lang="en-US" baseline="0" dirty="0" err="1" smtClean="0"/>
              <a:t>consdier</a:t>
            </a:r>
            <a:r>
              <a:rPr lang="en-US" baseline="0" dirty="0" smtClean="0"/>
              <a:t> to be a bright sound, I ran the following experiment. </a:t>
            </a:r>
            <a:endParaRPr lang="en-US" dirty="0"/>
          </a:p>
        </p:txBody>
      </p:sp>
      <p:sp>
        <p:nvSpPr>
          <p:cNvPr id="4" name="Slide Number Placeholder 3"/>
          <p:cNvSpPr>
            <a:spLocks noGrp="1"/>
          </p:cNvSpPr>
          <p:nvPr>
            <p:ph type="sldNum" sz="quarter" idx="10"/>
          </p:nvPr>
        </p:nvSpPr>
        <p:spPr/>
        <p:txBody>
          <a:bodyPr/>
          <a:lstStyle/>
          <a:p>
            <a:fld id="{7FFCE972-936E-A846-8961-A3C9C1D6B920}" type="slidenum">
              <a:rPr lang="en-US" smtClean="0"/>
              <a:t>18</a:t>
            </a:fld>
            <a:endParaRPr lang="en-US"/>
          </a:p>
        </p:txBody>
      </p:sp>
    </p:spTree>
    <p:extLst>
      <p:ext uri="{BB962C8B-B14F-4D97-AF65-F5344CB8AC3E}">
        <p14:creationId xmlns:p14="http://schemas.microsoft.com/office/powerpoint/2010/main" val="4129357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Hence,</a:t>
            </a:r>
            <a:r>
              <a:rPr lang="en-US" baseline="0" dirty="0" smtClean="0"/>
              <a:t> what I consider to be a bright sound does not correspond with high or low spectral centroids. </a:t>
            </a:r>
          </a:p>
          <a:p>
            <a:r>
              <a:rPr lang="en-US" baseline="0" dirty="0" smtClean="0"/>
              <a:t>Hence even if a reed is mapped to above a certain threshold this does not mean that the reed is “bright”. </a:t>
            </a:r>
            <a:endParaRPr lang="en-US" dirty="0"/>
          </a:p>
        </p:txBody>
      </p:sp>
      <p:sp>
        <p:nvSpPr>
          <p:cNvPr id="4" name="Slide Number Placeholder 3"/>
          <p:cNvSpPr>
            <a:spLocks noGrp="1"/>
          </p:cNvSpPr>
          <p:nvPr>
            <p:ph type="sldNum" sz="quarter" idx="10"/>
          </p:nvPr>
        </p:nvSpPr>
        <p:spPr/>
        <p:txBody>
          <a:bodyPr/>
          <a:lstStyle/>
          <a:p>
            <a:fld id="{7FFCE972-936E-A846-8961-A3C9C1D6B920}" type="slidenum">
              <a:rPr lang="en-US" smtClean="0"/>
              <a:t>19</a:t>
            </a:fld>
            <a:endParaRPr lang="en-US"/>
          </a:p>
        </p:txBody>
      </p:sp>
    </p:spTree>
    <p:extLst>
      <p:ext uri="{BB962C8B-B14F-4D97-AF65-F5344CB8AC3E}">
        <p14:creationId xmlns:p14="http://schemas.microsoft.com/office/powerpoint/2010/main" val="1145535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small physical</a:t>
            </a:r>
            <a:r>
              <a:rPr lang="en-US" baseline="0" dirty="0" smtClean="0"/>
              <a:t> changes manifest themselves in large sound changes, it is necessary for clarinet players to make daily adjustments as clarinet reeds change over time (just like a pair of shoes start to deteriorate from wear and tear)  </a:t>
            </a:r>
          </a:p>
          <a:p>
            <a:endParaRPr lang="en-US" baseline="0" dirty="0" smtClean="0"/>
          </a:p>
          <a:p>
            <a:r>
              <a:rPr lang="en-US" baseline="0" dirty="0" smtClean="0"/>
              <a:t>This also means that there is a lot of unpredictability between reed to reed. Hence when I open a box of 10 reeds and each reed is only slightly different from one another, they will all sound different. </a:t>
            </a:r>
          </a:p>
          <a:p>
            <a:endParaRPr lang="en-US" baseline="0" dirty="0" smtClean="0"/>
          </a:p>
          <a:p>
            <a:r>
              <a:rPr lang="en-US" baseline="0" dirty="0" smtClean="0"/>
              <a:t>This unpredictability makes things </a:t>
            </a:r>
            <a:r>
              <a:rPr lang="en-US" baseline="0" dirty="0" err="1" smtClean="0"/>
              <a:t>extremley</a:t>
            </a:r>
            <a:r>
              <a:rPr lang="en-US" baseline="0" dirty="0" smtClean="0"/>
              <a:t> time consuming:</a:t>
            </a:r>
          </a:p>
          <a:p>
            <a:pPr marL="228600" indent="-228600">
              <a:buAutoNum type="arabicParenR"/>
            </a:pPr>
            <a:r>
              <a:rPr lang="en-US" baseline="0" dirty="0" smtClean="0"/>
              <a:t>I have to try every single reed in the box to know how each one reacts </a:t>
            </a:r>
          </a:p>
          <a:p>
            <a:pPr marL="228600" indent="-228600">
              <a:buAutoNum type="arabicParenR"/>
            </a:pPr>
            <a:r>
              <a:rPr lang="en-US" baseline="0" dirty="0" smtClean="0"/>
              <a:t>Also, because reeds are extremely </a:t>
            </a:r>
            <a:r>
              <a:rPr lang="en-US" baseline="0" dirty="0" err="1" smtClean="0"/>
              <a:t>sensitivie</a:t>
            </a:r>
            <a:r>
              <a:rPr lang="en-US" baseline="0" dirty="0" smtClean="0"/>
              <a:t> this also means that I can actually change reeds until they match a certain sound that I want. But only experts can do this and it Is </a:t>
            </a:r>
            <a:r>
              <a:rPr lang="en-US" baseline="0" dirty="0" err="1" smtClean="0"/>
              <a:t>extremly</a:t>
            </a:r>
            <a:r>
              <a:rPr lang="en-US" baseline="0" dirty="0" smtClean="0"/>
              <a:t> difficult. </a:t>
            </a:r>
          </a:p>
        </p:txBody>
      </p:sp>
      <p:sp>
        <p:nvSpPr>
          <p:cNvPr id="4" name="Slide Number Placeholder 3"/>
          <p:cNvSpPr>
            <a:spLocks noGrp="1"/>
          </p:cNvSpPr>
          <p:nvPr>
            <p:ph type="sldNum" sz="quarter" idx="10"/>
          </p:nvPr>
        </p:nvSpPr>
        <p:spPr/>
        <p:txBody>
          <a:bodyPr/>
          <a:lstStyle/>
          <a:p>
            <a:fld id="{7FFCE972-936E-A846-8961-A3C9C1D6B920}" type="slidenum">
              <a:rPr lang="en-US" smtClean="0"/>
              <a:t>3</a:t>
            </a:fld>
            <a:endParaRPr lang="en-US"/>
          </a:p>
        </p:txBody>
      </p:sp>
    </p:spTree>
    <p:extLst>
      <p:ext uri="{BB962C8B-B14F-4D97-AF65-F5344CB8AC3E}">
        <p14:creationId xmlns:p14="http://schemas.microsoft.com/office/powerpoint/2010/main" val="2831819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is to predict</a:t>
            </a:r>
            <a:r>
              <a:rPr lang="en-US" baseline="0" dirty="0" smtClean="0"/>
              <a:t> the sound of a reed given its features. </a:t>
            </a:r>
          </a:p>
          <a:p>
            <a:endParaRPr lang="en-US" baseline="0" dirty="0" smtClean="0"/>
          </a:p>
          <a:p>
            <a:r>
              <a:rPr lang="en-US" dirty="0" smtClean="0"/>
              <a:t>But what is sound?</a:t>
            </a:r>
            <a:endParaRPr lang="en-US" baseline="0" dirty="0" smtClean="0"/>
          </a:p>
          <a:p>
            <a:endParaRPr lang="en-US" baseline="0" dirty="0" smtClean="0"/>
          </a:p>
          <a:p>
            <a:r>
              <a:rPr lang="en-US" baseline="0" dirty="0" smtClean="0"/>
              <a:t>Sound can be divided into </a:t>
            </a:r>
            <a:r>
              <a:rPr lang="en-US" baseline="0" dirty="0" err="1" smtClean="0"/>
              <a:t>quantitiative</a:t>
            </a:r>
            <a:r>
              <a:rPr lang="en-US" baseline="0" dirty="0" smtClean="0"/>
              <a:t> and subjective. </a:t>
            </a:r>
          </a:p>
          <a:p>
            <a:endParaRPr lang="en-US" baseline="0" dirty="0" smtClean="0"/>
          </a:p>
          <a:p>
            <a:r>
              <a:rPr lang="en-US" baseline="0" dirty="0" smtClean="0"/>
              <a:t>There are many </a:t>
            </a:r>
            <a:r>
              <a:rPr lang="en-US" baseline="0" dirty="0" err="1" smtClean="0"/>
              <a:t>quantiative</a:t>
            </a:r>
            <a:r>
              <a:rPr lang="en-US" baseline="0" dirty="0" smtClean="0"/>
              <a:t> ways to measure sound but, for the purposes of a 1 semester IW project I will consider just the most fundamental results: that musical timbre or sound can be characterized by the </a:t>
            </a:r>
            <a:r>
              <a:rPr lang="en-US" baseline="0" dirty="0" err="1" smtClean="0"/>
              <a:t>distributin</a:t>
            </a:r>
            <a:r>
              <a:rPr lang="en-US" baseline="0" dirty="0" smtClean="0"/>
              <a:t> of partials. Or in other words the power of each frequency in the sound. This is what allows us to distinguish a clarinet from lets say a flute. This </a:t>
            </a:r>
            <a:r>
              <a:rPr lang="en-US" baseline="0" dirty="0" err="1" smtClean="0"/>
              <a:t>distributin</a:t>
            </a:r>
            <a:r>
              <a:rPr lang="en-US" baseline="0" dirty="0" smtClean="0"/>
              <a:t> can be </a:t>
            </a:r>
            <a:r>
              <a:rPr lang="en-US" baseline="0" dirty="0" err="1" smtClean="0"/>
              <a:t>summarzied</a:t>
            </a:r>
            <a:r>
              <a:rPr lang="en-US" baseline="0" dirty="0" smtClean="0"/>
              <a:t> using the spectral </a:t>
            </a:r>
            <a:r>
              <a:rPr lang="en-US" baseline="0" dirty="0" err="1" smtClean="0"/>
              <a:t>centoid</a:t>
            </a:r>
            <a:r>
              <a:rPr lang="en-US" baseline="0" dirty="0" smtClean="0"/>
              <a:t>, which is just a weighted average of all the frequencies.</a:t>
            </a:r>
          </a:p>
          <a:p>
            <a:endParaRPr lang="en-US" baseline="0" dirty="0" smtClean="0"/>
          </a:p>
          <a:p>
            <a:r>
              <a:rPr lang="en-US" baseline="0" dirty="0" smtClean="0"/>
              <a:t>There are also many different subjective </a:t>
            </a:r>
            <a:r>
              <a:rPr lang="en-US" baseline="0" dirty="0" err="1" smtClean="0"/>
              <a:t>caregorizations</a:t>
            </a:r>
            <a:r>
              <a:rPr lang="en-US" baseline="0" dirty="0" smtClean="0"/>
              <a:t> of sound. For the purposes of our project, let us consider 2 very common adjectives, a bright and darks sound</a:t>
            </a:r>
          </a:p>
          <a:p>
            <a:endParaRPr lang="en-US" baseline="0" dirty="0" smtClean="0"/>
          </a:p>
          <a:p>
            <a:r>
              <a:rPr lang="en-US" baseline="0" dirty="0" smtClean="0"/>
              <a:t>The next question then becomes, how do we connect the subjective and the </a:t>
            </a:r>
            <a:r>
              <a:rPr lang="en-US" baseline="0" dirty="0" err="1" smtClean="0"/>
              <a:t>quantiative</a:t>
            </a:r>
            <a:r>
              <a:rPr lang="en-US" baseline="0" dirty="0" smtClean="0"/>
              <a:t>.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FFCE972-936E-A846-8961-A3C9C1D6B920}" type="slidenum">
              <a:rPr lang="en-US" smtClean="0"/>
              <a:t>4</a:t>
            </a:fld>
            <a:endParaRPr lang="en-US"/>
          </a:p>
        </p:txBody>
      </p:sp>
    </p:spTree>
    <p:extLst>
      <p:ext uri="{BB962C8B-B14F-4D97-AF65-F5344CB8AC3E}">
        <p14:creationId xmlns:p14="http://schemas.microsoft.com/office/powerpoint/2010/main" val="4141616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Spectral</a:t>
            </a:r>
            <a:r>
              <a:rPr lang="en-US" baseline="0" dirty="0" smtClean="0"/>
              <a:t> centroid is positively correlated with brightness meaning that the higher the </a:t>
            </a:r>
            <a:r>
              <a:rPr lang="en-US" baseline="0" dirty="0" err="1" smtClean="0"/>
              <a:t>s.c.</a:t>
            </a:r>
            <a:r>
              <a:rPr lang="en-US" baseline="0" dirty="0" smtClean="0"/>
              <a:t> the brighter the sound. </a:t>
            </a:r>
            <a:endParaRPr lang="en-US" dirty="0"/>
          </a:p>
        </p:txBody>
      </p:sp>
      <p:sp>
        <p:nvSpPr>
          <p:cNvPr id="4" name="Slide Number Placeholder 3"/>
          <p:cNvSpPr>
            <a:spLocks noGrp="1"/>
          </p:cNvSpPr>
          <p:nvPr>
            <p:ph type="sldNum" sz="quarter" idx="10"/>
          </p:nvPr>
        </p:nvSpPr>
        <p:spPr/>
        <p:txBody>
          <a:bodyPr/>
          <a:lstStyle/>
          <a:p>
            <a:fld id="{7FFCE972-936E-A846-8961-A3C9C1D6B920}" type="slidenum">
              <a:rPr lang="en-US" smtClean="0"/>
              <a:t>5</a:t>
            </a:fld>
            <a:endParaRPr lang="en-US"/>
          </a:p>
        </p:txBody>
      </p:sp>
    </p:spTree>
    <p:extLst>
      <p:ext uri="{BB962C8B-B14F-4D97-AF65-F5344CB8AC3E}">
        <p14:creationId xmlns:p14="http://schemas.microsoft.com/office/powerpoint/2010/main" val="31410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 is a more focused</a:t>
            </a:r>
            <a:r>
              <a:rPr lang="en-US" baseline="0" dirty="0" smtClean="0"/>
              <a:t> version of my original goal.</a:t>
            </a:r>
          </a:p>
          <a:p>
            <a:endParaRPr lang="en-US" baseline="0" dirty="0" smtClean="0"/>
          </a:p>
          <a:p>
            <a:r>
              <a:rPr lang="en-US" baseline="0" dirty="0" smtClean="0"/>
              <a:t>I will attempt to predict the </a:t>
            </a:r>
            <a:r>
              <a:rPr lang="en-US" baseline="0" dirty="0" err="1" smtClean="0"/>
              <a:t>s.c.</a:t>
            </a:r>
            <a:r>
              <a:rPr lang="en-US" baseline="0" dirty="0" smtClean="0"/>
              <a:t> from the reeds features first.</a:t>
            </a:r>
          </a:p>
          <a:p>
            <a:r>
              <a:rPr lang="en-US" baseline="0" dirty="0" smtClean="0"/>
              <a:t>And then verify that these </a:t>
            </a:r>
            <a:r>
              <a:rPr lang="en-US" baseline="0" dirty="0" err="1" smtClean="0"/>
              <a:t>s.c.</a:t>
            </a:r>
            <a:r>
              <a:rPr lang="en-US" baseline="0" dirty="0" smtClean="0"/>
              <a:t> are actually a good indicator for brightness. </a:t>
            </a:r>
          </a:p>
          <a:p>
            <a:endParaRPr lang="en-US" baseline="0" dirty="0" smtClean="0"/>
          </a:p>
          <a:p>
            <a:r>
              <a:rPr lang="en-US" baseline="0" dirty="0" smtClean="0"/>
              <a:t>Because even if we get 100% accuracy predicting reed features to spectral centroids, if there is only a 40% matching rate from spectral centroids to brightness then we only have a 40% accuracy matching reed features to the “brightness”. </a:t>
            </a:r>
          </a:p>
          <a:p>
            <a:endParaRPr lang="en-US" baseline="0" dirty="0" smtClean="0"/>
          </a:p>
          <a:p>
            <a:r>
              <a:rPr lang="en-US" baseline="0" dirty="0" smtClean="0"/>
              <a:t>Because if this implication does not hold, then just because we can predict a reed will have a high spectral centroid does not mean that that reed will also be considered “bright” </a:t>
            </a:r>
            <a:endParaRPr lang="en-US" dirty="0"/>
          </a:p>
        </p:txBody>
      </p:sp>
      <p:sp>
        <p:nvSpPr>
          <p:cNvPr id="4" name="Slide Number Placeholder 3"/>
          <p:cNvSpPr>
            <a:spLocks noGrp="1"/>
          </p:cNvSpPr>
          <p:nvPr>
            <p:ph type="sldNum" sz="quarter" idx="10"/>
          </p:nvPr>
        </p:nvSpPr>
        <p:spPr/>
        <p:txBody>
          <a:bodyPr/>
          <a:lstStyle/>
          <a:p>
            <a:fld id="{7FFCE972-936E-A846-8961-A3C9C1D6B920}" type="slidenum">
              <a:rPr lang="en-US" smtClean="0"/>
              <a:t>6</a:t>
            </a:fld>
            <a:endParaRPr lang="en-US"/>
          </a:p>
        </p:txBody>
      </p:sp>
    </p:spTree>
    <p:extLst>
      <p:ext uri="{BB962C8B-B14F-4D97-AF65-F5344CB8AC3E}">
        <p14:creationId xmlns:p14="http://schemas.microsoft.com/office/powerpoint/2010/main" val="1586737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has been </a:t>
            </a:r>
            <a:r>
              <a:rPr lang="en-US" baseline="0" dirty="0" smtClean="0"/>
              <a:t>a lot of </a:t>
            </a:r>
            <a:r>
              <a:rPr lang="en-US" baseline="0" dirty="0" err="1" smtClean="0"/>
              <a:t>reesearch</a:t>
            </a:r>
            <a:r>
              <a:rPr lang="en-US" baseline="0" dirty="0" smtClean="0"/>
              <a:t> done on </a:t>
            </a:r>
            <a:r>
              <a:rPr lang="en-US" baseline="0" dirty="0" err="1" smtClean="0"/>
              <a:t>calrient</a:t>
            </a:r>
            <a:r>
              <a:rPr lang="en-US" baseline="0" dirty="0" smtClean="0"/>
              <a:t> reed but most of them are related to the </a:t>
            </a:r>
            <a:r>
              <a:rPr lang="en-US" baseline="0" dirty="0" err="1" smtClean="0"/>
              <a:t>physcis</a:t>
            </a:r>
            <a:r>
              <a:rPr lang="en-US" baseline="0" dirty="0" smtClean="0"/>
              <a:t> of the clarinet. For example, 2 seminal papers on reed theory are from John Backus where he in detail lays out how the physical reed vibrations interact with the air column, mouthpiece. But this doesn’t </a:t>
            </a:r>
            <a:r>
              <a:rPr lang="en-US" baseline="0" dirty="0" err="1" smtClean="0"/>
              <a:t>relaly</a:t>
            </a:r>
            <a:r>
              <a:rPr lang="en-US" baseline="0" dirty="0" smtClean="0"/>
              <a:t> directly answer our goal because in none of these papers do they actually specify the specs of the reed they are using. They also do not discuss how the physics of the reed vibrations maps to a particular </a:t>
            </a:r>
            <a:r>
              <a:rPr lang="en-US" baseline="0" dirty="0" err="1" smtClean="0"/>
              <a:t>soudnd</a:t>
            </a:r>
            <a:r>
              <a:rPr lang="en-US" baseline="0" dirty="0" smtClean="0"/>
              <a:t>. </a:t>
            </a:r>
          </a:p>
          <a:p>
            <a:endParaRPr lang="en-US" baseline="0" dirty="0" smtClean="0"/>
          </a:p>
          <a:p>
            <a:r>
              <a:rPr lang="en-US" baseline="0" dirty="0" smtClean="0"/>
              <a:t>Found exactly 1 paper that did this, where they said that harder/stiffer reeds have lower spectral centroids. But even this analysis is flawed because reeds with the same hardness can sound very different from one another. </a:t>
            </a:r>
          </a:p>
        </p:txBody>
      </p:sp>
      <p:sp>
        <p:nvSpPr>
          <p:cNvPr id="4" name="Slide Number Placeholder 3"/>
          <p:cNvSpPr>
            <a:spLocks noGrp="1"/>
          </p:cNvSpPr>
          <p:nvPr>
            <p:ph type="sldNum" sz="quarter" idx="10"/>
          </p:nvPr>
        </p:nvSpPr>
        <p:spPr/>
        <p:txBody>
          <a:bodyPr/>
          <a:lstStyle/>
          <a:p>
            <a:fld id="{7FFCE972-936E-A846-8961-A3C9C1D6B920}" type="slidenum">
              <a:rPr lang="en-US" smtClean="0"/>
              <a:t>7</a:t>
            </a:fld>
            <a:endParaRPr lang="en-US"/>
          </a:p>
        </p:txBody>
      </p:sp>
    </p:spTree>
    <p:extLst>
      <p:ext uri="{BB962C8B-B14F-4D97-AF65-F5344CB8AC3E}">
        <p14:creationId xmlns:p14="http://schemas.microsoft.com/office/powerpoint/2010/main" val="1161617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there are 2 approaches we can take to map the our reed features to spectral centroids. </a:t>
            </a:r>
          </a:p>
          <a:p>
            <a:endParaRPr lang="en-US" baseline="0" dirty="0" smtClean="0"/>
          </a:p>
          <a:p>
            <a:r>
              <a:rPr lang="en-US" baseline="0" dirty="0" smtClean="0"/>
              <a:t>The first is to use the massive </a:t>
            </a:r>
            <a:r>
              <a:rPr lang="en-US" baseline="0" dirty="0" err="1" smtClean="0"/>
              <a:t>maount</a:t>
            </a:r>
            <a:r>
              <a:rPr lang="en-US" baseline="0" dirty="0" smtClean="0"/>
              <a:t> of physics research that has been done on </a:t>
            </a:r>
            <a:r>
              <a:rPr lang="en-US" baseline="0" dirty="0" err="1" smtClean="0"/>
              <a:t>clarient</a:t>
            </a:r>
            <a:r>
              <a:rPr lang="en-US" baseline="0" dirty="0" smtClean="0"/>
              <a:t> reed vibrations and to run advanced </a:t>
            </a:r>
            <a:r>
              <a:rPr lang="en-US" baseline="0" dirty="0" err="1" smtClean="0"/>
              <a:t>comptuer</a:t>
            </a:r>
            <a:r>
              <a:rPr lang="en-US" baseline="0" dirty="0" smtClean="0"/>
              <a:t> simulations. This is obviously </a:t>
            </a:r>
            <a:r>
              <a:rPr lang="en-US" baseline="0" dirty="0" err="1" smtClean="0"/>
              <a:t>extremley</a:t>
            </a:r>
            <a:r>
              <a:rPr lang="en-US" baseline="0" dirty="0" smtClean="0"/>
              <a:t> difficult and would </a:t>
            </a:r>
            <a:r>
              <a:rPr lang="en-US" baseline="0" dirty="0" err="1" smtClean="0"/>
              <a:t>probalby</a:t>
            </a:r>
            <a:r>
              <a:rPr lang="en-US" baseline="0" dirty="0" smtClean="0"/>
              <a:t> be a </a:t>
            </a:r>
            <a:r>
              <a:rPr lang="en-US" baseline="0" dirty="0" err="1" smtClean="0"/>
              <a:t>Ph.D</a:t>
            </a:r>
            <a:r>
              <a:rPr lang="en-US" baseline="0" dirty="0" smtClean="0"/>
              <a:t> thesis topic. To </a:t>
            </a:r>
            <a:r>
              <a:rPr lang="en-US" baseline="0" dirty="0" err="1" smtClean="0"/>
              <a:t>caputre</a:t>
            </a:r>
            <a:r>
              <a:rPr lang="en-US" baseline="0" dirty="0" smtClean="0"/>
              <a:t> the minute vibration changes from a miniscule physical change is really, really hard.</a:t>
            </a:r>
          </a:p>
          <a:p>
            <a:endParaRPr lang="en-US" baseline="0" dirty="0" smtClean="0"/>
          </a:p>
          <a:p>
            <a:r>
              <a:rPr lang="en-US" baseline="0" dirty="0" smtClean="0"/>
              <a:t>The approach that I will use is to us e machine learning algorithms, where we train our M.L. algorithms with a data set that maps features to spectral centroids. This way we do not need to know an </a:t>
            </a:r>
            <a:r>
              <a:rPr lang="en-US" baseline="0" dirty="0" err="1" smtClean="0"/>
              <a:t>indepth</a:t>
            </a:r>
            <a:r>
              <a:rPr lang="en-US" baseline="0" dirty="0" smtClean="0"/>
              <a:t> </a:t>
            </a:r>
            <a:r>
              <a:rPr lang="en-US" baseline="0" dirty="0" err="1" smtClean="0"/>
              <a:t>knoweldge</a:t>
            </a:r>
            <a:r>
              <a:rPr lang="en-US" baseline="0" dirty="0" smtClean="0"/>
              <a:t> of physics. </a:t>
            </a:r>
            <a:endParaRPr lang="en-US" dirty="0"/>
          </a:p>
        </p:txBody>
      </p:sp>
      <p:sp>
        <p:nvSpPr>
          <p:cNvPr id="4" name="Slide Number Placeholder 3"/>
          <p:cNvSpPr>
            <a:spLocks noGrp="1"/>
          </p:cNvSpPr>
          <p:nvPr>
            <p:ph type="sldNum" sz="quarter" idx="10"/>
          </p:nvPr>
        </p:nvSpPr>
        <p:spPr/>
        <p:txBody>
          <a:bodyPr/>
          <a:lstStyle/>
          <a:p>
            <a:fld id="{7FFCE972-936E-A846-8961-A3C9C1D6B920}" type="slidenum">
              <a:rPr lang="en-US" smtClean="0"/>
              <a:t>8</a:t>
            </a:fld>
            <a:endParaRPr lang="en-US"/>
          </a:p>
        </p:txBody>
      </p:sp>
    </p:spTree>
    <p:extLst>
      <p:ext uri="{BB962C8B-B14F-4D97-AF65-F5344CB8AC3E}">
        <p14:creationId xmlns:p14="http://schemas.microsoft.com/office/powerpoint/2010/main" val="482166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obviously</a:t>
            </a:r>
            <a:r>
              <a:rPr lang="en-US" baseline="0" dirty="0" smtClean="0"/>
              <a:t> to run machine learning algorithms, we need data, more specifically a data set that maps features to spectral centroids. </a:t>
            </a:r>
          </a:p>
          <a:p>
            <a:r>
              <a:rPr lang="en-US" baseline="0" dirty="0" smtClean="0"/>
              <a:t>Unfortunately no such data set exists. In fact there is no public data on clarinet reeds, period</a:t>
            </a:r>
            <a:r>
              <a:rPr lang="is-IS" baseline="0" dirty="0" smtClean="0"/>
              <a:t>… No reed company was willing to give me their private data sets.</a:t>
            </a:r>
          </a:p>
          <a:p>
            <a:endParaRPr lang="is-IS" baseline="0" dirty="0" smtClean="0"/>
          </a:p>
          <a:p>
            <a:r>
              <a:rPr lang="is-IS" baseline="0" dirty="0" smtClean="0"/>
              <a:t>Which means that I had to make my own... </a:t>
            </a:r>
          </a:p>
          <a:p>
            <a:endParaRPr lang="is-IS" baseline="0" dirty="0" smtClean="0"/>
          </a:p>
          <a:p>
            <a:r>
              <a:rPr lang="en-US" baseline="0" dirty="0" smtClean="0"/>
              <a:t>Now 2 key questions arise: </a:t>
            </a:r>
          </a:p>
          <a:p>
            <a:pPr marL="228600" indent="-228600">
              <a:buAutoNum type="arabicParenR"/>
            </a:pPr>
            <a:r>
              <a:rPr lang="en-US" baseline="0" dirty="0" smtClean="0"/>
              <a:t>What features should I measure and how? </a:t>
            </a:r>
          </a:p>
          <a:p>
            <a:pPr marL="228600" indent="-228600">
              <a:buAutoNum type="arabicParenR"/>
            </a:pPr>
            <a:r>
              <a:rPr lang="en-US" baseline="0" dirty="0" smtClean="0"/>
              <a:t>How can I make consistent recordings to extract reliable spectral centroids. </a:t>
            </a:r>
          </a:p>
          <a:p>
            <a:endParaRPr lang="en-US" baseline="0" dirty="0" smtClean="0"/>
          </a:p>
        </p:txBody>
      </p:sp>
      <p:sp>
        <p:nvSpPr>
          <p:cNvPr id="4" name="Slide Number Placeholder 3"/>
          <p:cNvSpPr>
            <a:spLocks noGrp="1"/>
          </p:cNvSpPr>
          <p:nvPr>
            <p:ph type="sldNum" sz="quarter" idx="10"/>
          </p:nvPr>
        </p:nvSpPr>
        <p:spPr/>
        <p:txBody>
          <a:bodyPr/>
          <a:lstStyle/>
          <a:p>
            <a:fld id="{7FFCE972-936E-A846-8961-A3C9C1D6B920}" type="slidenum">
              <a:rPr lang="en-US" smtClean="0"/>
              <a:t>9</a:t>
            </a:fld>
            <a:endParaRPr lang="en-US"/>
          </a:p>
        </p:txBody>
      </p:sp>
    </p:spTree>
    <p:extLst>
      <p:ext uri="{BB962C8B-B14F-4D97-AF65-F5344CB8AC3E}">
        <p14:creationId xmlns:p14="http://schemas.microsoft.com/office/powerpoint/2010/main" val="1531192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here are 3</a:t>
            </a:r>
            <a:r>
              <a:rPr lang="en-US" baseline="0" dirty="0" smtClean="0"/>
              <a:t> features that I sought to measure, from my own personal experience:</a:t>
            </a:r>
          </a:p>
          <a:p>
            <a:endParaRPr lang="en-US" baseline="0" dirty="0" smtClean="0"/>
          </a:p>
          <a:p>
            <a:pPr marL="228600" indent="-228600">
              <a:buAutoNum type="arabicParenR"/>
            </a:pPr>
            <a:r>
              <a:rPr lang="en-US" baseline="0" dirty="0" smtClean="0"/>
              <a:t>The thickness across the reeds. I was originally going to use calipers but these were too imprecise. So instead I took a picture and extracted thickness from the image</a:t>
            </a:r>
          </a:p>
          <a:p>
            <a:pPr marL="228600" indent="-228600">
              <a:buAutoNum type="arabicParenR"/>
            </a:pPr>
            <a:r>
              <a:rPr lang="en-US" baseline="0" dirty="0" smtClean="0"/>
              <a:t>The water content of the reed. Reeds that have moisture in them are more flexible and vibrate faster. But I can’t use a moisture meter </a:t>
            </a:r>
            <a:r>
              <a:rPr lang="en-US" baseline="0" dirty="0" err="1" smtClean="0"/>
              <a:t>becuae</a:t>
            </a:r>
            <a:r>
              <a:rPr lang="en-US" baseline="0" dirty="0" smtClean="0"/>
              <a:t> there are either too invasive. So I measured how much water they can take up by measuring the mass of reed before and after</a:t>
            </a:r>
          </a:p>
          <a:p>
            <a:pPr marL="228600" indent="-228600">
              <a:buAutoNum type="arabicParenR"/>
            </a:pPr>
            <a:r>
              <a:rPr lang="en-US" baseline="0" dirty="0" smtClean="0"/>
              <a:t>Time stamp. </a:t>
            </a:r>
            <a:r>
              <a:rPr lang="en-US" baseline="0" dirty="0" err="1" smtClean="0"/>
              <a:t>Bascially</a:t>
            </a:r>
            <a:r>
              <a:rPr lang="en-US" baseline="0" dirty="0" smtClean="0"/>
              <a:t> I would put a 0 for the reed if its’ new, 1 if I played on its once</a:t>
            </a:r>
            <a:r>
              <a:rPr lang="is-IS" baseline="0" dirty="0" smtClean="0"/>
              <a:t>… etc</a:t>
            </a:r>
          </a:p>
          <a:p>
            <a:pPr marL="228600" indent="-228600">
              <a:buAutoNum type="arabicParenR"/>
            </a:pPr>
            <a:endParaRPr lang="is-IS" baseline="0" dirty="0" smtClean="0"/>
          </a:p>
          <a:p>
            <a:pPr marL="0" indent="0">
              <a:buNone/>
            </a:pPr>
            <a:r>
              <a:rPr lang="is-IS" baseline="0" dirty="0" smtClean="0"/>
              <a:t>All of these are pretty self explanatory except for the image processing. How can we use the image to identify how thickness is distributed accross the reed? </a:t>
            </a:r>
            <a:endParaRPr lang="en-US" baseline="0" dirty="0" smtClean="0"/>
          </a:p>
          <a:p>
            <a:pPr marL="228600" indent="-228600">
              <a:buAutoNum type="arabicParenR"/>
            </a:pPr>
            <a:endParaRPr lang="en-US" baseline="0" dirty="0" smtClean="0"/>
          </a:p>
        </p:txBody>
      </p:sp>
      <p:sp>
        <p:nvSpPr>
          <p:cNvPr id="4" name="Slide Number Placeholder 3"/>
          <p:cNvSpPr>
            <a:spLocks noGrp="1"/>
          </p:cNvSpPr>
          <p:nvPr>
            <p:ph type="sldNum" sz="quarter" idx="10"/>
          </p:nvPr>
        </p:nvSpPr>
        <p:spPr/>
        <p:txBody>
          <a:bodyPr/>
          <a:lstStyle/>
          <a:p>
            <a:fld id="{7FFCE972-936E-A846-8961-A3C9C1D6B920}" type="slidenum">
              <a:rPr lang="en-US" smtClean="0"/>
              <a:t>10</a:t>
            </a:fld>
            <a:endParaRPr lang="en-US"/>
          </a:p>
        </p:txBody>
      </p:sp>
    </p:spTree>
    <p:extLst>
      <p:ext uri="{BB962C8B-B14F-4D97-AF65-F5344CB8AC3E}">
        <p14:creationId xmlns:p14="http://schemas.microsoft.com/office/powerpoint/2010/main" val="3396219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CFF38F-1E42-C346-B84A-7465FAEE4055}" type="datetimeFigureOut">
              <a:rPr lang="en-US" smtClean="0"/>
              <a:t>12/15/15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622A2-9CE3-B74C-A2C9-43A951E7F0CA}" type="slidenum">
              <a:rPr lang="en-US" smtClean="0"/>
              <a:t>‹#›</a:t>
            </a:fld>
            <a:endParaRPr lang="en-US"/>
          </a:p>
        </p:txBody>
      </p:sp>
    </p:spTree>
    <p:extLst>
      <p:ext uri="{BB962C8B-B14F-4D97-AF65-F5344CB8AC3E}">
        <p14:creationId xmlns:p14="http://schemas.microsoft.com/office/powerpoint/2010/main" val="1075591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CFF38F-1E42-C346-B84A-7465FAEE4055}" type="datetimeFigureOut">
              <a:rPr lang="en-US" smtClean="0"/>
              <a:t>12/15/15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622A2-9CE3-B74C-A2C9-43A951E7F0CA}" type="slidenum">
              <a:rPr lang="en-US" smtClean="0"/>
              <a:t>‹#›</a:t>
            </a:fld>
            <a:endParaRPr lang="en-US"/>
          </a:p>
        </p:txBody>
      </p:sp>
    </p:spTree>
    <p:extLst>
      <p:ext uri="{BB962C8B-B14F-4D97-AF65-F5344CB8AC3E}">
        <p14:creationId xmlns:p14="http://schemas.microsoft.com/office/powerpoint/2010/main" val="397178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CFF38F-1E42-C346-B84A-7465FAEE4055}" type="datetimeFigureOut">
              <a:rPr lang="en-US" smtClean="0"/>
              <a:t>12/15/15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622A2-9CE3-B74C-A2C9-43A951E7F0CA}" type="slidenum">
              <a:rPr lang="en-US" smtClean="0"/>
              <a:t>‹#›</a:t>
            </a:fld>
            <a:endParaRPr lang="en-US"/>
          </a:p>
        </p:txBody>
      </p:sp>
    </p:spTree>
    <p:extLst>
      <p:ext uri="{BB962C8B-B14F-4D97-AF65-F5344CB8AC3E}">
        <p14:creationId xmlns:p14="http://schemas.microsoft.com/office/powerpoint/2010/main" val="2979898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CFF38F-1E42-C346-B84A-7465FAEE4055}" type="datetimeFigureOut">
              <a:rPr lang="en-US" smtClean="0"/>
              <a:t>12/15/15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622A2-9CE3-B74C-A2C9-43A951E7F0CA}" type="slidenum">
              <a:rPr lang="en-US" smtClean="0"/>
              <a:t>‹#›</a:t>
            </a:fld>
            <a:endParaRPr lang="en-US"/>
          </a:p>
        </p:txBody>
      </p:sp>
    </p:spTree>
    <p:extLst>
      <p:ext uri="{BB962C8B-B14F-4D97-AF65-F5344CB8AC3E}">
        <p14:creationId xmlns:p14="http://schemas.microsoft.com/office/powerpoint/2010/main" val="3048783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CFF38F-1E42-C346-B84A-7465FAEE4055}" type="datetimeFigureOut">
              <a:rPr lang="en-US" smtClean="0"/>
              <a:t>12/15/15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622A2-9CE3-B74C-A2C9-43A951E7F0CA}" type="slidenum">
              <a:rPr lang="en-US" smtClean="0"/>
              <a:t>‹#›</a:t>
            </a:fld>
            <a:endParaRPr lang="en-US"/>
          </a:p>
        </p:txBody>
      </p:sp>
    </p:spTree>
    <p:extLst>
      <p:ext uri="{BB962C8B-B14F-4D97-AF65-F5344CB8AC3E}">
        <p14:creationId xmlns:p14="http://schemas.microsoft.com/office/powerpoint/2010/main" val="1752922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CFF38F-1E42-C346-B84A-7465FAEE4055}" type="datetimeFigureOut">
              <a:rPr lang="en-US" smtClean="0"/>
              <a:t>12/15/15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622A2-9CE3-B74C-A2C9-43A951E7F0CA}" type="slidenum">
              <a:rPr lang="en-US" smtClean="0"/>
              <a:t>‹#›</a:t>
            </a:fld>
            <a:endParaRPr lang="en-US"/>
          </a:p>
        </p:txBody>
      </p:sp>
    </p:spTree>
    <p:extLst>
      <p:ext uri="{BB962C8B-B14F-4D97-AF65-F5344CB8AC3E}">
        <p14:creationId xmlns:p14="http://schemas.microsoft.com/office/powerpoint/2010/main" val="1047474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CFF38F-1E42-C346-B84A-7465FAEE4055}" type="datetimeFigureOut">
              <a:rPr lang="en-US" smtClean="0"/>
              <a:t>12/15/15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C622A2-9CE3-B74C-A2C9-43A951E7F0CA}" type="slidenum">
              <a:rPr lang="en-US" smtClean="0"/>
              <a:t>‹#›</a:t>
            </a:fld>
            <a:endParaRPr lang="en-US"/>
          </a:p>
        </p:txBody>
      </p:sp>
    </p:spTree>
    <p:extLst>
      <p:ext uri="{BB962C8B-B14F-4D97-AF65-F5344CB8AC3E}">
        <p14:creationId xmlns:p14="http://schemas.microsoft.com/office/powerpoint/2010/main" val="1810955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CFF38F-1E42-C346-B84A-7465FAEE4055}" type="datetimeFigureOut">
              <a:rPr lang="en-US" smtClean="0"/>
              <a:t>12/15/15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C622A2-9CE3-B74C-A2C9-43A951E7F0CA}" type="slidenum">
              <a:rPr lang="en-US" smtClean="0"/>
              <a:t>‹#›</a:t>
            </a:fld>
            <a:endParaRPr lang="en-US"/>
          </a:p>
        </p:txBody>
      </p:sp>
    </p:spTree>
    <p:extLst>
      <p:ext uri="{BB962C8B-B14F-4D97-AF65-F5344CB8AC3E}">
        <p14:creationId xmlns:p14="http://schemas.microsoft.com/office/powerpoint/2010/main" val="110954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CFF38F-1E42-C346-B84A-7465FAEE4055}" type="datetimeFigureOut">
              <a:rPr lang="en-US" smtClean="0"/>
              <a:t>12/15/15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C622A2-9CE3-B74C-A2C9-43A951E7F0CA}" type="slidenum">
              <a:rPr lang="en-US" smtClean="0"/>
              <a:t>‹#›</a:t>
            </a:fld>
            <a:endParaRPr lang="en-US"/>
          </a:p>
        </p:txBody>
      </p:sp>
    </p:spTree>
    <p:extLst>
      <p:ext uri="{BB962C8B-B14F-4D97-AF65-F5344CB8AC3E}">
        <p14:creationId xmlns:p14="http://schemas.microsoft.com/office/powerpoint/2010/main" val="3280176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CFF38F-1E42-C346-B84A-7465FAEE4055}" type="datetimeFigureOut">
              <a:rPr lang="en-US" smtClean="0"/>
              <a:t>12/15/15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622A2-9CE3-B74C-A2C9-43A951E7F0CA}" type="slidenum">
              <a:rPr lang="en-US" smtClean="0"/>
              <a:t>‹#›</a:t>
            </a:fld>
            <a:endParaRPr lang="en-US"/>
          </a:p>
        </p:txBody>
      </p:sp>
    </p:spTree>
    <p:extLst>
      <p:ext uri="{BB962C8B-B14F-4D97-AF65-F5344CB8AC3E}">
        <p14:creationId xmlns:p14="http://schemas.microsoft.com/office/powerpoint/2010/main" val="2400018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CFF38F-1E42-C346-B84A-7465FAEE4055}" type="datetimeFigureOut">
              <a:rPr lang="en-US" smtClean="0"/>
              <a:t>12/15/15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622A2-9CE3-B74C-A2C9-43A951E7F0CA}" type="slidenum">
              <a:rPr lang="en-US" smtClean="0"/>
              <a:t>‹#›</a:t>
            </a:fld>
            <a:endParaRPr lang="en-US"/>
          </a:p>
        </p:txBody>
      </p:sp>
    </p:spTree>
    <p:extLst>
      <p:ext uri="{BB962C8B-B14F-4D97-AF65-F5344CB8AC3E}">
        <p14:creationId xmlns:p14="http://schemas.microsoft.com/office/powerpoint/2010/main" val="9028004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CFF38F-1E42-C346-B84A-7465FAEE4055}" type="datetimeFigureOut">
              <a:rPr lang="en-US" smtClean="0"/>
              <a:t>12/15/15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622A2-9CE3-B74C-A2C9-43A951E7F0CA}" type="slidenum">
              <a:rPr lang="en-US" smtClean="0"/>
              <a:t>‹#›</a:t>
            </a:fld>
            <a:endParaRPr lang="en-US"/>
          </a:p>
        </p:txBody>
      </p:sp>
    </p:spTree>
    <p:extLst>
      <p:ext uri="{BB962C8B-B14F-4D97-AF65-F5344CB8AC3E}">
        <p14:creationId xmlns:p14="http://schemas.microsoft.com/office/powerpoint/2010/main" val="1505589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6600"/>
                </a:solidFill>
                <a:latin typeface="Roboto Thin"/>
                <a:cs typeface="Roboto Thin"/>
              </a:rPr>
              <a:t>Reading a Reed</a:t>
            </a:r>
            <a:endParaRPr lang="en-US" dirty="0">
              <a:solidFill>
                <a:srgbClr val="FF6600"/>
              </a:solidFill>
              <a:latin typeface="Roboto Thin"/>
              <a:cs typeface="Roboto Thin"/>
            </a:endParaRPr>
          </a:p>
        </p:txBody>
      </p:sp>
      <p:sp>
        <p:nvSpPr>
          <p:cNvPr id="3" name="Subtitle 2"/>
          <p:cNvSpPr>
            <a:spLocks noGrp="1"/>
          </p:cNvSpPr>
          <p:nvPr>
            <p:ph type="subTitle" idx="1"/>
          </p:nvPr>
        </p:nvSpPr>
        <p:spPr/>
        <p:txBody>
          <a:bodyPr>
            <a:normAutofit/>
          </a:bodyPr>
          <a:lstStyle/>
          <a:p>
            <a:r>
              <a:rPr lang="en-US" dirty="0">
                <a:solidFill>
                  <a:schemeClr val="accent5">
                    <a:lumMod val="75000"/>
                  </a:schemeClr>
                </a:solidFill>
                <a:latin typeface="Roboto Thin"/>
                <a:cs typeface="Roboto Thin"/>
              </a:rPr>
              <a:t>N</a:t>
            </a:r>
            <a:r>
              <a:rPr lang="en-US" dirty="0" smtClean="0">
                <a:solidFill>
                  <a:schemeClr val="accent5">
                    <a:lumMod val="75000"/>
                  </a:schemeClr>
                </a:solidFill>
                <a:latin typeface="Roboto Thin"/>
                <a:cs typeface="Roboto Thin"/>
              </a:rPr>
              <a:t>ame</a:t>
            </a:r>
            <a:r>
              <a:rPr lang="en-US" dirty="0" smtClean="0">
                <a:latin typeface="Roboto Thin"/>
                <a:cs typeface="Roboto Thin"/>
              </a:rPr>
              <a:t>: </a:t>
            </a:r>
            <a:r>
              <a:rPr lang="en-US" dirty="0" smtClean="0">
                <a:solidFill>
                  <a:srgbClr val="000000"/>
                </a:solidFill>
                <a:latin typeface="Roboto Thin"/>
                <a:cs typeface="Roboto Thin"/>
              </a:rPr>
              <a:t>Paul Chang</a:t>
            </a:r>
          </a:p>
          <a:p>
            <a:r>
              <a:rPr lang="en-US" dirty="0" smtClean="0">
                <a:solidFill>
                  <a:srgbClr val="31859C"/>
                </a:solidFill>
                <a:latin typeface="Roboto Thin"/>
                <a:cs typeface="Roboto Thin"/>
              </a:rPr>
              <a:t>Advisor</a:t>
            </a:r>
            <a:r>
              <a:rPr lang="en-US" dirty="0" smtClean="0">
                <a:latin typeface="Roboto Thin"/>
                <a:cs typeface="Roboto Thin"/>
              </a:rPr>
              <a:t>: </a:t>
            </a:r>
            <a:r>
              <a:rPr lang="en-US" dirty="0" err="1" smtClean="0">
                <a:solidFill>
                  <a:srgbClr val="000000"/>
                </a:solidFill>
                <a:latin typeface="Roboto Thin"/>
                <a:cs typeface="Roboto Thin"/>
              </a:rPr>
              <a:t>Szymon</a:t>
            </a:r>
            <a:r>
              <a:rPr lang="en-US" dirty="0" smtClean="0">
                <a:solidFill>
                  <a:srgbClr val="000000"/>
                </a:solidFill>
                <a:latin typeface="Roboto Thin"/>
                <a:cs typeface="Roboto Thin"/>
              </a:rPr>
              <a:t> </a:t>
            </a:r>
            <a:r>
              <a:rPr lang="en-US" dirty="0" err="1" smtClean="0">
                <a:solidFill>
                  <a:srgbClr val="000000"/>
                </a:solidFill>
                <a:latin typeface="Roboto Thin"/>
                <a:cs typeface="Roboto Thin"/>
              </a:rPr>
              <a:t>Rusinkiewicz</a:t>
            </a:r>
            <a:endParaRPr lang="en-US" dirty="0">
              <a:solidFill>
                <a:srgbClr val="000000"/>
              </a:solidFill>
              <a:latin typeface="Roboto Thin"/>
              <a:cs typeface="Roboto Thin"/>
            </a:endParaRPr>
          </a:p>
        </p:txBody>
      </p:sp>
    </p:spTree>
    <p:extLst>
      <p:ext uri="{BB962C8B-B14F-4D97-AF65-F5344CB8AC3E}">
        <p14:creationId xmlns:p14="http://schemas.microsoft.com/office/powerpoint/2010/main" val="156473722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6600"/>
                </a:solidFill>
                <a:latin typeface="Roboto Thin"/>
                <a:cs typeface="Roboto Thin"/>
              </a:rPr>
              <a:t>Features</a:t>
            </a:r>
            <a:endParaRPr lang="en-US" dirty="0">
              <a:solidFill>
                <a:srgbClr val="FF6600"/>
              </a:solidFill>
              <a:latin typeface="Roboto Thin"/>
              <a:cs typeface="Roboto Thin"/>
            </a:endParaRPr>
          </a:p>
        </p:txBody>
      </p:sp>
      <p:sp>
        <p:nvSpPr>
          <p:cNvPr id="3" name="Content Placeholder 2"/>
          <p:cNvSpPr>
            <a:spLocks noGrp="1"/>
          </p:cNvSpPr>
          <p:nvPr>
            <p:ph idx="1"/>
          </p:nvPr>
        </p:nvSpPr>
        <p:spPr>
          <a:xfrm>
            <a:off x="457200" y="1600200"/>
            <a:ext cx="8229600" cy="4549273"/>
          </a:xfrm>
        </p:spPr>
        <p:txBody>
          <a:bodyPr>
            <a:normAutofit fontScale="92500" lnSpcReduction="10000"/>
          </a:bodyPr>
          <a:lstStyle/>
          <a:p>
            <a:pPr>
              <a:buClr>
                <a:schemeClr val="accent5">
                  <a:lumMod val="75000"/>
                </a:schemeClr>
              </a:buClr>
            </a:pPr>
            <a:r>
              <a:rPr lang="en-US" dirty="0" smtClean="0">
                <a:latin typeface="Roboto Thin"/>
                <a:cs typeface="Roboto Thin"/>
              </a:rPr>
              <a:t>Water </a:t>
            </a:r>
            <a:r>
              <a:rPr lang="en-US" dirty="0" smtClean="0">
                <a:latin typeface="Roboto Thin"/>
                <a:cs typeface="Roboto Thin"/>
              </a:rPr>
              <a:t>content of reed:</a:t>
            </a:r>
          </a:p>
          <a:p>
            <a:pPr lvl="1">
              <a:buClr>
                <a:schemeClr val="accent5">
                  <a:lumMod val="75000"/>
                </a:schemeClr>
              </a:buClr>
            </a:pPr>
            <a:r>
              <a:rPr lang="en-US" dirty="0" smtClean="0">
                <a:latin typeface="Roboto Thin"/>
                <a:cs typeface="Roboto Thin"/>
              </a:rPr>
              <a:t>Measure </a:t>
            </a:r>
            <a:r>
              <a:rPr lang="en-US" dirty="0" smtClean="0">
                <a:latin typeface="Roboto Thin"/>
                <a:cs typeface="Roboto Thin"/>
              </a:rPr>
              <a:t>moisture absorption:</a:t>
            </a:r>
          </a:p>
          <a:p>
            <a:pPr lvl="2">
              <a:buClr>
                <a:schemeClr val="accent5">
                  <a:lumMod val="75000"/>
                </a:schemeClr>
              </a:buClr>
            </a:pPr>
            <a:r>
              <a:rPr lang="en-US" dirty="0" smtClean="0">
                <a:latin typeface="Roboto Thin"/>
                <a:cs typeface="Roboto Thin"/>
              </a:rPr>
              <a:t>Mass of reed before and after soaking in water for 10 sec.</a:t>
            </a:r>
          </a:p>
          <a:p>
            <a:pPr>
              <a:buClr>
                <a:schemeClr val="accent5">
                  <a:lumMod val="75000"/>
                </a:schemeClr>
              </a:buClr>
            </a:pPr>
            <a:endParaRPr lang="en-US" dirty="0" smtClean="0">
              <a:latin typeface="Roboto Thin"/>
              <a:cs typeface="Roboto Thin"/>
            </a:endParaRPr>
          </a:p>
          <a:p>
            <a:pPr>
              <a:buClr>
                <a:schemeClr val="accent5">
                  <a:lumMod val="75000"/>
                </a:schemeClr>
              </a:buClr>
            </a:pPr>
            <a:r>
              <a:rPr lang="en-US" dirty="0" smtClean="0">
                <a:latin typeface="Roboto Thin"/>
                <a:cs typeface="Roboto Thin"/>
              </a:rPr>
              <a:t>Time stamp:</a:t>
            </a:r>
          </a:p>
          <a:p>
            <a:pPr lvl="1">
              <a:buClr>
                <a:schemeClr val="accent5">
                  <a:lumMod val="75000"/>
                </a:schemeClr>
              </a:buClr>
            </a:pPr>
            <a:r>
              <a:rPr lang="en-US" dirty="0" smtClean="0">
                <a:latin typeface="Roboto Thin"/>
                <a:cs typeface="Roboto Thin"/>
              </a:rPr>
              <a:t>Use categories: 0, 1, 2, (3-5), &gt;5 </a:t>
            </a:r>
            <a:endParaRPr lang="en-US" dirty="0">
              <a:latin typeface="Roboto Thin"/>
              <a:cs typeface="Roboto Thin"/>
            </a:endParaRPr>
          </a:p>
          <a:p>
            <a:pPr marL="0" indent="0">
              <a:buClr>
                <a:schemeClr val="accent5">
                  <a:lumMod val="75000"/>
                </a:schemeClr>
              </a:buClr>
              <a:buNone/>
            </a:pPr>
            <a:endParaRPr lang="en-US" dirty="0" smtClean="0">
              <a:latin typeface="Roboto Thin"/>
              <a:cs typeface="Roboto Thin"/>
            </a:endParaRPr>
          </a:p>
          <a:p>
            <a:pPr>
              <a:buClr>
                <a:schemeClr val="accent5">
                  <a:lumMod val="75000"/>
                </a:schemeClr>
              </a:buClr>
            </a:pPr>
            <a:r>
              <a:rPr lang="en-US" dirty="0">
                <a:latin typeface="Roboto Thin"/>
                <a:cs typeface="Roboto Thin"/>
              </a:rPr>
              <a:t>Thickness across reed:</a:t>
            </a:r>
          </a:p>
          <a:p>
            <a:pPr lvl="1">
              <a:buClr>
                <a:schemeClr val="accent5">
                  <a:lumMod val="75000"/>
                </a:schemeClr>
              </a:buClr>
            </a:pPr>
            <a:r>
              <a:rPr lang="en-US" dirty="0">
                <a:latin typeface="Roboto Thin"/>
                <a:cs typeface="Roboto Thin"/>
              </a:rPr>
              <a:t>Take pictures and do image processing.</a:t>
            </a:r>
          </a:p>
          <a:p>
            <a:pPr marL="0" indent="0">
              <a:buClr>
                <a:schemeClr val="accent5">
                  <a:lumMod val="75000"/>
                </a:schemeClr>
              </a:buClr>
              <a:buNone/>
            </a:pPr>
            <a:endParaRPr lang="en-US" dirty="0" smtClean="0">
              <a:latin typeface="Roboto Thin"/>
              <a:cs typeface="Roboto Thin"/>
            </a:endParaRPr>
          </a:p>
        </p:txBody>
      </p:sp>
    </p:spTree>
    <p:extLst>
      <p:ext uri="{BB962C8B-B14F-4D97-AF65-F5344CB8AC3E}">
        <p14:creationId xmlns:p14="http://schemas.microsoft.com/office/powerpoint/2010/main" val="134492509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6600"/>
                </a:solidFill>
                <a:latin typeface="Roboto Thin"/>
                <a:cs typeface="Roboto Thin"/>
              </a:rPr>
              <a:t>Image Processing</a:t>
            </a:r>
            <a:endParaRPr lang="en-US" dirty="0">
              <a:solidFill>
                <a:srgbClr val="FF6600"/>
              </a:solidFill>
              <a:latin typeface="Roboto Thin"/>
              <a:cs typeface="Roboto Thin"/>
            </a:endParaRPr>
          </a:p>
        </p:txBody>
      </p:sp>
      <p:pic>
        <p:nvPicPr>
          <p:cNvPr id="5" name="Picture 4"/>
          <p:cNvPicPr>
            <a:picLocks noChangeAspect="1"/>
          </p:cNvPicPr>
          <p:nvPr/>
        </p:nvPicPr>
        <p:blipFill>
          <a:blip r:embed="rId3"/>
          <a:stretch>
            <a:fillRect/>
          </a:stretch>
        </p:blipFill>
        <p:spPr>
          <a:xfrm>
            <a:off x="5343535" y="2440940"/>
            <a:ext cx="726058" cy="2568917"/>
          </a:xfrm>
          <a:prstGeom prst="rect">
            <a:avLst/>
          </a:prstGeom>
        </p:spPr>
      </p:pic>
      <p:sp>
        <p:nvSpPr>
          <p:cNvPr id="9" name="Cube 8"/>
          <p:cNvSpPr/>
          <p:nvPr/>
        </p:nvSpPr>
        <p:spPr>
          <a:xfrm>
            <a:off x="698101" y="1740519"/>
            <a:ext cx="3137741" cy="1834062"/>
          </a:xfrm>
          <a:prstGeom prst="cube">
            <a:avLst>
              <a:gd name="adj" fmla="val 66356"/>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1" name="Cube 10"/>
          <p:cNvSpPr/>
          <p:nvPr/>
        </p:nvSpPr>
        <p:spPr>
          <a:xfrm>
            <a:off x="1447200" y="1787948"/>
            <a:ext cx="662828" cy="717711"/>
          </a:xfrm>
          <a:prstGeom prst="cube">
            <a:avLst>
              <a:gd name="adj" fmla="val 62114"/>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0" name="Snip Same Side Corner Rectangle 9"/>
          <p:cNvSpPr/>
          <p:nvPr/>
        </p:nvSpPr>
        <p:spPr>
          <a:xfrm rot="12814966">
            <a:off x="2072609" y="1872129"/>
            <a:ext cx="127485" cy="521882"/>
          </a:xfrm>
          <a:prstGeom prst="snip2SameRect">
            <a:avLst/>
          </a:prstGeom>
          <a:solidFill>
            <a:srgbClr val="BBA30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Cube 11"/>
          <p:cNvSpPr/>
          <p:nvPr/>
        </p:nvSpPr>
        <p:spPr>
          <a:xfrm>
            <a:off x="2108741" y="1792836"/>
            <a:ext cx="662828" cy="717711"/>
          </a:xfrm>
          <a:prstGeom prst="cube">
            <a:avLst>
              <a:gd name="adj" fmla="val 62114"/>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3" name="Cube 12"/>
          <p:cNvSpPr/>
          <p:nvPr/>
        </p:nvSpPr>
        <p:spPr>
          <a:xfrm>
            <a:off x="1719759" y="1630044"/>
            <a:ext cx="855790" cy="551455"/>
          </a:xfrm>
          <a:prstGeom prst="cube">
            <a:avLst>
              <a:gd name="adj" fmla="val 62114"/>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4" name="TextBox 13"/>
          <p:cNvSpPr txBox="1"/>
          <p:nvPr/>
        </p:nvSpPr>
        <p:spPr>
          <a:xfrm>
            <a:off x="457200" y="3855695"/>
            <a:ext cx="4061057" cy="2308324"/>
          </a:xfrm>
          <a:prstGeom prst="rect">
            <a:avLst/>
          </a:prstGeom>
          <a:noFill/>
        </p:spPr>
        <p:txBody>
          <a:bodyPr wrap="square" rtlCol="0">
            <a:spAutoFit/>
          </a:bodyPr>
          <a:lstStyle/>
          <a:p>
            <a:r>
              <a:rPr lang="en-US" sz="2400" dirty="0" smtClean="0">
                <a:solidFill>
                  <a:srgbClr val="FF6600"/>
                </a:solidFill>
                <a:latin typeface="Roboto Thin"/>
                <a:cs typeface="Roboto Thin"/>
              </a:rPr>
              <a:t>Light Box Apparatus:</a:t>
            </a:r>
          </a:p>
          <a:p>
            <a:pPr>
              <a:buClr>
                <a:schemeClr val="accent5">
                  <a:lumMod val="75000"/>
                </a:schemeClr>
              </a:buClr>
            </a:pPr>
            <a:endParaRPr lang="en-US" sz="2400" dirty="0" smtClean="0">
              <a:latin typeface="Roboto Thin"/>
              <a:cs typeface="Roboto Thin"/>
            </a:endParaRPr>
          </a:p>
          <a:p>
            <a:pPr marL="342900" indent="-342900">
              <a:buClr>
                <a:schemeClr val="accent5">
                  <a:lumMod val="75000"/>
                </a:schemeClr>
              </a:buClr>
              <a:buFont typeface="Arial"/>
              <a:buChar char="•"/>
            </a:pPr>
            <a:r>
              <a:rPr lang="en-US" sz="2400" dirty="0" smtClean="0">
                <a:latin typeface="Roboto Thin"/>
                <a:cs typeface="Roboto Thin"/>
              </a:rPr>
              <a:t>Take pictures at constant angle and height</a:t>
            </a:r>
          </a:p>
          <a:p>
            <a:pPr marL="342900" indent="-342900">
              <a:buClr>
                <a:schemeClr val="accent5">
                  <a:lumMod val="75000"/>
                </a:schemeClr>
              </a:buClr>
              <a:buFont typeface="Arial"/>
              <a:buChar char="•"/>
            </a:pPr>
            <a:endParaRPr lang="en-US" sz="2400" dirty="0" smtClean="0">
              <a:latin typeface="Roboto Thin"/>
              <a:cs typeface="Roboto Thin"/>
            </a:endParaRPr>
          </a:p>
          <a:p>
            <a:pPr marL="342900" indent="-342900">
              <a:buClr>
                <a:schemeClr val="accent5">
                  <a:lumMod val="75000"/>
                </a:schemeClr>
              </a:buClr>
              <a:buFont typeface="Arial"/>
              <a:buChar char="•"/>
            </a:pPr>
            <a:r>
              <a:rPr lang="en-US" sz="2400" dirty="0" smtClean="0">
                <a:latin typeface="Roboto Thin"/>
                <a:cs typeface="Roboto Thin"/>
              </a:rPr>
              <a:t>Use low flutter camera</a:t>
            </a:r>
          </a:p>
        </p:txBody>
      </p:sp>
      <p:pic>
        <p:nvPicPr>
          <p:cNvPr id="15" name="Picture 14"/>
          <p:cNvPicPr>
            <a:picLocks noChangeAspect="1"/>
          </p:cNvPicPr>
          <p:nvPr/>
        </p:nvPicPr>
        <p:blipFill>
          <a:blip r:embed="rId4"/>
          <a:stretch>
            <a:fillRect/>
          </a:stretch>
        </p:blipFill>
        <p:spPr>
          <a:xfrm>
            <a:off x="7845624" y="2440940"/>
            <a:ext cx="723793" cy="2568917"/>
          </a:xfrm>
          <a:prstGeom prst="rect">
            <a:avLst/>
          </a:prstGeom>
        </p:spPr>
      </p:pic>
      <p:pic>
        <p:nvPicPr>
          <p:cNvPr id="16" name="Picture 15"/>
          <p:cNvPicPr>
            <a:picLocks noChangeAspect="1"/>
          </p:cNvPicPr>
          <p:nvPr/>
        </p:nvPicPr>
        <p:blipFill>
          <a:blip r:embed="rId5"/>
          <a:stretch>
            <a:fillRect/>
          </a:stretch>
        </p:blipFill>
        <p:spPr>
          <a:xfrm>
            <a:off x="6549479" y="2440940"/>
            <a:ext cx="736757" cy="2568917"/>
          </a:xfrm>
          <a:prstGeom prst="rect">
            <a:avLst/>
          </a:prstGeom>
        </p:spPr>
      </p:pic>
      <p:sp>
        <p:nvSpPr>
          <p:cNvPr id="19" name="TextBox 18"/>
          <p:cNvSpPr txBox="1"/>
          <p:nvPr/>
        </p:nvSpPr>
        <p:spPr>
          <a:xfrm>
            <a:off x="5343535" y="1557115"/>
            <a:ext cx="2300263" cy="461665"/>
          </a:xfrm>
          <a:prstGeom prst="rect">
            <a:avLst/>
          </a:prstGeom>
          <a:noFill/>
        </p:spPr>
        <p:txBody>
          <a:bodyPr wrap="square" rtlCol="0">
            <a:spAutoFit/>
          </a:bodyPr>
          <a:lstStyle/>
          <a:p>
            <a:r>
              <a:rPr lang="en-US" sz="2400" dirty="0" smtClean="0">
                <a:solidFill>
                  <a:srgbClr val="FF6600"/>
                </a:solidFill>
                <a:latin typeface="Roboto Thin"/>
                <a:cs typeface="Roboto Thin"/>
              </a:rPr>
              <a:t>Example Reeds:</a:t>
            </a:r>
          </a:p>
        </p:txBody>
      </p:sp>
      <p:cxnSp>
        <p:nvCxnSpPr>
          <p:cNvPr id="21" name="Straight Connector 20"/>
          <p:cNvCxnSpPr/>
          <p:nvPr/>
        </p:nvCxnSpPr>
        <p:spPr>
          <a:xfrm>
            <a:off x="4745790" y="1417638"/>
            <a:ext cx="13368" cy="5440362"/>
          </a:xfrm>
          <a:prstGeom prst="line">
            <a:avLst/>
          </a:prstGeom>
          <a:ln w="9525"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492509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947" y="1112344"/>
            <a:ext cx="4224421" cy="3168316"/>
          </a:xfrm>
          <a:prstGeom prst="rect">
            <a:avLst/>
          </a:prstGeom>
        </p:spPr>
      </p:pic>
      <p:sp>
        <p:nvSpPr>
          <p:cNvPr id="2" name="Title 1"/>
          <p:cNvSpPr>
            <a:spLocks noGrp="1"/>
          </p:cNvSpPr>
          <p:nvPr>
            <p:ph type="title"/>
          </p:nvPr>
        </p:nvSpPr>
        <p:spPr/>
        <p:txBody>
          <a:bodyPr/>
          <a:lstStyle/>
          <a:p>
            <a:r>
              <a:rPr lang="en-US" dirty="0" smtClean="0">
                <a:solidFill>
                  <a:srgbClr val="FF6600"/>
                </a:solidFill>
                <a:latin typeface="Roboto Thin"/>
                <a:cs typeface="Roboto Thin"/>
              </a:rPr>
              <a:t>Image Processing</a:t>
            </a:r>
            <a:endParaRPr lang="en-US" dirty="0">
              <a:solidFill>
                <a:srgbClr val="FF6600"/>
              </a:solidFill>
              <a:latin typeface="Roboto Thin"/>
              <a:cs typeface="Roboto Thin"/>
            </a:endParaRPr>
          </a:p>
        </p:txBody>
      </p:sp>
      <p:pic>
        <p:nvPicPr>
          <p:cNvPr id="5" name="Picture 4"/>
          <p:cNvPicPr>
            <a:picLocks noChangeAspect="1"/>
          </p:cNvPicPr>
          <p:nvPr/>
        </p:nvPicPr>
        <p:blipFill>
          <a:blip r:embed="rId4"/>
          <a:stretch>
            <a:fillRect/>
          </a:stretch>
        </p:blipFill>
        <p:spPr>
          <a:xfrm>
            <a:off x="457200" y="1406449"/>
            <a:ext cx="726058" cy="2568917"/>
          </a:xfrm>
          <a:prstGeom prst="rect">
            <a:avLst/>
          </a:prstGeom>
        </p:spPr>
      </p:pic>
      <p:cxnSp>
        <p:nvCxnSpPr>
          <p:cNvPr id="4" name="Straight Connector 3"/>
          <p:cNvCxnSpPr/>
          <p:nvPr/>
        </p:nvCxnSpPr>
        <p:spPr>
          <a:xfrm flipV="1">
            <a:off x="1737899" y="3292173"/>
            <a:ext cx="1630947" cy="13369"/>
          </a:xfrm>
          <a:prstGeom prst="line">
            <a:avLst/>
          </a:prstGeom>
          <a:ln>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a:blip r:embed="rId5"/>
          <a:stretch>
            <a:fillRect/>
          </a:stretch>
        </p:blipFill>
        <p:spPr>
          <a:xfrm>
            <a:off x="4137939" y="1929735"/>
            <a:ext cx="4973052" cy="3729789"/>
          </a:xfrm>
          <a:prstGeom prst="rect">
            <a:avLst/>
          </a:prstGeom>
        </p:spPr>
      </p:pic>
      <p:sp>
        <p:nvSpPr>
          <p:cNvPr id="18" name="TextBox 17"/>
          <p:cNvSpPr txBox="1"/>
          <p:nvPr/>
        </p:nvSpPr>
        <p:spPr>
          <a:xfrm>
            <a:off x="457200" y="4740164"/>
            <a:ext cx="3074736" cy="1938992"/>
          </a:xfrm>
          <a:prstGeom prst="rect">
            <a:avLst/>
          </a:prstGeom>
          <a:noFill/>
        </p:spPr>
        <p:txBody>
          <a:bodyPr wrap="square" rtlCol="0">
            <a:spAutoFit/>
          </a:bodyPr>
          <a:lstStyle/>
          <a:p>
            <a:r>
              <a:rPr lang="en-US" sz="2000" dirty="0">
                <a:solidFill>
                  <a:schemeClr val="accent5">
                    <a:lumMod val="75000"/>
                  </a:schemeClr>
                </a:solidFill>
                <a:latin typeface="Roboto Thin"/>
                <a:cs typeface="Roboto Thin"/>
              </a:rPr>
              <a:t>High Intensity</a:t>
            </a:r>
            <a:r>
              <a:rPr lang="en-US" sz="2000" dirty="0">
                <a:latin typeface="Roboto Thin"/>
                <a:cs typeface="Roboto Thin"/>
              </a:rPr>
              <a:t>: Bright; Little wood</a:t>
            </a:r>
          </a:p>
          <a:p>
            <a:r>
              <a:rPr lang="en-US" sz="2000" dirty="0">
                <a:solidFill>
                  <a:srgbClr val="31859C"/>
                </a:solidFill>
                <a:latin typeface="Roboto Thin"/>
                <a:cs typeface="Roboto Thin"/>
              </a:rPr>
              <a:t>Low Intensity</a:t>
            </a:r>
            <a:r>
              <a:rPr lang="en-US" sz="2000" dirty="0">
                <a:latin typeface="Roboto Thin"/>
                <a:cs typeface="Roboto Thin"/>
              </a:rPr>
              <a:t>: Dark; A lot of wood</a:t>
            </a:r>
          </a:p>
          <a:p>
            <a:r>
              <a:rPr lang="en-US" sz="2000" dirty="0" smtClean="0">
                <a:solidFill>
                  <a:srgbClr val="FF6600"/>
                </a:solidFill>
                <a:latin typeface="Roboto Thin"/>
                <a:cs typeface="Roboto Thin"/>
              </a:rPr>
              <a:t>:</a:t>
            </a:r>
          </a:p>
          <a:p>
            <a:r>
              <a:rPr lang="en-US" sz="2000" dirty="0" smtClean="0">
                <a:solidFill>
                  <a:srgbClr val="FF6600"/>
                </a:solidFill>
                <a:latin typeface="Roboto Thin"/>
                <a:cs typeface="Roboto Thin"/>
              </a:rPr>
              <a:t> </a:t>
            </a:r>
          </a:p>
        </p:txBody>
      </p:sp>
      <p:sp>
        <p:nvSpPr>
          <p:cNvPr id="20" name="Rectangle 19"/>
          <p:cNvSpPr/>
          <p:nvPr/>
        </p:nvSpPr>
        <p:spPr>
          <a:xfrm>
            <a:off x="4483658" y="1468070"/>
            <a:ext cx="3771318" cy="461665"/>
          </a:xfrm>
          <a:prstGeom prst="rect">
            <a:avLst/>
          </a:prstGeom>
        </p:spPr>
        <p:txBody>
          <a:bodyPr wrap="square">
            <a:spAutoFit/>
          </a:bodyPr>
          <a:lstStyle/>
          <a:p>
            <a:r>
              <a:rPr lang="en-US" sz="2400" dirty="0" smtClean="0">
                <a:latin typeface="Roboto Thin"/>
                <a:cs typeface="Roboto Thin"/>
              </a:rPr>
              <a:t>Intensity </a:t>
            </a:r>
            <a:r>
              <a:rPr lang="en-US" sz="2400" dirty="0">
                <a:latin typeface="Roboto Thin"/>
                <a:cs typeface="Roboto Thin"/>
              </a:rPr>
              <a:t>= </a:t>
            </a:r>
            <a:r>
              <a:rPr lang="en-US" sz="2400" dirty="0" err="1">
                <a:solidFill>
                  <a:srgbClr val="31859C"/>
                </a:solidFill>
                <a:latin typeface="Roboto Thin"/>
                <a:cs typeface="Roboto Thin"/>
              </a:rPr>
              <a:t>a</a:t>
            </a:r>
            <a:r>
              <a:rPr lang="en-US" sz="2400" dirty="0" err="1">
                <a:latin typeface="Roboto Thin"/>
                <a:cs typeface="Roboto Thin"/>
              </a:rPr>
              <a:t>e</a:t>
            </a:r>
            <a:r>
              <a:rPr lang="en-US" sz="2400" dirty="0">
                <a:latin typeface="Roboto Thin"/>
                <a:cs typeface="Roboto Thin"/>
              </a:rPr>
              <a:t>^(-</a:t>
            </a:r>
            <a:r>
              <a:rPr lang="en-US" sz="2400" dirty="0" smtClean="0">
                <a:solidFill>
                  <a:srgbClr val="31859C"/>
                </a:solidFill>
                <a:latin typeface="Roboto Thin"/>
                <a:cs typeface="Roboto Thin"/>
              </a:rPr>
              <a:t>b</a:t>
            </a:r>
            <a:r>
              <a:rPr lang="en-US" sz="2400" dirty="0" smtClean="0">
                <a:latin typeface="Roboto Thin"/>
                <a:cs typeface="Roboto Thin"/>
              </a:rPr>
              <a:t>(row)) </a:t>
            </a:r>
            <a:r>
              <a:rPr lang="en-US" sz="2400" dirty="0">
                <a:latin typeface="Roboto Thin"/>
                <a:cs typeface="Roboto Thin"/>
              </a:rPr>
              <a:t>+ </a:t>
            </a:r>
            <a:r>
              <a:rPr lang="en-US" sz="2400" dirty="0">
                <a:solidFill>
                  <a:srgbClr val="31859C"/>
                </a:solidFill>
                <a:latin typeface="Roboto Thin"/>
                <a:cs typeface="Roboto Thin"/>
              </a:rPr>
              <a:t>c</a:t>
            </a:r>
            <a:r>
              <a:rPr lang="en-US" sz="2400" dirty="0">
                <a:latin typeface="Roboto Thin"/>
                <a:cs typeface="Roboto Thin"/>
              </a:rPr>
              <a:t> </a:t>
            </a:r>
          </a:p>
        </p:txBody>
      </p:sp>
      <p:cxnSp>
        <p:nvCxnSpPr>
          <p:cNvPr id="22" name="Straight Connector 21"/>
          <p:cNvCxnSpPr/>
          <p:nvPr/>
        </p:nvCxnSpPr>
        <p:spPr>
          <a:xfrm>
            <a:off x="4124571" y="1406449"/>
            <a:ext cx="13368" cy="5440362"/>
          </a:xfrm>
          <a:prstGeom prst="line">
            <a:avLst/>
          </a:prstGeom>
          <a:ln w="9525" cmpd="sng">
            <a:solidFill>
              <a:schemeClr val="accent5">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4483658" y="5687569"/>
            <a:ext cx="4101432" cy="461665"/>
          </a:xfrm>
          <a:prstGeom prst="rect">
            <a:avLst/>
          </a:prstGeom>
        </p:spPr>
        <p:txBody>
          <a:bodyPr wrap="square">
            <a:spAutoFit/>
          </a:bodyPr>
          <a:lstStyle/>
          <a:p>
            <a:r>
              <a:rPr lang="en-US" sz="2400" dirty="0" smtClean="0">
                <a:latin typeface="Roboto Thin"/>
                <a:cs typeface="Roboto Thin"/>
              </a:rPr>
              <a:t>To describe image: </a:t>
            </a:r>
            <a:r>
              <a:rPr lang="en-US" sz="2400" dirty="0" smtClean="0">
                <a:solidFill>
                  <a:schemeClr val="accent5">
                    <a:lumMod val="75000"/>
                  </a:schemeClr>
                </a:solidFill>
                <a:latin typeface="Roboto Thin"/>
                <a:cs typeface="Roboto Thin"/>
              </a:rPr>
              <a:t>[a, b, c] </a:t>
            </a:r>
            <a:endParaRPr lang="en-US" sz="2400" dirty="0">
              <a:solidFill>
                <a:schemeClr val="accent5">
                  <a:lumMod val="75000"/>
                </a:schemeClr>
              </a:solidFill>
              <a:latin typeface="Roboto Thin"/>
              <a:cs typeface="Roboto Thin"/>
            </a:endParaRPr>
          </a:p>
        </p:txBody>
      </p:sp>
    </p:spTree>
    <p:extLst>
      <p:ext uri="{BB962C8B-B14F-4D97-AF65-F5344CB8AC3E}">
        <p14:creationId xmlns:p14="http://schemas.microsoft.com/office/powerpoint/2010/main" val="257147277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1443" b="1443"/>
          <a:stretch>
            <a:fillRect/>
          </a:stretch>
        </p:blipFill>
        <p:spPr>
          <a:xfrm>
            <a:off x="0" y="1304559"/>
            <a:ext cx="8229600" cy="4525963"/>
          </a:xfrm>
        </p:spPr>
      </p:pic>
      <p:sp>
        <p:nvSpPr>
          <p:cNvPr id="5" name="Rectangle 4"/>
          <p:cNvSpPr/>
          <p:nvPr/>
        </p:nvSpPr>
        <p:spPr>
          <a:xfrm>
            <a:off x="839171" y="1018523"/>
            <a:ext cx="4517118" cy="461665"/>
          </a:xfrm>
          <a:prstGeom prst="rect">
            <a:avLst/>
          </a:prstGeom>
        </p:spPr>
        <p:txBody>
          <a:bodyPr wrap="square">
            <a:spAutoFit/>
          </a:bodyPr>
          <a:lstStyle/>
          <a:p>
            <a:r>
              <a:rPr lang="en-US" sz="2400" dirty="0" smtClean="0">
                <a:solidFill>
                  <a:srgbClr val="FF6600"/>
                </a:solidFill>
                <a:latin typeface="Roboto Thin"/>
                <a:cs typeface="Roboto Thin"/>
              </a:rPr>
              <a:t>Fitted Exponentials for 40 reeds</a:t>
            </a:r>
            <a:endParaRPr lang="en-US" sz="2400" dirty="0">
              <a:latin typeface="Roboto Thin"/>
              <a:cs typeface="Roboto Thin"/>
            </a:endParaRPr>
          </a:p>
        </p:txBody>
      </p:sp>
    </p:spTree>
    <p:extLst>
      <p:ext uri="{BB962C8B-B14F-4D97-AF65-F5344CB8AC3E}">
        <p14:creationId xmlns:p14="http://schemas.microsoft.com/office/powerpoint/2010/main" val="424443485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128" y="274638"/>
            <a:ext cx="8710872" cy="1143000"/>
          </a:xfrm>
        </p:spPr>
        <p:txBody>
          <a:bodyPr>
            <a:normAutofit/>
          </a:bodyPr>
          <a:lstStyle/>
          <a:p>
            <a:r>
              <a:rPr lang="en-US" dirty="0" smtClean="0">
                <a:solidFill>
                  <a:srgbClr val="FF6600"/>
                </a:solidFill>
                <a:latin typeface="Roboto Thin"/>
                <a:cs typeface="Roboto Thin"/>
              </a:rPr>
              <a:t>Recording Apparatus</a:t>
            </a:r>
            <a:endParaRPr lang="en-US" dirty="0">
              <a:solidFill>
                <a:srgbClr val="FF6600"/>
              </a:solidFill>
              <a:latin typeface="Roboto Thin"/>
              <a:cs typeface="Roboto Thin"/>
            </a:endParaRPr>
          </a:p>
        </p:txBody>
      </p:sp>
      <p:sp>
        <p:nvSpPr>
          <p:cNvPr id="4" name="Cube 3"/>
          <p:cNvSpPr/>
          <p:nvPr/>
        </p:nvSpPr>
        <p:spPr>
          <a:xfrm>
            <a:off x="1786173" y="3426478"/>
            <a:ext cx="1122950" cy="1122947"/>
          </a:xfrm>
          <a:prstGeom prst="cube">
            <a:avLst/>
          </a:prstGeom>
          <a:solidFill>
            <a:schemeClr val="accent5">
              <a:lumMod val="75000"/>
            </a:schemeClr>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Connector 4"/>
          <p:cNvCxnSpPr/>
          <p:nvPr/>
        </p:nvCxnSpPr>
        <p:spPr>
          <a:xfrm flipH="1">
            <a:off x="918103" y="3859314"/>
            <a:ext cx="227262" cy="735264"/>
          </a:xfrm>
          <a:prstGeom prst="line">
            <a:avLst/>
          </a:prstGeom>
          <a:ln w="19050" cmpd="sng"/>
          <a:effectLst/>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a:off x="1145365" y="3878031"/>
            <a:ext cx="296779" cy="671394"/>
          </a:xfrm>
          <a:prstGeom prst="line">
            <a:avLst/>
          </a:prstGeom>
          <a:ln w="19050" cmpd="sng"/>
          <a:effectLst/>
        </p:spPr>
        <p:style>
          <a:lnRef idx="2">
            <a:schemeClr val="dk1"/>
          </a:lnRef>
          <a:fillRef idx="0">
            <a:schemeClr val="dk1"/>
          </a:fillRef>
          <a:effectRef idx="1">
            <a:schemeClr val="dk1"/>
          </a:effectRef>
          <a:fontRef idx="minor">
            <a:schemeClr val="tx1"/>
          </a:fontRef>
        </p:style>
      </p:cxnSp>
      <p:sp>
        <p:nvSpPr>
          <p:cNvPr id="7" name="Rectangle 6"/>
          <p:cNvSpPr/>
          <p:nvPr/>
        </p:nvSpPr>
        <p:spPr>
          <a:xfrm>
            <a:off x="759019" y="3511735"/>
            <a:ext cx="788737" cy="36094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rot="5400000">
            <a:off x="2495389" y="1729877"/>
            <a:ext cx="1513501" cy="2178856"/>
          </a:xfrm>
          <a:prstGeom prst="rect">
            <a:avLst/>
          </a:prstGeom>
        </p:spPr>
      </p:pic>
      <p:sp>
        <p:nvSpPr>
          <p:cNvPr id="9" name="Can 8"/>
          <p:cNvSpPr/>
          <p:nvPr/>
        </p:nvSpPr>
        <p:spPr>
          <a:xfrm rot="5400000">
            <a:off x="2513492" y="3334161"/>
            <a:ext cx="256521" cy="227267"/>
          </a:xfrm>
          <a:prstGeom prst="can">
            <a:avLst/>
          </a:prstGeom>
          <a:solidFill>
            <a:schemeClr val="tx1"/>
          </a:solidFill>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0" name="Straight Connector 9"/>
          <p:cNvCxnSpPr>
            <a:stCxn id="4" idx="1"/>
            <a:endCxn id="4" idx="3"/>
          </p:cNvCxnSpPr>
          <p:nvPr/>
        </p:nvCxnSpPr>
        <p:spPr>
          <a:xfrm>
            <a:off x="2207280" y="3707215"/>
            <a:ext cx="0" cy="842210"/>
          </a:xfrm>
          <a:prstGeom prst="line">
            <a:avLst/>
          </a:prstGeom>
          <a:effectLst/>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flipH="1">
            <a:off x="2220645" y="3425596"/>
            <a:ext cx="307474" cy="280737"/>
          </a:xfrm>
          <a:prstGeom prst="line">
            <a:avLst/>
          </a:prstGeom>
          <a:effectLst/>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flipH="1">
            <a:off x="1145365" y="3878031"/>
            <a:ext cx="4010" cy="524342"/>
          </a:xfrm>
          <a:prstGeom prst="line">
            <a:avLst/>
          </a:prstGeom>
          <a:ln w="19050" cmpd="sng"/>
          <a:effectLst/>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2410160" y="4574683"/>
            <a:ext cx="1852860" cy="400110"/>
          </a:xfrm>
          <a:prstGeom prst="rect">
            <a:avLst/>
          </a:prstGeom>
          <a:noFill/>
        </p:spPr>
        <p:txBody>
          <a:bodyPr wrap="square" rtlCol="0">
            <a:spAutoFit/>
          </a:bodyPr>
          <a:lstStyle/>
          <a:p>
            <a:r>
              <a:rPr lang="en-US" sz="2000" dirty="0" smtClean="0">
                <a:latin typeface="Roboto Thin"/>
                <a:cs typeface="Roboto Thin"/>
              </a:rPr>
              <a:t>Box with hinge </a:t>
            </a:r>
            <a:endParaRPr lang="en-US" sz="2000" dirty="0">
              <a:latin typeface="Roboto Thin"/>
              <a:cs typeface="Roboto Thin"/>
            </a:endParaRPr>
          </a:p>
        </p:txBody>
      </p:sp>
      <p:sp>
        <p:nvSpPr>
          <p:cNvPr id="14" name="TextBox 13"/>
          <p:cNvSpPr txBox="1"/>
          <p:nvPr/>
        </p:nvSpPr>
        <p:spPr>
          <a:xfrm>
            <a:off x="2936733" y="3206723"/>
            <a:ext cx="1114287" cy="400110"/>
          </a:xfrm>
          <a:prstGeom prst="rect">
            <a:avLst/>
          </a:prstGeom>
          <a:noFill/>
        </p:spPr>
        <p:txBody>
          <a:bodyPr wrap="square" rtlCol="0">
            <a:spAutoFit/>
          </a:bodyPr>
          <a:lstStyle/>
          <a:p>
            <a:r>
              <a:rPr lang="en-US" sz="2000" dirty="0" smtClean="0">
                <a:latin typeface="Roboto Thin"/>
                <a:cs typeface="Roboto Thin"/>
              </a:rPr>
              <a:t>Cushion</a:t>
            </a:r>
            <a:endParaRPr lang="en-US" sz="2000" dirty="0">
              <a:latin typeface="Roboto Thin"/>
              <a:cs typeface="Roboto Thin"/>
            </a:endParaRPr>
          </a:p>
        </p:txBody>
      </p:sp>
      <p:sp>
        <p:nvSpPr>
          <p:cNvPr id="15" name="TextBox 14"/>
          <p:cNvSpPr txBox="1"/>
          <p:nvPr/>
        </p:nvSpPr>
        <p:spPr>
          <a:xfrm>
            <a:off x="286603" y="2950202"/>
            <a:ext cx="1263000" cy="400110"/>
          </a:xfrm>
          <a:prstGeom prst="rect">
            <a:avLst/>
          </a:prstGeom>
          <a:noFill/>
        </p:spPr>
        <p:txBody>
          <a:bodyPr wrap="square" rtlCol="0">
            <a:spAutoFit/>
          </a:bodyPr>
          <a:lstStyle/>
          <a:p>
            <a:r>
              <a:rPr lang="en-US" sz="2000" dirty="0" smtClean="0">
                <a:latin typeface="Roboto Thin"/>
                <a:cs typeface="Roboto Thin"/>
              </a:rPr>
              <a:t>Recorder</a:t>
            </a:r>
            <a:endParaRPr lang="en-US" sz="2000" dirty="0">
              <a:latin typeface="Roboto Thin"/>
              <a:cs typeface="Roboto Thin"/>
            </a:endParaRPr>
          </a:p>
        </p:txBody>
      </p:sp>
      <p:sp>
        <p:nvSpPr>
          <p:cNvPr id="16" name="TextBox 15"/>
          <p:cNvSpPr txBox="1"/>
          <p:nvPr/>
        </p:nvSpPr>
        <p:spPr>
          <a:xfrm>
            <a:off x="1279788" y="4512036"/>
            <a:ext cx="910534" cy="307777"/>
          </a:xfrm>
          <a:prstGeom prst="rect">
            <a:avLst/>
          </a:prstGeom>
          <a:noFill/>
        </p:spPr>
        <p:txBody>
          <a:bodyPr wrap="square" rtlCol="0">
            <a:spAutoFit/>
          </a:bodyPr>
          <a:lstStyle/>
          <a:p>
            <a:r>
              <a:rPr lang="en-US" sz="1400" dirty="0" smtClean="0">
                <a:latin typeface="Roboto Thin"/>
                <a:cs typeface="Roboto Thin"/>
              </a:rPr>
              <a:t>-1cm- </a:t>
            </a:r>
            <a:endParaRPr lang="en-US" sz="1400" dirty="0">
              <a:latin typeface="Roboto Thin"/>
              <a:cs typeface="Roboto Thin"/>
            </a:endParaRPr>
          </a:p>
        </p:txBody>
      </p:sp>
      <p:sp>
        <p:nvSpPr>
          <p:cNvPr id="17" name="TextBox 16"/>
          <p:cNvSpPr txBox="1"/>
          <p:nvPr/>
        </p:nvSpPr>
        <p:spPr>
          <a:xfrm>
            <a:off x="5183208" y="1925695"/>
            <a:ext cx="3500056" cy="4062651"/>
          </a:xfrm>
          <a:prstGeom prst="rect">
            <a:avLst/>
          </a:prstGeom>
          <a:noFill/>
        </p:spPr>
        <p:txBody>
          <a:bodyPr wrap="square" rtlCol="0">
            <a:spAutoFit/>
          </a:bodyPr>
          <a:lstStyle/>
          <a:p>
            <a:r>
              <a:rPr lang="en-US" sz="2400" dirty="0" smtClean="0">
                <a:solidFill>
                  <a:schemeClr val="accent5">
                    <a:lumMod val="75000"/>
                  </a:schemeClr>
                </a:solidFill>
                <a:latin typeface="Roboto Thin"/>
                <a:cs typeface="Roboto Thin"/>
              </a:rPr>
              <a:t>Constants:</a:t>
            </a:r>
            <a:endParaRPr lang="en-US" sz="2400" dirty="0">
              <a:solidFill>
                <a:schemeClr val="accent5">
                  <a:lumMod val="75000"/>
                </a:schemeClr>
              </a:solidFill>
              <a:latin typeface="Roboto Thin"/>
              <a:cs typeface="Roboto Thin"/>
            </a:endParaRPr>
          </a:p>
          <a:p>
            <a:pPr marL="342900" indent="-342900">
              <a:buClr>
                <a:schemeClr val="accent5">
                  <a:lumMod val="75000"/>
                </a:schemeClr>
              </a:buClr>
              <a:buFont typeface="Arial"/>
              <a:buChar char="•"/>
            </a:pPr>
            <a:r>
              <a:rPr lang="en-US" sz="2400" dirty="0" smtClean="0">
                <a:latin typeface="Roboto Thin"/>
                <a:cs typeface="Roboto Thin"/>
              </a:rPr>
              <a:t>Pitch (440 Hz)</a:t>
            </a:r>
          </a:p>
          <a:p>
            <a:pPr marL="342900" indent="-342900">
              <a:buClr>
                <a:schemeClr val="accent5">
                  <a:lumMod val="75000"/>
                </a:schemeClr>
              </a:buClr>
              <a:buFont typeface="Arial"/>
              <a:buChar char="•"/>
            </a:pPr>
            <a:r>
              <a:rPr lang="en-US" sz="2400" dirty="0" smtClean="0">
                <a:latin typeface="Roboto Thin"/>
                <a:cs typeface="Roboto Thin"/>
              </a:rPr>
              <a:t>Noise level (90 dB)</a:t>
            </a:r>
          </a:p>
          <a:p>
            <a:pPr marL="342900" indent="-342900">
              <a:buClr>
                <a:schemeClr val="accent5">
                  <a:lumMod val="75000"/>
                </a:schemeClr>
              </a:buClr>
              <a:buFont typeface="Arial"/>
              <a:buChar char="•"/>
            </a:pPr>
            <a:r>
              <a:rPr lang="en-US" sz="2400" dirty="0" smtClean="0">
                <a:latin typeface="Roboto Thin"/>
                <a:cs typeface="Roboto Thin"/>
              </a:rPr>
              <a:t>Angle of clarinet</a:t>
            </a:r>
          </a:p>
          <a:p>
            <a:pPr marL="342900" indent="-342900">
              <a:buClr>
                <a:schemeClr val="accent5">
                  <a:lumMod val="75000"/>
                </a:schemeClr>
              </a:buClr>
              <a:buFont typeface="Arial"/>
              <a:buChar char="•"/>
            </a:pPr>
            <a:r>
              <a:rPr lang="en-US" sz="2400" dirty="0" smtClean="0">
                <a:latin typeface="Roboto Thin"/>
                <a:cs typeface="Roboto Thin"/>
              </a:rPr>
              <a:t>Distance to recorder </a:t>
            </a:r>
          </a:p>
          <a:p>
            <a:pPr marL="342900" indent="-342900">
              <a:buClr>
                <a:schemeClr val="accent5">
                  <a:lumMod val="75000"/>
                </a:schemeClr>
              </a:buClr>
              <a:buFont typeface="Arial"/>
              <a:buChar char="•"/>
            </a:pPr>
            <a:r>
              <a:rPr lang="en-US" sz="2400" dirty="0" smtClean="0">
                <a:latin typeface="Roboto Thin"/>
                <a:cs typeface="Roboto Thin"/>
              </a:rPr>
              <a:t>Amount of reed in mouth </a:t>
            </a:r>
          </a:p>
          <a:p>
            <a:pPr marL="342900" indent="-342900">
              <a:buClr>
                <a:schemeClr val="accent5">
                  <a:lumMod val="75000"/>
                </a:schemeClr>
              </a:buClr>
              <a:buFont typeface="Arial"/>
              <a:buChar char="•"/>
            </a:pPr>
            <a:r>
              <a:rPr lang="en-US" sz="2400" dirty="0" smtClean="0">
                <a:latin typeface="Roboto Thin"/>
                <a:cs typeface="Roboto Thin"/>
              </a:rPr>
              <a:t>Humidity/ Temperature</a:t>
            </a:r>
          </a:p>
          <a:p>
            <a:pPr marL="342900" indent="-342900">
              <a:buClr>
                <a:schemeClr val="accent5">
                  <a:lumMod val="75000"/>
                </a:schemeClr>
              </a:buClr>
              <a:buFont typeface="Arial"/>
              <a:buChar char="•"/>
            </a:pPr>
            <a:r>
              <a:rPr lang="en-US" sz="2400" dirty="0" smtClean="0">
                <a:latin typeface="Roboto Thin"/>
                <a:cs typeface="Roboto Thin"/>
              </a:rPr>
              <a:t>Equipment</a:t>
            </a:r>
          </a:p>
          <a:p>
            <a:r>
              <a:rPr lang="en-US" dirty="0" smtClean="0"/>
              <a:t> </a:t>
            </a:r>
            <a:endParaRPr lang="en-US" dirty="0"/>
          </a:p>
        </p:txBody>
      </p:sp>
      <p:sp>
        <p:nvSpPr>
          <p:cNvPr id="3" name="TextBox 2"/>
          <p:cNvSpPr txBox="1"/>
          <p:nvPr/>
        </p:nvSpPr>
        <p:spPr>
          <a:xfrm>
            <a:off x="395659" y="1600889"/>
            <a:ext cx="2691041" cy="461665"/>
          </a:xfrm>
          <a:prstGeom prst="rect">
            <a:avLst/>
          </a:prstGeom>
          <a:noFill/>
        </p:spPr>
        <p:txBody>
          <a:bodyPr wrap="square" rtlCol="0">
            <a:spAutoFit/>
          </a:bodyPr>
          <a:lstStyle/>
          <a:p>
            <a:r>
              <a:rPr lang="en-US" sz="2400" dirty="0" smtClean="0">
                <a:solidFill>
                  <a:schemeClr val="accent5">
                    <a:lumMod val="75000"/>
                  </a:schemeClr>
                </a:solidFill>
                <a:latin typeface="Roboto Thin"/>
                <a:cs typeface="Roboto Thin"/>
              </a:rPr>
              <a:t>Play G4 and G5</a:t>
            </a:r>
            <a:endParaRPr lang="en-US" sz="2400" dirty="0">
              <a:solidFill>
                <a:schemeClr val="accent5">
                  <a:lumMod val="75000"/>
                </a:schemeClr>
              </a:solidFill>
              <a:latin typeface="Roboto Thin"/>
              <a:cs typeface="Roboto Thin"/>
            </a:endParaRPr>
          </a:p>
        </p:txBody>
      </p:sp>
    </p:spTree>
    <p:extLst>
      <p:ext uri="{BB962C8B-B14F-4D97-AF65-F5344CB8AC3E}">
        <p14:creationId xmlns:p14="http://schemas.microsoft.com/office/powerpoint/2010/main" val="48900842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10000" y="1380568"/>
            <a:ext cx="8795950" cy="3186457"/>
          </a:xfrm>
          <a:prstGeom prst="rect">
            <a:avLst/>
          </a:prstGeom>
        </p:spPr>
      </p:pic>
      <p:sp>
        <p:nvSpPr>
          <p:cNvPr id="4" name="Title 1"/>
          <p:cNvSpPr txBox="1">
            <a:spLocks/>
          </p:cNvSpPr>
          <p:nvPr/>
        </p:nvSpPr>
        <p:spPr>
          <a:xfrm>
            <a:off x="457200" y="2746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FF6600"/>
                </a:solidFill>
                <a:latin typeface="Roboto Thin"/>
                <a:cs typeface="Roboto Thin"/>
              </a:rPr>
              <a:t>Sample data</a:t>
            </a:r>
            <a:endParaRPr lang="en-US" dirty="0">
              <a:solidFill>
                <a:srgbClr val="FF6600"/>
              </a:solidFill>
              <a:latin typeface="Roboto Thin"/>
              <a:cs typeface="Roboto Thin"/>
            </a:endParaRPr>
          </a:p>
        </p:txBody>
      </p:sp>
      <p:sp>
        <p:nvSpPr>
          <p:cNvPr id="5" name="TextBox 4"/>
          <p:cNvSpPr txBox="1"/>
          <p:nvPr/>
        </p:nvSpPr>
        <p:spPr>
          <a:xfrm>
            <a:off x="1181885" y="4643570"/>
            <a:ext cx="300082" cy="338554"/>
          </a:xfrm>
          <a:prstGeom prst="rect">
            <a:avLst/>
          </a:prstGeom>
          <a:noFill/>
        </p:spPr>
        <p:txBody>
          <a:bodyPr wrap="none" rtlCol="0">
            <a:spAutoFit/>
          </a:bodyPr>
          <a:lstStyle/>
          <a:p>
            <a:r>
              <a:rPr lang="en-US" sz="1600" b="1" dirty="0" smtClean="0">
                <a:solidFill>
                  <a:srgbClr val="31859C"/>
                </a:solidFill>
                <a:latin typeface="Roboto Thin"/>
                <a:cs typeface="Roboto Thin"/>
              </a:rPr>
              <a:t>a</a:t>
            </a:r>
            <a:endParaRPr lang="en-US" sz="1600" b="1" dirty="0">
              <a:solidFill>
                <a:srgbClr val="31859C"/>
              </a:solidFill>
              <a:latin typeface="Roboto Thin"/>
              <a:cs typeface="Roboto Thin"/>
            </a:endParaRPr>
          </a:p>
        </p:txBody>
      </p:sp>
      <p:sp>
        <p:nvSpPr>
          <p:cNvPr id="6" name="TextBox 5"/>
          <p:cNvSpPr txBox="1"/>
          <p:nvPr/>
        </p:nvSpPr>
        <p:spPr>
          <a:xfrm>
            <a:off x="2381385" y="4634989"/>
            <a:ext cx="300082" cy="338554"/>
          </a:xfrm>
          <a:prstGeom prst="rect">
            <a:avLst/>
          </a:prstGeom>
          <a:noFill/>
        </p:spPr>
        <p:txBody>
          <a:bodyPr wrap="none" rtlCol="0">
            <a:spAutoFit/>
          </a:bodyPr>
          <a:lstStyle/>
          <a:p>
            <a:r>
              <a:rPr lang="en-US" sz="1600" b="1" dirty="0" smtClean="0">
                <a:solidFill>
                  <a:srgbClr val="31859C"/>
                </a:solidFill>
                <a:latin typeface="Roboto Thin"/>
                <a:cs typeface="Roboto Thin"/>
              </a:rPr>
              <a:t>b</a:t>
            </a:r>
            <a:endParaRPr lang="en-US" sz="1600" b="1" dirty="0">
              <a:solidFill>
                <a:srgbClr val="31859C"/>
              </a:solidFill>
              <a:latin typeface="Roboto Thin"/>
              <a:cs typeface="Roboto Thin"/>
            </a:endParaRPr>
          </a:p>
        </p:txBody>
      </p:sp>
      <p:sp>
        <p:nvSpPr>
          <p:cNvPr id="7" name="TextBox 6"/>
          <p:cNvSpPr txBox="1"/>
          <p:nvPr/>
        </p:nvSpPr>
        <p:spPr>
          <a:xfrm>
            <a:off x="3752929" y="4638738"/>
            <a:ext cx="300082" cy="338554"/>
          </a:xfrm>
          <a:prstGeom prst="rect">
            <a:avLst/>
          </a:prstGeom>
          <a:noFill/>
        </p:spPr>
        <p:txBody>
          <a:bodyPr wrap="none" rtlCol="0">
            <a:spAutoFit/>
          </a:bodyPr>
          <a:lstStyle/>
          <a:p>
            <a:r>
              <a:rPr lang="en-US" sz="1600" b="1" dirty="0">
                <a:solidFill>
                  <a:srgbClr val="31859C"/>
                </a:solidFill>
                <a:latin typeface="Roboto Thin"/>
                <a:cs typeface="Roboto Thin"/>
              </a:rPr>
              <a:t>c</a:t>
            </a:r>
          </a:p>
        </p:txBody>
      </p:sp>
      <p:sp>
        <p:nvSpPr>
          <p:cNvPr id="8" name="TextBox 7"/>
          <p:cNvSpPr txBox="1"/>
          <p:nvPr/>
        </p:nvSpPr>
        <p:spPr>
          <a:xfrm>
            <a:off x="4502027" y="4610052"/>
            <a:ext cx="854262" cy="584776"/>
          </a:xfrm>
          <a:prstGeom prst="rect">
            <a:avLst/>
          </a:prstGeom>
          <a:noFill/>
        </p:spPr>
        <p:txBody>
          <a:bodyPr wrap="square" rtlCol="0">
            <a:spAutoFit/>
          </a:bodyPr>
          <a:lstStyle/>
          <a:p>
            <a:r>
              <a:rPr lang="en-US" sz="1600" b="1" dirty="0" smtClean="0">
                <a:solidFill>
                  <a:srgbClr val="31859C"/>
                </a:solidFill>
                <a:latin typeface="Roboto Thin"/>
                <a:cs typeface="Roboto Thin"/>
              </a:rPr>
              <a:t>Mass Before</a:t>
            </a:r>
            <a:endParaRPr lang="en-US" sz="1600" b="1" dirty="0">
              <a:solidFill>
                <a:srgbClr val="31859C"/>
              </a:solidFill>
              <a:latin typeface="Roboto Thin"/>
              <a:cs typeface="Roboto Thin"/>
            </a:endParaRPr>
          </a:p>
        </p:txBody>
      </p:sp>
      <p:sp>
        <p:nvSpPr>
          <p:cNvPr id="9" name="TextBox 8"/>
          <p:cNvSpPr txBox="1"/>
          <p:nvPr/>
        </p:nvSpPr>
        <p:spPr>
          <a:xfrm>
            <a:off x="6239803" y="4670108"/>
            <a:ext cx="1143618" cy="338554"/>
          </a:xfrm>
          <a:prstGeom prst="rect">
            <a:avLst/>
          </a:prstGeom>
          <a:noFill/>
        </p:spPr>
        <p:txBody>
          <a:bodyPr wrap="square" rtlCol="0">
            <a:spAutoFit/>
          </a:bodyPr>
          <a:lstStyle/>
          <a:p>
            <a:r>
              <a:rPr lang="en-US" sz="1600" b="1" dirty="0" smtClean="0">
                <a:solidFill>
                  <a:srgbClr val="31859C"/>
                </a:solidFill>
                <a:latin typeface="Roboto Thin"/>
                <a:cs typeface="Roboto Thin"/>
              </a:rPr>
              <a:t>% increase</a:t>
            </a:r>
            <a:endParaRPr lang="en-US" sz="1600" b="1" dirty="0">
              <a:solidFill>
                <a:srgbClr val="31859C"/>
              </a:solidFill>
              <a:latin typeface="Roboto Thin"/>
              <a:cs typeface="Roboto Thin"/>
            </a:endParaRPr>
          </a:p>
        </p:txBody>
      </p:sp>
      <p:sp>
        <p:nvSpPr>
          <p:cNvPr id="10" name="TextBox 9"/>
          <p:cNvSpPr txBox="1"/>
          <p:nvPr/>
        </p:nvSpPr>
        <p:spPr>
          <a:xfrm>
            <a:off x="5322392" y="4611126"/>
            <a:ext cx="945017" cy="584776"/>
          </a:xfrm>
          <a:prstGeom prst="rect">
            <a:avLst/>
          </a:prstGeom>
          <a:noFill/>
        </p:spPr>
        <p:txBody>
          <a:bodyPr wrap="square" rtlCol="0">
            <a:spAutoFit/>
          </a:bodyPr>
          <a:lstStyle/>
          <a:p>
            <a:r>
              <a:rPr lang="en-US" sz="1600" b="1" dirty="0" smtClean="0">
                <a:solidFill>
                  <a:srgbClr val="31859C"/>
                </a:solidFill>
                <a:latin typeface="Roboto Thin"/>
                <a:cs typeface="Roboto Thin"/>
              </a:rPr>
              <a:t>Mass After</a:t>
            </a:r>
            <a:endParaRPr lang="en-US" sz="1600" b="1" dirty="0">
              <a:solidFill>
                <a:srgbClr val="31859C"/>
              </a:solidFill>
              <a:latin typeface="Roboto Thin"/>
              <a:cs typeface="Roboto Thin"/>
            </a:endParaRPr>
          </a:p>
        </p:txBody>
      </p:sp>
      <p:sp>
        <p:nvSpPr>
          <p:cNvPr id="11" name="TextBox 10"/>
          <p:cNvSpPr txBox="1"/>
          <p:nvPr/>
        </p:nvSpPr>
        <p:spPr>
          <a:xfrm>
            <a:off x="7567004" y="4670108"/>
            <a:ext cx="646331" cy="338554"/>
          </a:xfrm>
          <a:prstGeom prst="rect">
            <a:avLst/>
          </a:prstGeom>
          <a:noFill/>
        </p:spPr>
        <p:txBody>
          <a:bodyPr wrap="none" rtlCol="0">
            <a:spAutoFit/>
          </a:bodyPr>
          <a:lstStyle/>
          <a:p>
            <a:r>
              <a:rPr lang="en-US" sz="1600" b="1" dirty="0" smtClean="0">
                <a:solidFill>
                  <a:srgbClr val="31859C"/>
                </a:solidFill>
                <a:latin typeface="Roboto Thin"/>
                <a:cs typeface="Roboto Thin"/>
              </a:rPr>
              <a:t>Time</a:t>
            </a:r>
            <a:endParaRPr lang="en-US" sz="1600" b="1" dirty="0">
              <a:solidFill>
                <a:srgbClr val="31859C"/>
              </a:solidFill>
              <a:latin typeface="Roboto Thin"/>
              <a:cs typeface="Roboto Thin"/>
            </a:endParaRPr>
          </a:p>
        </p:txBody>
      </p:sp>
      <p:sp>
        <p:nvSpPr>
          <p:cNvPr id="12" name="TextBox 11"/>
          <p:cNvSpPr txBox="1"/>
          <p:nvPr/>
        </p:nvSpPr>
        <p:spPr>
          <a:xfrm>
            <a:off x="8203917" y="4670108"/>
            <a:ext cx="453970" cy="338554"/>
          </a:xfrm>
          <a:prstGeom prst="rect">
            <a:avLst/>
          </a:prstGeom>
          <a:noFill/>
        </p:spPr>
        <p:txBody>
          <a:bodyPr wrap="none" rtlCol="0">
            <a:spAutoFit/>
          </a:bodyPr>
          <a:lstStyle/>
          <a:p>
            <a:r>
              <a:rPr lang="en-US" sz="1600" b="1" dirty="0" smtClean="0">
                <a:solidFill>
                  <a:srgbClr val="31859C"/>
                </a:solidFill>
                <a:latin typeface="Roboto Thin"/>
                <a:cs typeface="Roboto Thin"/>
              </a:rPr>
              <a:t>G4</a:t>
            </a:r>
            <a:endParaRPr lang="en-US" sz="1600" b="1" dirty="0">
              <a:solidFill>
                <a:srgbClr val="31859C"/>
              </a:solidFill>
              <a:latin typeface="Roboto Thin"/>
              <a:cs typeface="Roboto Thin"/>
            </a:endParaRPr>
          </a:p>
        </p:txBody>
      </p:sp>
      <p:sp>
        <p:nvSpPr>
          <p:cNvPr id="14" name="TextBox 13"/>
          <p:cNvSpPr txBox="1"/>
          <p:nvPr/>
        </p:nvSpPr>
        <p:spPr>
          <a:xfrm>
            <a:off x="8572260" y="4670108"/>
            <a:ext cx="437840" cy="338554"/>
          </a:xfrm>
          <a:prstGeom prst="rect">
            <a:avLst/>
          </a:prstGeom>
          <a:noFill/>
        </p:spPr>
        <p:txBody>
          <a:bodyPr wrap="none" rtlCol="0">
            <a:spAutoFit/>
          </a:bodyPr>
          <a:lstStyle/>
          <a:p>
            <a:r>
              <a:rPr lang="en-US" sz="1600" b="1" dirty="0" smtClean="0">
                <a:solidFill>
                  <a:srgbClr val="31859C"/>
                </a:solidFill>
                <a:latin typeface="Roboto Thin"/>
                <a:cs typeface="Roboto Thin"/>
              </a:rPr>
              <a:t>G5</a:t>
            </a:r>
            <a:endParaRPr lang="en-US" sz="1600" b="1" dirty="0">
              <a:solidFill>
                <a:srgbClr val="31859C"/>
              </a:solidFill>
              <a:latin typeface="Roboto Thin"/>
              <a:cs typeface="Roboto Thin"/>
            </a:endParaRPr>
          </a:p>
        </p:txBody>
      </p:sp>
      <p:sp>
        <p:nvSpPr>
          <p:cNvPr id="15" name="TextBox 14"/>
          <p:cNvSpPr txBox="1"/>
          <p:nvPr/>
        </p:nvSpPr>
        <p:spPr>
          <a:xfrm>
            <a:off x="113365" y="4634630"/>
            <a:ext cx="656850" cy="338554"/>
          </a:xfrm>
          <a:prstGeom prst="rect">
            <a:avLst/>
          </a:prstGeom>
          <a:noFill/>
        </p:spPr>
        <p:txBody>
          <a:bodyPr wrap="none" rtlCol="0">
            <a:spAutoFit/>
          </a:bodyPr>
          <a:lstStyle/>
          <a:p>
            <a:r>
              <a:rPr lang="en-US" sz="1600" b="1" dirty="0" smtClean="0">
                <a:solidFill>
                  <a:srgbClr val="31859C"/>
                </a:solidFill>
                <a:latin typeface="Roboto Thin"/>
                <a:cs typeface="Roboto Thin"/>
              </a:rPr>
              <a:t>Label</a:t>
            </a:r>
            <a:endParaRPr lang="en-US" sz="1600" b="1" dirty="0">
              <a:solidFill>
                <a:srgbClr val="31859C"/>
              </a:solidFill>
              <a:latin typeface="Roboto Thin"/>
              <a:cs typeface="Roboto Thin"/>
            </a:endParaRPr>
          </a:p>
        </p:txBody>
      </p:sp>
      <p:sp>
        <p:nvSpPr>
          <p:cNvPr id="2" name="Rectangle 1"/>
          <p:cNvSpPr/>
          <p:nvPr/>
        </p:nvSpPr>
        <p:spPr>
          <a:xfrm>
            <a:off x="334717" y="5383411"/>
            <a:ext cx="7232287" cy="954107"/>
          </a:xfrm>
          <a:prstGeom prst="rect">
            <a:avLst/>
          </a:prstGeom>
        </p:spPr>
        <p:txBody>
          <a:bodyPr wrap="square">
            <a:spAutoFit/>
          </a:bodyPr>
          <a:lstStyle/>
          <a:p>
            <a:pPr>
              <a:buClr>
                <a:schemeClr val="accent5">
                  <a:lumMod val="75000"/>
                </a:schemeClr>
              </a:buClr>
            </a:pPr>
            <a:r>
              <a:rPr lang="en-US" sz="2800" dirty="0" smtClean="0">
                <a:latin typeface="Roboto Thin"/>
                <a:cs typeface="Roboto Thin"/>
              </a:rPr>
              <a:t>120 rows – 240 recordings</a:t>
            </a:r>
          </a:p>
          <a:p>
            <a:pPr>
              <a:buClr>
                <a:schemeClr val="accent5">
                  <a:lumMod val="75000"/>
                </a:schemeClr>
              </a:buClr>
            </a:pPr>
            <a:r>
              <a:rPr lang="en-US" sz="2800" dirty="0" smtClean="0">
                <a:latin typeface="Roboto Thin"/>
                <a:cs typeface="Roboto Thin"/>
              </a:rPr>
              <a:t> 80 </a:t>
            </a:r>
            <a:r>
              <a:rPr lang="en-US" sz="2800" dirty="0">
                <a:latin typeface="Roboto Thin"/>
                <a:cs typeface="Roboto Thin"/>
              </a:rPr>
              <a:t>training, 40 test</a:t>
            </a:r>
          </a:p>
        </p:txBody>
      </p:sp>
    </p:spTree>
    <p:extLst>
      <p:ext uri="{BB962C8B-B14F-4D97-AF65-F5344CB8AC3E}">
        <p14:creationId xmlns:p14="http://schemas.microsoft.com/office/powerpoint/2010/main" val="374136068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6600"/>
                </a:solidFill>
                <a:latin typeface="Roboto Thin"/>
                <a:cs typeface="Roboto Thin"/>
              </a:rPr>
              <a:t>Results</a:t>
            </a:r>
            <a:endParaRPr lang="en-US" dirty="0">
              <a:solidFill>
                <a:srgbClr val="FF6600"/>
              </a:solidFill>
              <a:latin typeface="Roboto Thin"/>
              <a:cs typeface="Roboto Thin"/>
            </a:endParaRPr>
          </a:p>
        </p:txBody>
      </p:sp>
      <p:graphicFrame>
        <p:nvGraphicFramePr>
          <p:cNvPr id="3" name="Table 2"/>
          <p:cNvGraphicFramePr>
            <a:graphicFrameLocks noGrp="1"/>
          </p:cNvGraphicFramePr>
          <p:nvPr>
            <p:extLst>
              <p:ext uri="{D42A27DB-BD31-4B8C-83A1-F6EECF244321}">
                <p14:modId xmlns:p14="http://schemas.microsoft.com/office/powerpoint/2010/main" val="2185833968"/>
              </p:ext>
            </p:extLst>
          </p:nvPr>
        </p:nvGraphicFramePr>
        <p:xfrm>
          <a:off x="348654" y="2107584"/>
          <a:ext cx="8338146" cy="3200400"/>
        </p:xfrm>
        <a:graphic>
          <a:graphicData uri="http://schemas.openxmlformats.org/drawingml/2006/table">
            <a:tbl>
              <a:tblPr firstRow="1" bandRow="1">
                <a:tableStyleId>{5C22544A-7EE6-4342-B048-85BDC9FD1C3A}</a:tableStyleId>
              </a:tblPr>
              <a:tblGrid>
                <a:gridCol w="1389691"/>
                <a:gridCol w="1389691"/>
                <a:gridCol w="1389691"/>
                <a:gridCol w="1389691"/>
                <a:gridCol w="1389691"/>
                <a:gridCol w="1389691"/>
              </a:tblGrid>
              <a:tr h="370840">
                <a:tc>
                  <a:txBody>
                    <a:bodyPr/>
                    <a:lstStyle/>
                    <a:p>
                      <a:r>
                        <a:rPr lang="en-US" b="1" dirty="0" smtClean="0">
                          <a:solidFill>
                            <a:schemeClr val="accent5">
                              <a:lumMod val="75000"/>
                            </a:schemeClr>
                          </a:solidFill>
                          <a:latin typeface="Roboto Thin"/>
                          <a:cs typeface="Roboto Thin"/>
                        </a:rPr>
                        <a:t>Algorithm</a:t>
                      </a:r>
                      <a:endParaRPr lang="en-US" b="1" dirty="0">
                        <a:solidFill>
                          <a:schemeClr val="accent5">
                            <a:lumMod val="75000"/>
                          </a:schemeClr>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1" dirty="0" smtClean="0">
                          <a:solidFill>
                            <a:schemeClr val="accent5">
                              <a:lumMod val="75000"/>
                            </a:schemeClr>
                          </a:solidFill>
                          <a:latin typeface="Roboto Thin"/>
                          <a:cs typeface="Roboto Thin"/>
                        </a:rPr>
                        <a:t>Percentage</a:t>
                      </a:r>
                      <a:r>
                        <a:rPr lang="en-US" b="1" baseline="0" dirty="0" smtClean="0">
                          <a:solidFill>
                            <a:schemeClr val="accent5">
                              <a:lumMod val="75000"/>
                            </a:schemeClr>
                          </a:solidFill>
                          <a:latin typeface="Roboto Thin"/>
                          <a:cs typeface="Roboto Thin"/>
                        </a:rPr>
                        <a:t> Correct</a:t>
                      </a:r>
                      <a:endParaRPr lang="en-US" b="1" dirty="0">
                        <a:solidFill>
                          <a:schemeClr val="accent5">
                            <a:lumMod val="75000"/>
                          </a:schemeClr>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1" dirty="0" smtClean="0">
                          <a:solidFill>
                            <a:schemeClr val="accent5">
                              <a:lumMod val="75000"/>
                            </a:schemeClr>
                          </a:solidFill>
                          <a:latin typeface="Roboto Thin"/>
                          <a:cs typeface="Roboto Thin"/>
                        </a:rPr>
                        <a:t>Precision</a:t>
                      </a:r>
                      <a:endParaRPr lang="en-US" b="1" dirty="0">
                        <a:solidFill>
                          <a:schemeClr val="accent5">
                            <a:lumMod val="75000"/>
                          </a:schemeClr>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1" dirty="0" smtClean="0">
                          <a:solidFill>
                            <a:schemeClr val="accent5">
                              <a:lumMod val="75000"/>
                            </a:schemeClr>
                          </a:solidFill>
                          <a:latin typeface="Roboto Thin"/>
                          <a:cs typeface="Roboto Thin"/>
                        </a:rPr>
                        <a:t>Recall</a:t>
                      </a:r>
                      <a:endParaRPr lang="en-US" b="1" dirty="0">
                        <a:solidFill>
                          <a:schemeClr val="accent5">
                            <a:lumMod val="75000"/>
                          </a:schemeClr>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1" dirty="0" smtClean="0">
                          <a:solidFill>
                            <a:schemeClr val="accent5">
                              <a:lumMod val="75000"/>
                            </a:schemeClr>
                          </a:solidFill>
                          <a:latin typeface="Roboto Thin"/>
                          <a:cs typeface="Roboto Thin"/>
                        </a:rPr>
                        <a:t>F-Beta</a:t>
                      </a:r>
                      <a:endParaRPr lang="en-US" b="1" dirty="0">
                        <a:solidFill>
                          <a:schemeClr val="accent5">
                            <a:lumMod val="75000"/>
                          </a:schemeClr>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1" dirty="0" smtClean="0">
                          <a:solidFill>
                            <a:schemeClr val="accent5">
                              <a:lumMod val="75000"/>
                            </a:schemeClr>
                          </a:solidFill>
                          <a:latin typeface="Roboto Thin"/>
                          <a:cs typeface="Roboto Thin"/>
                        </a:rPr>
                        <a:t>Area under ROC curve</a:t>
                      </a:r>
                      <a:endParaRPr lang="en-US" b="1" dirty="0">
                        <a:solidFill>
                          <a:schemeClr val="accent5">
                            <a:lumMod val="75000"/>
                          </a:schemeClr>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r>
              <a:tr h="370840">
                <a:tc>
                  <a:txBody>
                    <a:bodyPr/>
                    <a:lstStyle/>
                    <a:p>
                      <a:r>
                        <a:rPr lang="en-US" b="1" dirty="0" smtClean="0">
                          <a:solidFill>
                            <a:schemeClr val="accent5">
                              <a:lumMod val="75000"/>
                            </a:schemeClr>
                          </a:solidFill>
                          <a:latin typeface="Roboto Thin"/>
                          <a:cs typeface="Roboto Thin"/>
                        </a:rPr>
                        <a:t>Gaussian Naïve Bayes</a:t>
                      </a:r>
                      <a:endParaRPr lang="en-US" b="1" dirty="0">
                        <a:solidFill>
                          <a:schemeClr val="accent5">
                            <a:lumMod val="75000"/>
                          </a:schemeClr>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45%</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0.60</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0.46</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0.57</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0.51</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r>
              <a:tr h="370840">
                <a:tc>
                  <a:txBody>
                    <a:bodyPr/>
                    <a:lstStyle/>
                    <a:p>
                      <a:r>
                        <a:rPr lang="en-US" b="1" dirty="0" smtClean="0">
                          <a:solidFill>
                            <a:schemeClr val="accent5">
                              <a:lumMod val="75000"/>
                            </a:schemeClr>
                          </a:solidFill>
                          <a:latin typeface="Roboto Thin"/>
                          <a:cs typeface="Roboto Thin"/>
                        </a:rPr>
                        <a:t>Decision Tree</a:t>
                      </a:r>
                      <a:endParaRPr lang="en-US" b="1" dirty="0">
                        <a:solidFill>
                          <a:schemeClr val="accent5">
                            <a:lumMod val="75000"/>
                          </a:schemeClr>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60%</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0.68</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0.57</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0.66</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0.61</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r>
              <a:tr h="370840">
                <a:tc>
                  <a:txBody>
                    <a:bodyPr/>
                    <a:lstStyle/>
                    <a:p>
                      <a:r>
                        <a:rPr lang="en-US" b="1" dirty="0" smtClean="0">
                          <a:solidFill>
                            <a:schemeClr val="accent5">
                              <a:lumMod val="75000"/>
                            </a:schemeClr>
                          </a:solidFill>
                          <a:latin typeface="Roboto Thin"/>
                          <a:cs typeface="Roboto Thin"/>
                        </a:rPr>
                        <a:t>K-Neighbors</a:t>
                      </a:r>
                      <a:endParaRPr lang="en-US" b="1" dirty="0">
                        <a:solidFill>
                          <a:schemeClr val="accent5">
                            <a:lumMod val="75000"/>
                          </a:schemeClr>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57.5%</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0.63</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0.65</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0.63</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0.54</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r>
              <a:tr h="370840">
                <a:tc>
                  <a:txBody>
                    <a:bodyPr/>
                    <a:lstStyle/>
                    <a:p>
                      <a:r>
                        <a:rPr lang="en-US" b="1" dirty="0" smtClean="0">
                          <a:solidFill>
                            <a:schemeClr val="accent5">
                              <a:lumMod val="75000"/>
                            </a:schemeClr>
                          </a:solidFill>
                          <a:latin typeface="Roboto Thin"/>
                          <a:cs typeface="Roboto Thin"/>
                        </a:rPr>
                        <a:t>Random Forest</a:t>
                      </a:r>
                      <a:endParaRPr lang="en-US" b="1" dirty="0">
                        <a:solidFill>
                          <a:schemeClr val="accent5">
                            <a:lumMod val="75000"/>
                          </a:schemeClr>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70%</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0.77</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0.77</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0.77</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0.60</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r>
            </a:tbl>
          </a:graphicData>
        </a:graphic>
      </p:graphicFrame>
      <p:sp>
        <p:nvSpPr>
          <p:cNvPr id="4" name="Content Placeholder 2"/>
          <p:cNvSpPr txBox="1">
            <a:spLocks/>
          </p:cNvSpPr>
          <p:nvPr/>
        </p:nvSpPr>
        <p:spPr>
          <a:xfrm>
            <a:off x="348654" y="1381702"/>
            <a:ext cx="1299840" cy="595115"/>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solidFill>
                  <a:srgbClr val="FF6600"/>
                </a:solidFill>
                <a:latin typeface="Roboto Thin"/>
                <a:cs typeface="Roboto Thin"/>
              </a:rPr>
              <a:t>G5</a:t>
            </a:r>
            <a:endParaRPr lang="en-US" dirty="0" smtClean="0">
              <a:solidFill>
                <a:srgbClr val="31859C"/>
              </a:solidFill>
              <a:latin typeface="Roboto Thin"/>
              <a:cs typeface="Roboto Thin"/>
            </a:endParaRPr>
          </a:p>
        </p:txBody>
      </p:sp>
    </p:spTree>
    <p:extLst>
      <p:ext uri="{BB962C8B-B14F-4D97-AF65-F5344CB8AC3E}">
        <p14:creationId xmlns:p14="http://schemas.microsoft.com/office/powerpoint/2010/main" val="428266550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6600"/>
                </a:solidFill>
                <a:latin typeface="Roboto Thin"/>
                <a:cs typeface="Roboto Thin"/>
              </a:rPr>
              <a:t>Results</a:t>
            </a:r>
            <a:endParaRPr lang="en-US" dirty="0">
              <a:solidFill>
                <a:srgbClr val="FF6600"/>
              </a:solidFill>
              <a:latin typeface="Roboto Thin"/>
              <a:cs typeface="Roboto Thin"/>
            </a:endParaRPr>
          </a:p>
        </p:txBody>
      </p:sp>
      <p:graphicFrame>
        <p:nvGraphicFramePr>
          <p:cNvPr id="3" name="Table 2"/>
          <p:cNvGraphicFramePr>
            <a:graphicFrameLocks noGrp="1"/>
          </p:cNvGraphicFramePr>
          <p:nvPr>
            <p:extLst>
              <p:ext uri="{D42A27DB-BD31-4B8C-83A1-F6EECF244321}">
                <p14:modId xmlns:p14="http://schemas.microsoft.com/office/powerpoint/2010/main" val="1452988080"/>
              </p:ext>
            </p:extLst>
          </p:nvPr>
        </p:nvGraphicFramePr>
        <p:xfrm>
          <a:off x="348654" y="2107584"/>
          <a:ext cx="8338146" cy="3200400"/>
        </p:xfrm>
        <a:graphic>
          <a:graphicData uri="http://schemas.openxmlformats.org/drawingml/2006/table">
            <a:tbl>
              <a:tblPr firstRow="1" bandRow="1">
                <a:tableStyleId>{5C22544A-7EE6-4342-B048-85BDC9FD1C3A}</a:tableStyleId>
              </a:tblPr>
              <a:tblGrid>
                <a:gridCol w="1389691"/>
                <a:gridCol w="1389691"/>
                <a:gridCol w="1389691"/>
                <a:gridCol w="1389691"/>
                <a:gridCol w="1389691"/>
                <a:gridCol w="1389691"/>
              </a:tblGrid>
              <a:tr h="370840">
                <a:tc>
                  <a:txBody>
                    <a:bodyPr/>
                    <a:lstStyle/>
                    <a:p>
                      <a:r>
                        <a:rPr lang="en-US" b="1" dirty="0" smtClean="0">
                          <a:solidFill>
                            <a:schemeClr val="accent5">
                              <a:lumMod val="75000"/>
                            </a:schemeClr>
                          </a:solidFill>
                          <a:latin typeface="Roboto Thin"/>
                          <a:cs typeface="Roboto Thin"/>
                        </a:rPr>
                        <a:t>Algorithm</a:t>
                      </a:r>
                      <a:endParaRPr lang="en-US" b="1" dirty="0">
                        <a:solidFill>
                          <a:schemeClr val="accent5">
                            <a:lumMod val="75000"/>
                          </a:schemeClr>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1" dirty="0" smtClean="0">
                          <a:solidFill>
                            <a:schemeClr val="accent5">
                              <a:lumMod val="75000"/>
                            </a:schemeClr>
                          </a:solidFill>
                          <a:latin typeface="Roboto Thin"/>
                          <a:cs typeface="Roboto Thin"/>
                        </a:rPr>
                        <a:t>Percentage</a:t>
                      </a:r>
                      <a:r>
                        <a:rPr lang="en-US" b="1" baseline="0" dirty="0" smtClean="0">
                          <a:solidFill>
                            <a:schemeClr val="accent5">
                              <a:lumMod val="75000"/>
                            </a:schemeClr>
                          </a:solidFill>
                          <a:latin typeface="Roboto Thin"/>
                          <a:cs typeface="Roboto Thin"/>
                        </a:rPr>
                        <a:t> Correct</a:t>
                      </a:r>
                      <a:endParaRPr lang="en-US" b="1" dirty="0">
                        <a:solidFill>
                          <a:schemeClr val="accent5">
                            <a:lumMod val="75000"/>
                          </a:schemeClr>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1" dirty="0" smtClean="0">
                          <a:solidFill>
                            <a:schemeClr val="accent5">
                              <a:lumMod val="75000"/>
                            </a:schemeClr>
                          </a:solidFill>
                          <a:latin typeface="Roboto Thin"/>
                          <a:cs typeface="Roboto Thin"/>
                        </a:rPr>
                        <a:t>Precision</a:t>
                      </a:r>
                      <a:endParaRPr lang="en-US" b="1" dirty="0">
                        <a:solidFill>
                          <a:schemeClr val="accent5">
                            <a:lumMod val="75000"/>
                          </a:schemeClr>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1" dirty="0" smtClean="0">
                          <a:solidFill>
                            <a:schemeClr val="accent5">
                              <a:lumMod val="75000"/>
                            </a:schemeClr>
                          </a:solidFill>
                          <a:latin typeface="Roboto Thin"/>
                          <a:cs typeface="Roboto Thin"/>
                        </a:rPr>
                        <a:t>Recall</a:t>
                      </a:r>
                      <a:endParaRPr lang="en-US" b="1" dirty="0">
                        <a:solidFill>
                          <a:schemeClr val="accent5">
                            <a:lumMod val="75000"/>
                          </a:schemeClr>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1" dirty="0" smtClean="0">
                          <a:solidFill>
                            <a:schemeClr val="accent5">
                              <a:lumMod val="75000"/>
                            </a:schemeClr>
                          </a:solidFill>
                          <a:latin typeface="Roboto Thin"/>
                          <a:cs typeface="Roboto Thin"/>
                        </a:rPr>
                        <a:t>F-Beta</a:t>
                      </a:r>
                      <a:endParaRPr lang="en-US" b="1" dirty="0">
                        <a:solidFill>
                          <a:schemeClr val="accent5">
                            <a:lumMod val="75000"/>
                          </a:schemeClr>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1" dirty="0" smtClean="0">
                          <a:solidFill>
                            <a:schemeClr val="accent5">
                              <a:lumMod val="75000"/>
                            </a:schemeClr>
                          </a:solidFill>
                          <a:latin typeface="Roboto Thin"/>
                          <a:cs typeface="Roboto Thin"/>
                        </a:rPr>
                        <a:t>Area under ROC curve</a:t>
                      </a:r>
                      <a:endParaRPr lang="en-US" b="1" dirty="0">
                        <a:solidFill>
                          <a:schemeClr val="accent5">
                            <a:lumMod val="75000"/>
                          </a:schemeClr>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r>
              <a:tr h="370840">
                <a:tc>
                  <a:txBody>
                    <a:bodyPr/>
                    <a:lstStyle/>
                    <a:p>
                      <a:r>
                        <a:rPr lang="en-US" b="1" dirty="0" smtClean="0">
                          <a:solidFill>
                            <a:schemeClr val="accent5">
                              <a:lumMod val="75000"/>
                            </a:schemeClr>
                          </a:solidFill>
                          <a:latin typeface="Roboto Thin"/>
                          <a:cs typeface="Roboto Thin"/>
                        </a:rPr>
                        <a:t>Gaussian Naïve Bayes</a:t>
                      </a:r>
                      <a:endParaRPr lang="en-US" b="1" dirty="0">
                        <a:solidFill>
                          <a:schemeClr val="accent5">
                            <a:lumMod val="75000"/>
                          </a:schemeClr>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45%</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0.60</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0.46</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0.57</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0.51</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r>
              <a:tr h="370840">
                <a:tc>
                  <a:txBody>
                    <a:bodyPr/>
                    <a:lstStyle/>
                    <a:p>
                      <a:r>
                        <a:rPr lang="en-US" b="1" dirty="0" smtClean="0">
                          <a:solidFill>
                            <a:schemeClr val="accent5">
                              <a:lumMod val="75000"/>
                            </a:schemeClr>
                          </a:solidFill>
                          <a:latin typeface="Roboto Thin"/>
                          <a:cs typeface="Roboto Thin"/>
                        </a:rPr>
                        <a:t>Decision Tree</a:t>
                      </a:r>
                      <a:endParaRPr lang="en-US" b="1" dirty="0">
                        <a:solidFill>
                          <a:schemeClr val="accent5">
                            <a:lumMod val="75000"/>
                          </a:schemeClr>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60%</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0.69</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0.69</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0.69</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0.63</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r>
              <a:tr h="370840">
                <a:tc>
                  <a:txBody>
                    <a:bodyPr/>
                    <a:lstStyle/>
                    <a:p>
                      <a:r>
                        <a:rPr lang="en-US" b="1" dirty="0" smtClean="0">
                          <a:solidFill>
                            <a:schemeClr val="accent5">
                              <a:lumMod val="75000"/>
                            </a:schemeClr>
                          </a:solidFill>
                          <a:latin typeface="Roboto Thin"/>
                          <a:cs typeface="Roboto Thin"/>
                        </a:rPr>
                        <a:t>K-Neighbors</a:t>
                      </a:r>
                      <a:endParaRPr lang="en-US" b="1" dirty="0">
                        <a:solidFill>
                          <a:schemeClr val="accent5">
                            <a:lumMod val="75000"/>
                          </a:schemeClr>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70%</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0.77</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0.77</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0.77</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0.69</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r>
              <a:tr h="370840">
                <a:tc>
                  <a:txBody>
                    <a:bodyPr/>
                    <a:lstStyle/>
                    <a:p>
                      <a:r>
                        <a:rPr lang="en-US" b="1" dirty="0" smtClean="0">
                          <a:solidFill>
                            <a:schemeClr val="accent5">
                              <a:lumMod val="75000"/>
                            </a:schemeClr>
                          </a:solidFill>
                          <a:latin typeface="Roboto Thin"/>
                          <a:cs typeface="Roboto Thin"/>
                        </a:rPr>
                        <a:t>Random Forest</a:t>
                      </a:r>
                      <a:endParaRPr lang="en-US" b="1" dirty="0">
                        <a:solidFill>
                          <a:schemeClr val="accent5">
                            <a:lumMod val="75000"/>
                          </a:schemeClr>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62.5%</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0.79</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0.57</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0.74</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c>
                  <a:txBody>
                    <a:bodyPr/>
                    <a:lstStyle/>
                    <a:p>
                      <a:r>
                        <a:rPr lang="en-US" b="0" dirty="0" smtClean="0">
                          <a:solidFill>
                            <a:schemeClr val="tx1"/>
                          </a:solidFill>
                          <a:latin typeface="Roboto Thin"/>
                          <a:cs typeface="Roboto Thin"/>
                        </a:rPr>
                        <a:t>0.61</a:t>
                      </a:r>
                      <a:endParaRPr lang="en-US" b="0" dirty="0">
                        <a:solidFill>
                          <a:schemeClr val="tx1"/>
                        </a:solidFill>
                        <a:latin typeface="Roboto Thin"/>
                        <a:cs typeface="Roboto Thin"/>
                      </a:endParaRPr>
                    </a:p>
                  </a:txBody>
                  <a:tcPr>
                    <a:lnL w="6350" cap="flat" cmpd="sng" algn="ctr">
                      <a:solidFill>
                        <a:prstClr val="black"/>
                      </a:solidFill>
                      <a:prstDash val="solid"/>
                      <a:round/>
                      <a:headEnd type="none" w="med" len="med"/>
                      <a:tailEnd type="none" w="med" len="med"/>
                    </a:lnL>
                    <a:lnR w="6350" cap="flat" cmpd="sng" algn="ctr">
                      <a:solidFill>
                        <a:prstClr val="black"/>
                      </a:solidFill>
                      <a:prstDash val="solid"/>
                      <a:round/>
                      <a:headEnd type="none" w="med" len="med"/>
                      <a:tailEnd type="none" w="med" len="med"/>
                    </a:lnR>
                    <a:lnT w="6350" cap="flat" cmpd="sng" algn="ctr">
                      <a:solidFill>
                        <a:prstClr val="black"/>
                      </a:solidFill>
                      <a:prstDash val="solid"/>
                      <a:round/>
                      <a:headEnd type="none" w="med" len="med"/>
                      <a:tailEnd type="none" w="med" len="med"/>
                    </a:lnT>
                    <a:lnB w="6350" cap="flat" cmpd="sng" algn="ctr">
                      <a:solidFill>
                        <a:prstClr val="black"/>
                      </a:solidFill>
                      <a:prstDash val="solid"/>
                      <a:round/>
                      <a:headEnd type="none" w="med" len="med"/>
                      <a:tailEnd type="none" w="med" len="med"/>
                    </a:lnB>
                    <a:noFill/>
                  </a:tcPr>
                </a:tc>
              </a:tr>
            </a:tbl>
          </a:graphicData>
        </a:graphic>
      </p:graphicFrame>
      <p:sp>
        <p:nvSpPr>
          <p:cNvPr id="4" name="Content Placeholder 2"/>
          <p:cNvSpPr txBox="1">
            <a:spLocks/>
          </p:cNvSpPr>
          <p:nvPr/>
        </p:nvSpPr>
        <p:spPr>
          <a:xfrm>
            <a:off x="348654" y="1381702"/>
            <a:ext cx="1299840" cy="595115"/>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solidFill>
                  <a:srgbClr val="FF6600"/>
                </a:solidFill>
                <a:latin typeface="Roboto Thin"/>
                <a:cs typeface="Roboto Thin"/>
              </a:rPr>
              <a:t>G4</a:t>
            </a:r>
            <a:endParaRPr lang="en-US" dirty="0" smtClean="0">
              <a:solidFill>
                <a:srgbClr val="31859C"/>
              </a:solidFill>
              <a:latin typeface="Roboto Thin"/>
              <a:cs typeface="Roboto Thin"/>
            </a:endParaRPr>
          </a:p>
        </p:txBody>
      </p:sp>
    </p:spTree>
    <p:extLst>
      <p:ext uri="{BB962C8B-B14F-4D97-AF65-F5344CB8AC3E}">
        <p14:creationId xmlns:p14="http://schemas.microsoft.com/office/powerpoint/2010/main" val="160232032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6600"/>
                </a:solidFill>
                <a:latin typeface="Roboto Thin"/>
                <a:cs typeface="Roboto Thin"/>
              </a:rPr>
              <a:t>Part 2: Random Sampler Experiment</a:t>
            </a:r>
            <a:endParaRPr lang="en-US" dirty="0">
              <a:solidFill>
                <a:srgbClr val="FF6600"/>
              </a:solidFill>
              <a:latin typeface="Roboto Thin"/>
              <a:cs typeface="Roboto Thin"/>
            </a:endParaRPr>
          </a:p>
        </p:txBody>
      </p:sp>
      <p:sp>
        <p:nvSpPr>
          <p:cNvPr id="3" name="Content Placeholder 2"/>
          <p:cNvSpPr>
            <a:spLocks noGrp="1"/>
          </p:cNvSpPr>
          <p:nvPr>
            <p:ph idx="1"/>
          </p:nvPr>
        </p:nvSpPr>
        <p:spPr>
          <a:xfrm>
            <a:off x="457200" y="1600200"/>
            <a:ext cx="8229600" cy="4549273"/>
          </a:xfrm>
        </p:spPr>
        <p:txBody>
          <a:bodyPr>
            <a:normAutofit/>
          </a:bodyPr>
          <a:lstStyle/>
          <a:p>
            <a:pPr>
              <a:buClr>
                <a:schemeClr val="accent5">
                  <a:lumMod val="75000"/>
                </a:schemeClr>
              </a:buClr>
            </a:pPr>
            <a:r>
              <a:rPr lang="en-US" dirty="0" smtClean="0">
                <a:latin typeface="Roboto Thin"/>
                <a:cs typeface="Roboto Thin"/>
              </a:rPr>
              <a:t>Verification that spectral centroid correlates to brightness.</a:t>
            </a:r>
          </a:p>
          <a:p>
            <a:pPr>
              <a:buClr>
                <a:schemeClr val="accent5">
                  <a:lumMod val="75000"/>
                </a:schemeClr>
              </a:buClr>
            </a:pPr>
            <a:r>
              <a:rPr lang="en-US" dirty="0" smtClean="0">
                <a:latin typeface="Roboto Thin"/>
                <a:cs typeface="Roboto Thin"/>
              </a:rPr>
              <a:t>Experiment steps:</a:t>
            </a:r>
          </a:p>
          <a:p>
            <a:pPr marL="914400" lvl="1" indent="-514350">
              <a:buClr>
                <a:schemeClr val="accent5">
                  <a:lumMod val="75000"/>
                </a:schemeClr>
              </a:buClr>
              <a:buFont typeface="+mj-lt"/>
              <a:buAutoNum type="arabicPeriod"/>
            </a:pPr>
            <a:r>
              <a:rPr lang="en-US" dirty="0" smtClean="0">
                <a:latin typeface="Roboto Thin"/>
                <a:cs typeface="Roboto Thin"/>
              </a:rPr>
              <a:t>Choose 2 random sound samples (both G4 or G5)</a:t>
            </a:r>
          </a:p>
          <a:p>
            <a:pPr marL="914400" lvl="1" indent="-514350">
              <a:buClr>
                <a:schemeClr val="accent5">
                  <a:lumMod val="75000"/>
                </a:schemeClr>
              </a:buClr>
              <a:buFont typeface="+mj-lt"/>
              <a:buAutoNum type="arabicPeriod"/>
            </a:pPr>
            <a:r>
              <a:rPr lang="en-US" dirty="0" smtClean="0">
                <a:latin typeface="Roboto Thin"/>
                <a:cs typeface="Roboto Thin"/>
              </a:rPr>
              <a:t>Ask user which is brighter</a:t>
            </a:r>
          </a:p>
          <a:p>
            <a:pPr marL="914400" lvl="1" indent="-514350">
              <a:buClr>
                <a:schemeClr val="accent5">
                  <a:lumMod val="75000"/>
                </a:schemeClr>
              </a:buClr>
              <a:buFont typeface="+mj-lt"/>
              <a:buAutoNum type="arabicPeriod"/>
            </a:pPr>
            <a:r>
              <a:rPr lang="en-US" dirty="0" smtClean="0">
                <a:latin typeface="Roboto Thin"/>
                <a:cs typeface="Roboto Thin"/>
              </a:rPr>
              <a:t>Verify user input by checking true spectral centroid values</a:t>
            </a:r>
          </a:p>
        </p:txBody>
      </p:sp>
    </p:spTree>
    <p:extLst>
      <p:ext uri="{BB962C8B-B14F-4D97-AF65-F5344CB8AC3E}">
        <p14:creationId xmlns:p14="http://schemas.microsoft.com/office/powerpoint/2010/main" val="102103104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6600"/>
                </a:solidFill>
                <a:latin typeface="Roboto Thin"/>
                <a:cs typeface="Roboto Thin"/>
              </a:rPr>
              <a:t>Random Sampler Experiment</a:t>
            </a:r>
            <a:endParaRPr lang="en-US" dirty="0">
              <a:solidFill>
                <a:srgbClr val="FF6600"/>
              </a:solidFill>
              <a:latin typeface="Roboto Thin"/>
              <a:cs typeface="Roboto Thin"/>
            </a:endParaRPr>
          </a:p>
        </p:txBody>
      </p:sp>
      <p:sp>
        <p:nvSpPr>
          <p:cNvPr id="3" name="Content Placeholder 2"/>
          <p:cNvSpPr>
            <a:spLocks noGrp="1"/>
          </p:cNvSpPr>
          <p:nvPr>
            <p:ph idx="1"/>
          </p:nvPr>
        </p:nvSpPr>
        <p:spPr>
          <a:xfrm>
            <a:off x="457200" y="1600200"/>
            <a:ext cx="8229600" cy="4549273"/>
          </a:xfrm>
        </p:spPr>
        <p:txBody>
          <a:bodyPr>
            <a:normAutofit/>
          </a:bodyPr>
          <a:lstStyle/>
          <a:p>
            <a:pPr>
              <a:buClr>
                <a:schemeClr val="accent5">
                  <a:lumMod val="75000"/>
                </a:schemeClr>
              </a:buClr>
            </a:pPr>
            <a:r>
              <a:rPr lang="en-US" dirty="0" smtClean="0">
                <a:latin typeface="Roboto Thin"/>
                <a:cs typeface="Roboto Thin"/>
              </a:rPr>
              <a:t>10 experiments, each experiment with 10 pairs</a:t>
            </a:r>
          </a:p>
          <a:p>
            <a:pPr>
              <a:buClr>
                <a:schemeClr val="accent5">
                  <a:lumMod val="75000"/>
                </a:schemeClr>
              </a:buClr>
            </a:pPr>
            <a:r>
              <a:rPr lang="en-US" dirty="0" smtClean="0">
                <a:latin typeface="Roboto Thin"/>
                <a:cs typeface="Roboto Thin"/>
              </a:rPr>
              <a:t>~40% accuracy</a:t>
            </a:r>
          </a:p>
          <a:p>
            <a:pPr marL="0" indent="0">
              <a:buClr>
                <a:schemeClr val="accent5">
                  <a:lumMod val="75000"/>
                </a:schemeClr>
              </a:buClr>
              <a:buNone/>
            </a:pPr>
            <a:endParaRPr lang="en-US" dirty="0" smtClean="0">
              <a:latin typeface="Roboto Thin"/>
              <a:cs typeface="Roboto Thin"/>
            </a:endParaRPr>
          </a:p>
          <a:p>
            <a:pPr marL="0" indent="0">
              <a:buClr>
                <a:schemeClr val="accent5">
                  <a:lumMod val="75000"/>
                </a:schemeClr>
              </a:buClr>
              <a:buNone/>
            </a:pPr>
            <a:endParaRPr lang="en-US" dirty="0" smtClean="0">
              <a:latin typeface="Roboto Thin"/>
              <a:cs typeface="Roboto Thin"/>
            </a:endParaRPr>
          </a:p>
          <a:p>
            <a:pPr marL="0" indent="0" algn="ctr">
              <a:buClr>
                <a:schemeClr val="accent5">
                  <a:lumMod val="75000"/>
                </a:schemeClr>
              </a:buClr>
              <a:buNone/>
            </a:pPr>
            <a:r>
              <a:rPr lang="en-US" dirty="0" smtClean="0">
                <a:latin typeface="Roboto Thin"/>
                <a:cs typeface="Roboto Thin"/>
              </a:rPr>
              <a:t>Spectral centroids are </a:t>
            </a:r>
            <a:r>
              <a:rPr lang="en-US" dirty="0" smtClean="0">
                <a:solidFill>
                  <a:srgbClr val="FF6600"/>
                </a:solidFill>
                <a:latin typeface="Roboto Thin"/>
                <a:cs typeface="Roboto Thin"/>
              </a:rPr>
              <a:t>not practical</a:t>
            </a:r>
            <a:r>
              <a:rPr lang="en-US" dirty="0" smtClean="0">
                <a:latin typeface="Roboto Thin"/>
                <a:cs typeface="Roboto Thin"/>
              </a:rPr>
              <a:t>.</a:t>
            </a:r>
          </a:p>
        </p:txBody>
      </p:sp>
    </p:spTree>
    <p:extLst>
      <p:ext uri="{BB962C8B-B14F-4D97-AF65-F5344CB8AC3E}">
        <p14:creationId xmlns:p14="http://schemas.microsoft.com/office/powerpoint/2010/main" val="126796754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56633"/>
            <a:ext cx="7772400" cy="1470025"/>
          </a:xfrm>
        </p:spPr>
        <p:txBody>
          <a:bodyPr>
            <a:normAutofit/>
          </a:bodyPr>
          <a:lstStyle/>
          <a:p>
            <a:r>
              <a:rPr lang="en-US" dirty="0" smtClean="0">
                <a:solidFill>
                  <a:srgbClr val="FF6600"/>
                </a:solidFill>
                <a:latin typeface="Roboto Thin"/>
                <a:cs typeface="Roboto Thin"/>
              </a:rPr>
              <a:t>What is a clarinet </a:t>
            </a:r>
            <a:r>
              <a:rPr lang="en-US" dirty="0">
                <a:solidFill>
                  <a:srgbClr val="FF6600"/>
                </a:solidFill>
                <a:latin typeface="Roboto Thin"/>
                <a:cs typeface="Roboto Thin"/>
              </a:rPr>
              <a:t>r</a:t>
            </a:r>
            <a:r>
              <a:rPr lang="en-US" dirty="0" smtClean="0">
                <a:solidFill>
                  <a:srgbClr val="FF6600"/>
                </a:solidFill>
                <a:latin typeface="Roboto Thin"/>
                <a:cs typeface="Roboto Thin"/>
              </a:rPr>
              <a:t>eed?</a:t>
            </a:r>
            <a:endParaRPr lang="en-US" dirty="0">
              <a:solidFill>
                <a:srgbClr val="FF6600"/>
              </a:solidFill>
              <a:latin typeface="Roboto Thin"/>
              <a:cs typeface="Roboto Thin"/>
            </a:endParaRPr>
          </a:p>
        </p:txBody>
      </p:sp>
    </p:spTree>
    <p:extLst>
      <p:ext uri="{BB962C8B-B14F-4D97-AF65-F5344CB8AC3E}">
        <p14:creationId xmlns:p14="http://schemas.microsoft.com/office/powerpoint/2010/main" val="131433983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97238"/>
            <a:ext cx="8229600" cy="5752880"/>
          </a:xfrm>
        </p:spPr>
        <p:txBody>
          <a:bodyPr>
            <a:normAutofit/>
          </a:bodyPr>
          <a:lstStyle/>
          <a:p>
            <a:pPr marL="0" indent="0">
              <a:buClr>
                <a:schemeClr val="accent5">
                  <a:lumMod val="75000"/>
                </a:schemeClr>
              </a:buClr>
              <a:buNone/>
            </a:pPr>
            <a:r>
              <a:rPr lang="en-US" dirty="0">
                <a:solidFill>
                  <a:srgbClr val="FF6600"/>
                </a:solidFill>
                <a:latin typeface="Roboto Thin"/>
                <a:cs typeface="Roboto Thin"/>
              </a:rPr>
              <a:t>Conclusion</a:t>
            </a:r>
            <a:endParaRPr lang="en-US" dirty="0" smtClean="0">
              <a:latin typeface="Roboto Thin"/>
              <a:cs typeface="Roboto Thin"/>
            </a:endParaRPr>
          </a:p>
          <a:p>
            <a:pPr>
              <a:buClr>
                <a:schemeClr val="accent5">
                  <a:lumMod val="75000"/>
                </a:schemeClr>
              </a:buClr>
            </a:pPr>
            <a:r>
              <a:rPr lang="en-US" dirty="0" smtClean="0">
                <a:latin typeface="Roboto Thin"/>
                <a:cs typeface="Roboto Thin"/>
              </a:rPr>
              <a:t>Generated informative data set</a:t>
            </a:r>
          </a:p>
          <a:p>
            <a:pPr>
              <a:buClr>
                <a:schemeClr val="accent5">
                  <a:lumMod val="75000"/>
                </a:schemeClr>
              </a:buClr>
            </a:pPr>
            <a:r>
              <a:rPr lang="en-US" dirty="0" smtClean="0">
                <a:latin typeface="Roboto Thin"/>
                <a:cs typeface="Roboto Thin"/>
              </a:rPr>
              <a:t>Mapping reed’s features to bright and dark can be </a:t>
            </a:r>
            <a:r>
              <a:rPr lang="en-US" dirty="0" smtClean="0">
                <a:solidFill>
                  <a:schemeClr val="accent5">
                    <a:lumMod val="75000"/>
                  </a:schemeClr>
                </a:solidFill>
                <a:latin typeface="Roboto Thin"/>
                <a:cs typeface="Roboto Thin"/>
              </a:rPr>
              <a:t>accurate</a:t>
            </a:r>
            <a:r>
              <a:rPr lang="en-US" dirty="0" smtClean="0">
                <a:latin typeface="Roboto Thin"/>
                <a:cs typeface="Roboto Thin"/>
              </a:rPr>
              <a:t> but </a:t>
            </a:r>
            <a:r>
              <a:rPr lang="en-US" dirty="0" smtClean="0">
                <a:solidFill>
                  <a:srgbClr val="31859C"/>
                </a:solidFill>
                <a:latin typeface="Roboto Thin"/>
                <a:cs typeface="Roboto Thin"/>
              </a:rPr>
              <a:t>not practical</a:t>
            </a:r>
          </a:p>
          <a:p>
            <a:pPr>
              <a:buClr>
                <a:schemeClr val="accent5">
                  <a:lumMod val="75000"/>
                </a:schemeClr>
              </a:buClr>
            </a:pPr>
            <a:endParaRPr lang="en-US" dirty="0" smtClean="0">
              <a:solidFill>
                <a:srgbClr val="31859C"/>
              </a:solidFill>
              <a:latin typeface="Roboto Thin"/>
              <a:cs typeface="Roboto Thin"/>
            </a:endParaRPr>
          </a:p>
          <a:p>
            <a:pPr marL="0" indent="0">
              <a:buClr>
                <a:schemeClr val="accent5">
                  <a:lumMod val="75000"/>
                </a:schemeClr>
              </a:buClr>
              <a:buNone/>
            </a:pPr>
            <a:r>
              <a:rPr lang="en-US" dirty="0" smtClean="0">
                <a:solidFill>
                  <a:srgbClr val="FF6600"/>
                </a:solidFill>
                <a:latin typeface="Roboto Thin"/>
                <a:cs typeface="Roboto Thin"/>
              </a:rPr>
              <a:t>Future work</a:t>
            </a:r>
          </a:p>
          <a:p>
            <a:pPr>
              <a:buClr>
                <a:schemeClr val="accent5">
                  <a:lumMod val="75000"/>
                </a:schemeClr>
              </a:buClr>
            </a:pPr>
            <a:r>
              <a:rPr lang="en-US" dirty="0">
                <a:latin typeface="Roboto Thin"/>
                <a:cs typeface="Roboto Thin"/>
              </a:rPr>
              <a:t>Tune algorithm </a:t>
            </a:r>
            <a:r>
              <a:rPr lang="en-US" dirty="0" smtClean="0">
                <a:latin typeface="Roboto Thin"/>
                <a:cs typeface="Roboto Thin"/>
              </a:rPr>
              <a:t>parameters</a:t>
            </a:r>
            <a:endParaRPr lang="en-US" dirty="0">
              <a:latin typeface="Roboto Thin"/>
              <a:cs typeface="Roboto Thin"/>
            </a:endParaRPr>
          </a:p>
          <a:p>
            <a:pPr>
              <a:buClr>
                <a:schemeClr val="accent5">
                  <a:lumMod val="75000"/>
                </a:schemeClr>
              </a:buClr>
            </a:pPr>
            <a:r>
              <a:rPr lang="en-US" dirty="0">
                <a:latin typeface="Roboto Thin"/>
                <a:cs typeface="Roboto Thin"/>
              </a:rPr>
              <a:t>New quantitative measure</a:t>
            </a:r>
          </a:p>
          <a:p>
            <a:pPr lvl="1">
              <a:buClr>
                <a:schemeClr val="accent5">
                  <a:lumMod val="75000"/>
                </a:schemeClr>
              </a:buClr>
            </a:pPr>
            <a:r>
              <a:rPr lang="en-US" dirty="0">
                <a:latin typeface="Roboto Thin"/>
                <a:cs typeface="Roboto Thin"/>
              </a:rPr>
              <a:t>Noise/signal ratio was not </a:t>
            </a:r>
            <a:r>
              <a:rPr lang="en-US" dirty="0" smtClean="0">
                <a:latin typeface="Roboto Thin"/>
                <a:cs typeface="Roboto Thin"/>
              </a:rPr>
              <a:t>effective</a:t>
            </a:r>
            <a:endParaRPr lang="en-US" dirty="0">
              <a:latin typeface="Roboto Thin"/>
              <a:cs typeface="Roboto Thin"/>
            </a:endParaRPr>
          </a:p>
          <a:p>
            <a:pPr>
              <a:buClr>
                <a:schemeClr val="accent5">
                  <a:lumMod val="75000"/>
                </a:schemeClr>
              </a:buClr>
            </a:pPr>
            <a:r>
              <a:rPr lang="en-US" dirty="0">
                <a:latin typeface="Roboto Thin"/>
                <a:cs typeface="Roboto Thin"/>
              </a:rPr>
              <a:t>Transform into regression problem</a:t>
            </a:r>
          </a:p>
          <a:p>
            <a:pPr marL="0" indent="0">
              <a:buClr>
                <a:schemeClr val="accent5">
                  <a:lumMod val="75000"/>
                </a:schemeClr>
              </a:buClr>
              <a:buNone/>
            </a:pPr>
            <a:endParaRPr lang="en-US" dirty="0">
              <a:latin typeface="Roboto Thin"/>
              <a:cs typeface="Roboto Thin"/>
            </a:endParaRPr>
          </a:p>
          <a:p>
            <a:pPr marL="0" indent="0">
              <a:buClr>
                <a:schemeClr val="accent5">
                  <a:lumMod val="75000"/>
                </a:schemeClr>
              </a:buClr>
              <a:buNone/>
            </a:pPr>
            <a:endParaRPr lang="en-US" dirty="0" smtClean="0">
              <a:latin typeface="Roboto Thin"/>
              <a:cs typeface="Roboto Thin"/>
            </a:endParaRPr>
          </a:p>
        </p:txBody>
      </p:sp>
    </p:spTree>
    <p:extLst>
      <p:ext uri="{BB962C8B-B14F-4D97-AF65-F5344CB8AC3E}">
        <p14:creationId xmlns:p14="http://schemas.microsoft.com/office/powerpoint/2010/main" val="13834058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520750"/>
            <a:ext cx="8198063" cy="4729367"/>
          </a:xfrm>
        </p:spPr>
        <p:txBody>
          <a:bodyPr>
            <a:normAutofit fontScale="92500" lnSpcReduction="20000"/>
          </a:bodyPr>
          <a:lstStyle/>
          <a:p>
            <a:pPr marL="0" indent="0">
              <a:buClr>
                <a:schemeClr val="accent5">
                  <a:lumMod val="75000"/>
                </a:schemeClr>
              </a:buClr>
              <a:buNone/>
            </a:pPr>
            <a:r>
              <a:rPr lang="en-US" sz="3800" dirty="0" smtClean="0">
                <a:solidFill>
                  <a:srgbClr val="FF6600"/>
                </a:solidFill>
                <a:latin typeface="Roboto Thin"/>
                <a:cs typeface="Roboto Thin"/>
              </a:rPr>
              <a:t>Motivation</a:t>
            </a:r>
          </a:p>
          <a:p>
            <a:pPr marL="0" indent="0">
              <a:buClr>
                <a:schemeClr val="accent5">
                  <a:lumMod val="75000"/>
                </a:schemeClr>
              </a:buClr>
              <a:buNone/>
            </a:pPr>
            <a:r>
              <a:rPr lang="en-US" sz="3800" dirty="0" smtClean="0">
                <a:latin typeface="Roboto Thin"/>
                <a:cs typeface="Roboto Thin"/>
              </a:rPr>
              <a:t>Reeds </a:t>
            </a:r>
            <a:r>
              <a:rPr lang="en-US" sz="3800" dirty="0" smtClean="0">
                <a:solidFill>
                  <a:schemeClr val="accent5">
                    <a:lumMod val="75000"/>
                  </a:schemeClr>
                </a:solidFill>
                <a:latin typeface="Roboto Thin"/>
                <a:cs typeface="Roboto Thin"/>
              </a:rPr>
              <a:t>look</a:t>
            </a:r>
            <a:r>
              <a:rPr lang="en-US" sz="3800" dirty="0" smtClean="0">
                <a:latin typeface="Roboto Thin"/>
                <a:cs typeface="Roboto Thin"/>
              </a:rPr>
              <a:t> the same but </a:t>
            </a:r>
            <a:r>
              <a:rPr lang="en-US" sz="3800" dirty="0" smtClean="0">
                <a:solidFill>
                  <a:srgbClr val="31859C"/>
                </a:solidFill>
                <a:latin typeface="Roboto Thin"/>
                <a:cs typeface="Roboto Thin"/>
              </a:rPr>
              <a:t>play</a:t>
            </a:r>
            <a:r>
              <a:rPr lang="en-US" sz="3800" dirty="0" smtClean="0">
                <a:latin typeface="Roboto Thin"/>
                <a:cs typeface="Roboto Thin"/>
              </a:rPr>
              <a:t> different </a:t>
            </a:r>
          </a:p>
          <a:p>
            <a:pPr>
              <a:buClr>
                <a:schemeClr val="accent5">
                  <a:lumMod val="75000"/>
                </a:schemeClr>
              </a:buClr>
            </a:pPr>
            <a:r>
              <a:rPr lang="en-US" sz="3800" dirty="0" smtClean="0">
                <a:latin typeface="Roboto Thin"/>
                <a:cs typeface="Roboto Thin"/>
              </a:rPr>
              <a:t>Time consuming reed selection process</a:t>
            </a:r>
          </a:p>
          <a:p>
            <a:pPr marL="0" indent="0">
              <a:buClr>
                <a:schemeClr val="accent5">
                  <a:lumMod val="75000"/>
                </a:schemeClr>
              </a:buClr>
              <a:buNone/>
            </a:pPr>
            <a:endParaRPr lang="en-US" sz="3800" dirty="0" smtClean="0">
              <a:latin typeface="Roboto Thin"/>
              <a:cs typeface="Roboto Thin"/>
            </a:endParaRPr>
          </a:p>
          <a:p>
            <a:pPr marL="0" indent="0">
              <a:buNone/>
            </a:pPr>
            <a:r>
              <a:rPr lang="en-US" sz="3800" dirty="0" smtClean="0">
                <a:solidFill>
                  <a:srgbClr val="FF6600"/>
                </a:solidFill>
                <a:latin typeface="Roboto Thin"/>
                <a:cs typeface="Roboto Thin"/>
              </a:rPr>
              <a:t>Goal </a:t>
            </a:r>
            <a:endParaRPr lang="en-US" sz="3800" dirty="0">
              <a:solidFill>
                <a:srgbClr val="FF6600"/>
              </a:solidFill>
              <a:latin typeface="Roboto Thin"/>
              <a:cs typeface="Roboto Thin"/>
            </a:endParaRPr>
          </a:p>
          <a:p>
            <a:pPr marL="0" indent="0">
              <a:buClr>
                <a:schemeClr val="accent5">
                  <a:lumMod val="75000"/>
                </a:schemeClr>
              </a:buClr>
              <a:buNone/>
            </a:pPr>
            <a:r>
              <a:rPr lang="en-US" sz="3800" dirty="0">
                <a:latin typeface="Roboto Thin"/>
                <a:cs typeface="Roboto Thin"/>
              </a:rPr>
              <a:t>Predict the </a:t>
            </a:r>
            <a:r>
              <a:rPr lang="en-US" sz="3800" dirty="0">
                <a:solidFill>
                  <a:schemeClr val="accent5">
                    <a:lumMod val="75000"/>
                  </a:schemeClr>
                </a:solidFill>
                <a:latin typeface="Roboto Thin"/>
                <a:cs typeface="Roboto Thin"/>
              </a:rPr>
              <a:t>sound</a:t>
            </a:r>
            <a:r>
              <a:rPr lang="en-US" sz="3800" dirty="0">
                <a:latin typeface="Roboto Thin"/>
                <a:cs typeface="Roboto Thin"/>
              </a:rPr>
              <a:t> of a reed given a subset of its </a:t>
            </a:r>
            <a:r>
              <a:rPr lang="en-US" sz="3800" dirty="0" smtClean="0">
                <a:solidFill>
                  <a:srgbClr val="31859C"/>
                </a:solidFill>
                <a:latin typeface="Roboto Thin"/>
                <a:cs typeface="Roboto Thin"/>
              </a:rPr>
              <a:t>features, </a:t>
            </a:r>
            <a:r>
              <a:rPr lang="en-US" sz="3800" dirty="0" smtClean="0">
                <a:latin typeface="Roboto Thin"/>
                <a:cs typeface="Roboto Thin"/>
              </a:rPr>
              <a:t>without playing on the reed</a:t>
            </a:r>
            <a:endParaRPr lang="en-US" sz="3800" dirty="0"/>
          </a:p>
          <a:p>
            <a:pPr marL="0" indent="0">
              <a:buClr>
                <a:schemeClr val="accent5">
                  <a:lumMod val="75000"/>
                </a:schemeClr>
              </a:buClr>
              <a:buNone/>
            </a:pPr>
            <a:endParaRPr lang="en-US" dirty="0">
              <a:latin typeface="Roboto Thin"/>
              <a:cs typeface="Roboto Thin"/>
            </a:endParaRPr>
          </a:p>
          <a:p>
            <a:pPr marL="0" indent="0">
              <a:buClr>
                <a:schemeClr val="accent5">
                  <a:lumMod val="75000"/>
                </a:schemeClr>
              </a:buClr>
              <a:buNone/>
            </a:pPr>
            <a:r>
              <a:rPr lang="en-US" dirty="0" smtClean="0">
                <a:latin typeface="Roboto Thin"/>
                <a:cs typeface="Roboto Thin"/>
              </a:rPr>
              <a:t> </a:t>
            </a:r>
          </a:p>
        </p:txBody>
      </p:sp>
      <p:sp>
        <p:nvSpPr>
          <p:cNvPr id="4" name="Rectangle 3"/>
          <p:cNvSpPr/>
          <p:nvPr/>
        </p:nvSpPr>
        <p:spPr>
          <a:xfrm>
            <a:off x="-972256" y="4183181"/>
            <a:ext cx="7756109" cy="584776"/>
          </a:xfrm>
          <a:prstGeom prst="rect">
            <a:avLst/>
          </a:prstGeom>
        </p:spPr>
        <p:txBody>
          <a:bodyPr wrap="square">
            <a:spAutoFit/>
          </a:bodyPr>
          <a:lstStyle/>
          <a:p>
            <a:endParaRPr lang="en-US" sz="3200" dirty="0"/>
          </a:p>
        </p:txBody>
      </p:sp>
    </p:spTree>
    <p:extLst>
      <p:ext uri="{BB962C8B-B14F-4D97-AF65-F5344CB8AC3E}">
        <p14:creationId xmlns:p14="http://schemas.microsoft.com/office/powerpoint/2010/main" val="278632469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6600"/>
                </a:solidFill>
                <a:latin typeface="Roboto Thin"/>
                <a:cs typeface="Roboto Thin"/>
              </a:rPr>
              <a:t>Sound</a:t>
            </a:r>
            <a:endParaRPr lang="en-US" dirty="0">
              <a:solidFill>
                <a:srgbClr val="FF6600"/>
              </a:solidFill>
              <a:latin typeface="Roboto Thin"/>
              <a:cs typeface="Roboto Thin"/>
            </a:endParaRPr>
          </a:p>
        </p:txBody>
      </p:sp>
      <p:sp>
        <p:nvSpPr>
          <p:cNvPr id="3" name="Content Placeholder 2"/>
          <p:cNvSpPr>
            <a:spLocks noGrp="1"/>
          </p:cNvSpPr>
          <p:nvPr>
            <p:ph idx="1"/>
          </p:nvPr>
        </p:nvSpPr>
        <p:spPr>
          <a:xfrm>
            <a:off x="457200" y="1159042"/>
            <a:ext cx="8229600" cy="2664326"/>
          </a:xfrm>
        </p:spPr>
        <p:txBody>
          <a:bodyPr>
            <a:noAutofit/>
          </a:bodyPr>
          <a:lstStyle/>
          <a:p>
            <a:pPr marL="0" indent="0">
              <a:buClr>
                <a:schemeClr val="accent5">
                  <a:lumMod val="75000"/>
                </a:schemeClr>
              </a:buClr>
              <a:buNone/>
            </a:pPr>
            <a:r>
              <a:rPr lang="en-US" sz="2400" dirty="0" smtClean="0">
                <a:solidFill>
                  <a:srgbClr val="FF6600"/>
                </a:solidFill>
                <a:latin typeface="Roboto Thin"/>
                <a:cs typeface="Roboto Thin"/>
              </a:rPr>
              <a:t>Quantitative:</a:t>
            </a:r>
          </a:p>
          <a:p>
            <a:pPr marL="0" indent="0">
              <a:buClr>
                <a:schemeClr val="accent5">
                  <a:lumMod val="75000"/>
                </a:schemeClr>
              </a:buClr>
              <a:buNone/>
            </a:pPr>
            <a:r>
              <a:rPr lang="en-US" sz="2400" dirty="0" smtClean="0">
                <a:solidFill>
                  <a:srgbClr val="31859C"/>
                </a:solidFill>
                <a:latin typeface="Roboto Thin"/>
                <a:cs typeface="Roboto Thin"/>
              </a:rPr>
              <a:t>H. v. </a:t>
            </a:r>
            <a:r>
              <a:rPr lang="en-US" sz="2400" dirty="0" err="1" smtClean="0">
                <a:solidFill>
                  <a:srgbClr val="31859C"/>
                </a:solidFill>
                <a:latin typeface="Roboto Thin"/>
                <a:cs typeface="Roboto Thin"/>
              </a:rPr>
              <a:t>Helmoltz</a:t>
            </a:r>
            <a:r>
              <a:rPr lang="en-US" sz="2400" dirty="0" smtClean="0">
                <a:solidFill>
                  <a:srgbClr val="31859C"/>
                </a:solidFill>
                <a:latin typeface="Roboto Thin"/>
                <a:cs typeface="Roboto Thin"/>
              </a:rPr>
              <a:t> (1862) : </a:t>
            </a:r>
            <a:r>
              <a:rPr lang="en-US" sz="2400" dirty="0" smtClean="0">
                <a:latin typeface="Roboto Thin"/>
                <a:cs typeface="Roboto Thin"/>
              </a:rPr>
              <a:t>Musical timbre is characterized by distribution of partials summarized by </a:t>
            </a:r>
            <a:r>
              <a:rPr lang="en-US" sz="2400" dirty="0" smtClean="0">
                <a:solidFill>
                  <a:schemeClr val="accent5">
                    <a:lumMod val="75000"/>
                  </a:schemeClr>
                </a:solidFill>
                <a:latin typeface="Roboto Thin"/>
                <a:cs typeface="Roboto Thin"/>
              </a:rPr>
              <a:t>spectral centroid.</a:t>
            </a:r>
          </a:p>
          <a:p>
            <a:pPr marL="0" indent="0">
              <a:buClr>
                <a:schemeClr val="accent5">
                  <a:lumMod val="75000"/>
                </a:schemeClr>
              </a:buClr>
              <a:buNone/>
            </a:pPr>
            <a:endParaRPr lang="en-US" sz="2400" dirty="0" smtClean="0">
              <a:latin typeface="Roboto Thin"/>
              <a:cs typeface="Roboto Thin"/>
            </a:endParaRPr>
          </a:p>
          <a:p>
            <a:pPr marL="0" indent="0">
              <a:buClr>
                <a:schemeClr val="accent5">
                  <a:lumMod val="75000"/>
                </a:schemeClr>
              </a:buClr>
              <a:buNone/>
            </a:pPr>
            <a:r>
              <a:rPr lang="en-US" sz="2400" dirty="0" smtClean="0">
                <a:solidFill>
                  <a:srgbClr val="FF6600"/>
                </a:solidFill>
                <a:latin typeface="Roboto Thin"/>
                <a:cs typeface="Roboto Thin"/>
              </a:rPr>
              <a:t>Subjective</a:t>
            </a:r>
            <a:r>
              <a:rPr lang="en-US" sz="2400" dirty="0">
                <a:solidFill>
                  <a:srgbClr val="FF6600"/>
                </a:solidFill>
                <a:latin typeface="Roboto Thin"/>
                <a:cs typeface="Roboto Thin"/>
              </a:rPr>
              <a:t>: </a:t>
            </a:r>
            <a:endParaRPr lang="en-US" sz="2400" dirty="0" smtClean="0">
              <a:solidFill>
                <a:srgbClr val="FF6600"/>
              </a:solidFill>
              <a:latin typeface="Roboto Thin"/>
              <a:cs typeface="Roboto Thin"/>
            </a:endParaRPr>
          </a:p>
          <a:p>
            <a:pPr marL="0" indent="0">
              <a:buClr>
                <a:schemeClr val="accent5">
                  <a:lumMod val="75000"/>
                </a:schemeClr>
              </a:buClr>
              <a:buNone/>
            </a:pPr>
            <a:r>
              <a:rPr lang="en-US" sz="2400" dirty="0" smtClean="0">
                <a:solidFill>
                  <a:srgbClr val="000000"/>
                </a:solidFill>
                <a:latin typeface="Roboto Thin"/>
                <a:cs typeface="Roboto Thin"/>
              </a:rPr>
              <a:t>Bright and Dark</a:t>
            </a:r>
            <a:endParaRPr lang="en-US" sz="2400" dirty="0">
              <a:solidFill>
                <a:srgbClr val="000000"/>
              </a:solidFill>
              <a:latin typeface="Roboto Thin"/>
              <a:cs typeface="Roboto Thin"/>
            </a:endParaRPr>
          </a:p>
          <a:p>
            <a:pPr marL="0" indent="0">
              <a:buClr>
                <a:schemeClr val="accent5">
                  <a:lumMod val="75000"/>
                </a:schemeClr>
              </a:buClr>
              <a:buNone/>
            </a:pPr>
            <a:endParaRPr lang="en-US" sz="2400" dirty="0" smtClean="0">
              <a:latin typeface="Roboto Thin"/>
              <a:cs typeface="Roboto Thin"/>
            </a:endParaRPr>
          </a:p>
        </p:txBody>
      </p:sp>
      <p:pic>
        <p:nvPicPr>
          <p:cNvPr id="4" name="Picture 3"/>
          <p:cNvPicPr>
            <a:picLocks noChangeAspect="1"/>
          </p:cNvPicPr>
          <p:nvPr/>
        </p:nvPicPr>
        <p:blipFill>
          <a:blip r:embed="rId3"/>
          <a:stretch>
            <a:fillRect/>
          </a:stretch>
        </p:blipFill>
        <p:spPr>
          <a:xfrm>
            <a:off x="0" y="3916952"/>
            <a:ext cx="8222810" cy="2625276"/>
          </a:xfrm>
          <a:prstGeom prst="rect">
            <a:avLst/>
          </a:prstGeom>
        </p:spPr>
      </p:pic>
    </p:spTree>
    <p:extLst>
      <p:ext uri="{BB962C8B-B14F-4D97-AF65-F5344CB8AC3E}">
        <p14:creationId xmlns:p14="http://schemas.microsoft.com/office/powerpoint/2010/main" val="357248083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53506"/>
            <a:ext cx="7363326" cy="1697120"/>
          </a:xfrm>
        </p:spPr>
        <p:txBody>
          <a:bodyPr>
            <a:normAutofit/>
          </a:bodyPr>
          <a:lstStyle/>
          <a:p>
            <a:pPr marL="0" indent="0">
              <a:buNone/>
            </a:pPr>
            <a:r>
              <a:rPr lang="en-US" dirty="0" smtClean="0">
                <a:solidFill>
                  <a:srgbClr val="FF6600"/>
                </a:solidFill>
                <a:latin typeface="Roboto Thin"/>
                <a:cs typeface="Roboto Thin"/>
              </a:rPr>
              <a:t>How to link quantitative to subjective? </a:t>
            </a:r>
          </a:p>
          <a:p>
            <a:pPr marL="0" indent="0">
              <a:buNone/>
            </a:pPr>
            <a:r>
              <a:rPr lang="en-US" dirty="0" smtClean="0">
                <a:solidFill>
                  <a:schemeClr val="accent5">
                    <a:lumMod val="75000"/>
                  </a:schemeClr>
                </a:solidFill>
                <a:latin typeface="Roboto Thin"/>
                <a:cs typeface="Roboto Thin"/>
              </a:rPr>
              <a:t>J.M. Grey (1975): </a:t>
            </a:r>
            <a:r>
              <a:rPr lang="en-US" dirty="0" smtClean="0">
                <a:latin typeface="Roboto Thin"/>
                <a:cs typeface="Roboto Thin"/>
              </a:rPr>
              <a:t>Spectral centroid is positively correlated with brightness.</a:t>
            </a:r>
          </a:p>
        </p:txBody>
      </p:sp>
    </p:spTree>
    <p:extLst>
      <p:ext uri="{BB962C8B-B14F-4D97-AF65-F5344CB8AC3E}">
        <p14:creationId xmlns:p14="http://schemas.microsoft.com/office/powerpoint/2010/main" val="20786326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481927"/>
            <a:ext cx="8165433" cy="3889547"/>
          </a:xfrm>
        </p:spPr>
        <p:txBody>
          <a:bodyPr>
            <a:normAutofit/>
          </a:bodyPr>
          <a:lstStyle/>
          <a:p>
            <a:pPr marL="0" indent="0">
              <a:buNone/>
            </a:pPr>
            <a:r>
              <a:rPr lang="en-US" dirty="0" smtClean="0">
                <a:solidFill>
                  <a:srgbClr val="FF6600"/>
                </a:solidFill>
                <a:latin typeface="Roboto Thin"/>
                <a:cs typeface="Roboto Thin"/>
              </a:rPr>
              <a:t>Goal: </a:t>
            </a:r>
          </a:p>
          <a:p>
            <a:pPr marL="0" indent="0">
              <a:buNone/>
            </a:pPr>
            <a:r>
              <a:rPr lang="en-US" dirty="0" smtClean="0">
                <a:latin typeface="Roboto Thin"/>
                <a:cs typeface="Roboto Thin"/>
              </a:rPr>
              <a:t>Predict</a:t>
            </a:r>
            <a:r>
              <a:rPr lang="en-US" dirty="0" smtClean="0">
                <a:solidFill>
                  <a:srgbClr val="31859C"/>
                </a:solidFill>
                <a:latin typeface="Roboto Thin"/>
                <a:cs typeface="Roboto Thin"/>
              </a:rPr>
              <a:t> brightness </a:t>
            </a:r>
            <a:r>
              <a:rPr lang="en-US" dirty="0" smtClean="0">
                <a:latin typeface="Roboto Thin"/>
                <a:cs typeface="Roboto Thin"/>
              </a:rPr>
              <a:t>of reed given a subset of its </a:t>
            </a:r>
            <a:r>
              <a:rPr lang="en-US" dirty="0" smtClean="0">
                <a:solidFill>
                  <a:srgbClr val="31859C"/>
                </a:solidFill>
                <a:latin typeface="Roboto Thin"/>
                <a:cs typeface="Roboto Thin"/>
              </a:rPr>
              <a:t>features, </a:t>
            </a:r>
            <a:r>
              <a:rPr lang="en-US" dirty="0" smtClean="0">
                <a:solidFill>
                  <a:srgbClr val="000000"/>
                </a:solidFill>
                <a:latin typeface="Roboto Thin"/>
                <a:cs typeface="Roboto Thin"/>
              </a:rPr>
              <a:t>without playing on it:</a:t>
            </a:r>
            <a:endParaRPr lang="en-US" dirty="0" smtClean="0">
              <a:solidFill>
                <a:srgbClr val="31859C"/>
              </a:solidFill>
              <a:latin typeface="Roboto Thin"/>
              <a:cs typeface="Roboto Thin"/>
            </a:endParaRPr>
          </a:p>
          <a:p>
            <a:pPr marL="0" indent="0">
              <a:buNone/>
            </a:pPr>
            <a:r>
              <a:rPr lang="en-US" dirty="0" smtClean="0">
                <a:solidFill>
                  <a:srgbClr val="31859C"/>
                </a:solidFill>
                <a:latin typeface="Roboto Thin"/>
                <a:cs typeface="Roboto Thin"/>
              </a:rPr>
              <a:t>	</a:t>
            </a:r>
            <a:r>
              <a:rPr lang="en-US" sz="2800" dirty="0" smtClean="0">
                <a:solidFill>
                  <a:schemeClr val="accent5">
                    <a:lumMod val="75000"/>
                  </a:schemeClr>
                </a:solidFill>
                <a:latin typeface="Roboto Thin"/>
                <a:cs typeface="Roboto Thin"/>
              </a:rPr>
              <a:t>Part 1: </a:t>
            </a:r>
            <a:r>
              <a:rPr lang="en-US" sz="2800" dirty="0" smtClean="0">
                <a:latin typeface="Roboto Thin"/>
                <a:cs typeface="Roboto Thin"/>
              </a:rPr>
              <a:t>Predict spectral centroid from reed’s 			features</a:t>
            </a:r>
            <a:endParaRPr lang="en-US" sz="2800" dirty="0" smtClean="0">
              <a:solidFill>
                <a:srgbClr val="31859C"/>
              </a:solidFill>
              <a:latin typeface="Roboto Thin"/>
              <a:cs typeface="Roboto Thin"/>
            </a:endParaRPr>
          </a:p>
          <a:p>
            <a:pPr marL="457200" lvl="1" indent="0">
              <a:buNone/>
            </a:pPr>
            <a:r>
              <a:rPr lang="en-US" dirty="0" smtClean="0">
                <a:solidFill>
                  <a:srgbClr val="31859C"/>
                </a:solidFill>
                <a:latin typeface="Roboto Thin"/>
                <a:cs typeface="Roboto Thin"/>
              </a:rPr>
              <a:t>Part 2: </a:t>
            </a:r>
            <a:r>
              <a:rPr lang="en-US" dirty="0" smtClean="0">
                <a:solidFill>
                  <a:srgbClr val="000000"/>
                </a:solidFill>
                <a:latin typeface="Roboto Thin"/>
                <a:cs typeface="Roboto Thin"/>
              </a:rPr>
              <a:t>Verify: high spectral centroid =&gt; bright sound </a:t>
            </a:r>
            <a:endParaRPr lang="en-US" dirty="0" smtClean="0">
              <a:solidFill>
                <a:srgbClr val="31859C"/>
              </a:solidFill>
              <a:latin typeface="Roboto Thin"/>
              <a:cs typeface="Roboto Thin"/>
            </a:endParaRPr>
          </a:p>
          <a:p>
            <a:pPr marL="0" indent="0">
              <a:buNone/>
            </a:pPr>
            <a:endParaRPr lang="en-US" dirty="0" smtClean="0">
              <a:solidFill>
                <a:srgbClr val="31859C"/>
              </a:solidFill>
              <a:latin typeface="Roboto Thin"/>
              <a:cs typeface="Roboto Thin"/>
            </a:endParaRPr>
          </a:p>
        </p:txBody>
      </p:sp>
      <p:sp>
        <p:nvSpPr>
          <p:cNvPr id="4" name="Content Placeholder 2"/>
          <p:cNvSpPr txBox="1">
            <a:spLocks/>
          </p:cNvSpPr>
          <p:nvPr/>
        </p:nvSpPr>
        <p:spPr>
          <a:xfrm>
            <a:off x="457200" y="2546011"/>
            <a:ext cx="7363326" cy="169712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smtClean="0">
              <a:solidFill>
                <a:srgbClr val="31859C"/>
              </a:solidFill>
              <a:latin typeface="Roboto Thin"/>
              <a:cs typeface="Roboto Thin"/>
            </a:endParaRPr>
          </a:p>
        </p:txBody>
      </p:sp>
      <p:sp>
        <p:nvSpPr>
          <p:cNvPr id="5" name="Content Placeholder 2"/>
          <p:cNvSpPr txBox="1">
            <a:spLocks/>
          </p:cNvSpPr>
          <p:nvPr/>
        </p:nvSpPr>
        <p:spPr>
          <a:xfrm>
            <a:off x="457200" y="4650200"/>
            <a:ext cx="7363326" cy="169712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smtClean="0">
              <a:solidFill>
                <a:srgbClr val="000000"/>
              </a:solidFill>
              <a:latin typeface="Roboto Thin"/>
              <a:cs typeface="Roboto Thin"/>
            </a:endParaRPr>
          </a:p>
        </p:txBody>
      </p:sp>
      <p:sp>
        <p:nvSpPr>
          <p:cNvPr id="2" name="TextBox 1"/>
          <p:cNvSpPr txBox="1"/>
          <p:nvPr/>
        </p:nvSpPr>
        <p:spPr>
          <a:xfrm>
            <a:off x="762002" y="4962353"/>
            <a:ext cx="1363578" cy="830997"/>
          </a:xfrm>
          <a:prstGeom prst="rect">
            <a:avLst/>
          </a:prstGeom>
          <a:solidFill>
            <a:schemeClr val="accent5">
              <a:lumMod val="40000"/>
              <a:lumOff val="60000"/>
            </a:schemeClr>
          </a:solidFill>
        </p:spPr>
        <p:txBody>
          <a:bodyPr wrap="square" rtlCol="0">
            <a:spAutoFit/>
          </a:bodyPr>
          <a:lstStyle/>
          <a:p>
            <a:r>
              <a:rPr lang="en-US" sz="2400" dirty="0" smtClean="0">
                <a:solidFill>
                  <a:srgbClr val="000000"/>
                </a:solidFill>
                <a:latin typeface="Roboto Thin"/>
                <a:cs typeface="Roboto Thin"/>
              </a:rPr>
              <a:t>Reed Features</a:t>
            </a:r>
            <a:endParaRPr lang="en-US" sz="2400" dirty="0">
              <a:solidFill>
                <a:srgbClr val="000000"/>
              </a:solidFill>
              <a:latin typeface="Roboto Thin"/>
              <a:cs typeface="Roboto Thin"/>
            </a:endParaRPr>
          </a:p>
        </p:txBody>
      </p:sp>
      <p:sp>
        <p:nvSpPr>
          <p:cNvPr id="6" name="TextBox 5"/>
          <p:cNvSpPr txBox="1"/>
          <p:nvPr/>
        </p:nvSpPr>
        <p:spPr>
          <a:xfrm>
            <a:off x="3601452" y="4962353"/>
            <a:ext cx="1344863" cy="830997"/>
          </a:xfrm>
          <a:prstGeom prst="rect">
            <a:avLst/>
          </a:prstGeom>
          <a:solidFill>
            <a:schemeClr val="accent5">
              <a:lumMod val="40000"/>
              <a:lumOff val="60000"/>
            </a:schemeClr>
          </a:solidFill>
        </p:spPr>
        <p:txBody>
          <a:bodyPr wrap="square" rtlCol="0">
            <a:spAutoFit/>
          </a:bodyPr>
          <a:lstStyle/>
          <a:p>
            <a:r>
              <a:rPr lang="en-US" sz="2400" dirty="0" smtClean="0">
                <a:solidFill>
                  <a:srgbClr val="000000"/>
                </a:solidFill>
                <a:latin typeface="Roboto Thin"/>
                <a:cs typeface="Roboto Thin"/>
              </a:rPr>
              <a:t>Spectral Centroid</a:t>
            </a:r>
            <a:endParaRPr lang="en-US" sz="2400" dirty="0">
              <a:solidFill>
                <a:srgbClr val="000000"/>
              </a:solidFill>
              <a:latin typeface="Roboto Thin"/>
              <a:cs typeface="Roboto Thin"/>
            </a:endParaRPr>
          </a:p>
        </p:txBody>
      </p:sp>
      <p:sp>
        <p:nvSpPr>
          <p:cNvPr id="7" name="TextBox 6"/>
          <p:cNvSpPr txBox="1"/>
          <p:nvPr/>
        </p:nvSpPr>
        <p:spPr>
          <a:xfrm>
            <a:off x="6186904" y="5147019"/>
            <a:ext cx="1633622" cy="461665"/>
          </a:xfrm>
          <a:prstGeom prst="rect">
            <a:avLst/>
          </a:prstGeom>
          <a:solidFill>
            <a:schemeClr val="accent5">
              <a:lumMod val="40000"/>
              <a:lumOff val="60000"/>
            </a:schemeClr>
          </a:solidFill>
        </p:spPr>
        <p:txBody>
          <a:bodyPr wrap="square" rtlCol="0">
            <a:spAutoFit/>
          </a:bodyPr>
          <a:lstStyle/>
          <a:p>
            <a:r>
              <a:rPr lang="en-US" sz="2400" dirty="0" smtClean="0">
                <a:solidFill>
                  <a:srgbClr val="000000"/>
                </a:solidFill>
                <a:latin typeface="Roboto Thin"/>
                <a:cs typeface="Roboto Thin"/>
              </a:rPr>
              <a:t>Brightness</a:t>
            </a:r>
            <a:endParaRPr lang="en-US" sz="2400" dirty="0">
              <a:solidFill>
                <a:srgbClr val="000000"/>
              </a:solidFill>
              <a:latin typeface="Roboto Thin"/>
              <a:cs typeface="Roboto Thin"/>
            </a:endParaRPr>
          </a:p>
        </p:txBody>
      </p:sp>
      <p:cxnSp>
        <p:nvCxnSpPr>
          <p:cNvPr id="9" name="Straight Arrow Connector 8"/>
          <p:cNvCxnSpPr>
            <a:stCxn id="2" idx="3"/>
            <a:endCxn id="6" idx="1"/>
          </p:cNvCxnSpPr>
          <p:nvPr/>
        </p:nvCxnSpPr>
        <p:spPr>
          <a:xfrm>
            <a:off x="2125580" y="5377852"/>
            <a:ext cx="1475872" cy="0"/>
          </a:xfrm>
          <a:prstGeom prst="straightConnector1">
            <a:avLst/>
          </a:prstGeom>
          <a:ln w="6350" cmpd="sng">
            <a:solidFill>
              <a:srgbClr val="FF66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 idx="3"/>
            <a:endCxn id="7" idx="1"/>
          </p:cNvCxnSpPr>
          <p:nvPr/>
        </p:nvCxnSpPr>
        <p:spPr>
          <a:xfrm>
            <a:off x="4946315" y="5377852"/>
            <a:ext cx="1240589" cy="0"/>
          </a:xfrm>
          <a:prstGeom prst="straightConnector1">
            <a:avLst/>
          </a:prstGeom>
          <a:ln w="6350" cmpd="sng">
            <a:solidFill>
              <a:srgbClr val="FF6600"/>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9371263" y="2727158"/>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26481798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6600"/>
                </a:solidFill>
                <a:latin typeface="Roboto Thin"/>
                <a:cs typeface="Roboto Thin"/>
              </a:rPr>
              <a:t>Related Work</a:t>
            </a:r>
            <a:endParaRPr lang="en-US" dirty="0">
              <a:solidFill>
                <a:srgbClr val="FF6600"/>
              </a:solidFill>
              <a:latin typeface="Roboto Thin"/>
              <a:cs typeface="Roboto Thin"/>
            </a:endParaRPr>
          </a:p>
        </p:txBody>
      </p:sp>
      <p:sp>
        <p:nvSpPr>
          <p:cNvPr id="3" name="Content Placeholder 2"/>
          <p:cNvSpPr>
            <a:spLocks noGrp="1"/>
          </p:cNvSpPr>
          <p:nvPr>
            <p:ph idx="1"/>
          </p:nvPr>
        </p:nvSpPr>
        <p:spPr/>
        <p:txBody>
          <a:bodyPr>
            <a:normAutofit/>
          </a:bodyPr>
          <a:lstStyle/>
          <a:p>
            <a:pPr>
              <a:buClr>
                <a:schemeClr val="accent5">
                  <a:lumMod val="75000"/>
                </a:schemeClr>
              </a:buClr>
            </a:pPr>
            <a:r>
              <a:rPr lang="en-US" dirty="0" smtClean="0">
                <a:solidFill>
                  <a:srgbClr val="31859C"/>
                </a:solidFill>
                <a:latin typeface="Roboto Thin"/>
                <a:cs typeface="Roboto Thin"/>
              </a:rPr>
              <a:t>Physics of a reed:</a:t>
            </a:r>
          </a:p>
          <a:p>
            <a:pPr lvl="1">
              <a:buClr>
                <a:schemeClr val="accent5">
                  <a:lumMod val="75000"/>
                </a:schemeClr>
              </a:buClr>
            </a:pPr>
            <a:r>
              <a:rPr lang="en-US" dirty="0" smtClean="0">
                <a:latin typeface="Roboto Thin"/>
                <a:cs typeface="Roboto Thin"/>
              </a:rPr>
              <a:t>John Backus (acoustician): </a:t>
            </a:r>
          </a:p>
          <a:p>
            <a:pPr lvl="2">
              <a:buClr>
                <a:schemeClr val="accent5">
                  <a:lumMod val="75000"/>
                </a:schemeClr>
              </a:buClr>
            </a:pPr>
            <a:r>
              <a:rPr lang="en-US" dirty="0" smtClean="0">
                <a:latin typeface="Roboto Thin"/>
                <a:cs typeface="Roboto Thin"/>
              </a:rPr>
              <a:t>Small Vibration Theory of Clarinet (1962)</a:t>
            </a:r>
          </a:p>
          <a:p>
            <a:pPr lvl="2">
              <a:buClr>
                <a:schemeClr val="accent5">
                  <a:lumMod val="75000"/>
                </a:schemeClr>
              </a:buClr>
            </a:pPr>
            <a:r>
              <a:rPr lang="en-US" dirty="0" smtClean="0">
                <a:latin typeface="Roboto Thin"/>
                <a:cs typeface="Roboto Thin"/>
              </a:rPr>
              <a:t>Vibrations of the Reed and the Air Column (1961)</a:t>
            </a:r>
          </a:p>
          <a:p>
            <a:pPr lvl="2">
              <a:buClr>
                <a:schemeClr val="accent5">
                  <a:lumMod val="75000"/>
                </a:schemeClr>
              </a:buClr>
            </a:pPr>
            <a:endParaRPr lang="en-US" dirty="0">
              <a:latin typeface="Roboto Thin"/>
              <a:cs typeface="Roboto Thin"/>
            </a:endParaRPr>
          </a:p>
          <a:p>
            <a:pPr>
              <a:buClr>
                <a:schemeClr val="accent5">
                  <a:lumMod val="75000"/>
                </a:schemeClr>
              </a:buClr>
            </a:pPr>
            <a:r>
              <a:rPr lang="en-US" dirty="0" smtClean="0">
                <a:solidFill>
                  <a:srgbClr val="31859C"/>
                </a:solidFill>
                <a:latin typeface="Roboto Thin"/>
                <a:cs typeface="Roboto Thin"/>
              </a:rPr>
              <a:t>Reed to sound mapping:</a:t>
            </a:r>
          </a:p>
          <a:p>
            <a:pPr lvl="1">
              <a:buClr>
                <a:schemeClr val="accent5">
                  <a:lumMod val="75000"/>
                </a:schemeClr>
              </a:buClr>
            </a:pPr>
            <a:r>
              <a:rPr lang="en-US" dirty="0">
                <a:latin typeface="Roboto Thin"/>
                <a:cs typeface="Roboto Thin"/>
              </a:rPr>
              <a:t>Andre Almeida (2013</a:t>
            </a:r>
            <a:r>
              <a:rPr lang="en-US" dirty="0" smtClean="0">
                <a:latin typeface="Roboto Thin"/>
                <a:cs typeface="Roboto Thin"/>
              </a:rPr>
              <a:t>):</a:t>
            </a:r>
          </a:p>
          <a:p>
            <a:pPr lvl="2">
              <a:buClr>
                <a:schemeClr val="accent5">
                  <a:lumMod val="75000"/>
                </a:schemeClr>
              </a:buClr>
            </a:pPr>
            <a:r>
              <a:rPr lang="en-US" dirty="0" smtClean="0">
                <a:latin typeface="Roboto Thin"/>
                <a:cs typeface="Roboto Thin"/>
              </a:rPr>
              <a:t>How reed “hardness” affects spectral centroid.</a:t>
            </a:r>
          </a:p>
        </p:txBody>
      </p:sp>
    </p:spTree>
    <p:extLst>
      <p:ext uri="{BB962C8B-B14F-4D97-AF65-F5344CB8AC3E}">
        <p14:creationId xmlns:p14="http://schemas.microsoft.com/office/powerpoint/2010/main" val="280496277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6600"/>
                </a:solidFill>
                <a:latin typeface="Roboto Thin"/>
                <a:cs typeface="Roboto Thin"/>
              </a:rPr>
              <a:t>Approaches for Part 1</a:t>
            </a:r>
            <a:endParaRPr lang="en-US" dirty="0">
              <a:solidFill>
                <a:srgbClr val="FF6600"/>
              </a:solidFill>
              <a:latin typeface="Roboto Thin"/>
              <a:cs typeface="Roboto Thin"/>
            </a:endParaRPr>
          </a:p>
        </p:txBody>
      </p:sp>
      <p:sp>
        <p:nvSpPr>
          <p:cNvPr id="3" name="Content Placeholder 2"/>
          <p:cNvSpPr>
            <a:spLocks noGrp="1"/>
          </p:cNvSpPr>
          <p:nvPr>
            <p:ph idx="1"/>
          </p:nvPr>
        </p:nvSpPr>
        <p:spPr>
          <a:xfrm>
            <a:off x="457200" y="1600200"/>
            <a:ext cx="8229600" cy="4549273"/>
          </a:xfrm>
        </p:spPr>
        <p:txBody>
          <a:bodyPr>
            <a:normAutofit/>
          </a:bodyPr>
          <a:lstStyle/>
          <a:p>
            <a:pPr>
              <a:buClr>
                <a:schemeClr val="accent5">
                  <a:lumMod val="75000"/>
                </a:schemeClr>
              </a:buClr>
            </a:pPr>
            <a:r>
              <a:rPr lang="en-US" dirty="0" smtClean="0">
                <a:solidFill>
                  <a:srgbClr val="31859C"/>
                </a:solidFill>
                <a:latin typeface="Roboto Thin"/>
                <a:cs typeface="Roboto Thin"/>
              </a:rPr>
              <a:t>One approach: </a:t>
            </a:r>
            <a:r>
              <a:rPr lang="en-US" dirty="0" smtClean="0">
                <a:latin typeface="Roboto Thin"/>
                <a:cs typeface="Roboto Thin"/>
              </a:rPr>
              <a:t>Use knowledge of physics to run computer simulations</a:t>
            </a:r>
          </a:p>
          <a:p>
            <a:pPr marL="457200" lvl="1" indent="0">
              <a:buClr>
                <a:schemeClr val="accent5">
                  <a:lumMod val="75000"/>
                </a:schemeClr>
              </a:buClr>
              <a:buNone/>
            </a:pPr>
            <a:endParaRPr lang="en-US" dirty="0">
              <a:latin typeface="Roboto Thin"/>
              <a:cs typeface="Roboto Thin"/>
            </a:endParaRPr>
          </a:p>
          <a:p>
            <a:pPr>
              <a:buClr>
                <a:schemeClr val="accent5">
                  <a:lumMod val="75000"/>
                </a:schemeClr>
              </a:buClr>
            </a:pPr>
            <a:r>
              <a:rPr lang="en-US" dirty="0" smtClean="0">
                <a:solidFill>
                  <a:srgbClr val="31859C"/>
                </a:solidFill>
                <a:latin typeface="Roboto Thin"/>
                <a:cs typeface="Roboto Thin"/>
              </a:rPr>
              <a:t>My approach: </a:t>
            </a:r>
            <a:r>
              <a:rPr lang="en-US" dirty="0" smtClean="0">
                <a:solidFill>
                  <a:srgbClr val="000000"/>
                </a:solidFill>
                <a:latin typeface="Roboto Thin"/>
                <a:cs typeface="Roboto Thin"/>
              </a:rPr>
              <a:t>Machine learning algorithms:</a:t>
            </a:r>
          </a:p>
          <a:p>
            <a:pPr lvl="1">
              <a:buClr>
                <a:schemeClr val="accent5">
                  <a:lumMod val="75000"/>
                </a:schemeClr>
              </a:buClr>
            </a:pPr>
            <a:r>
              <a:rPr lang="en-US" dirty="0" smtClean="0">
                <a:solidFill>
                  <a:srgbClr val="000000"/>
                </a:solidFill>
                <a:latin typeface="Roboto Thin"/>
                <a:cs typeface="Roboto Thin"/>
              </a:rPr>
              <a:t>Little knowledge of physics required </a:t>
            </a:r>
          </a:p>
          <a:p>
            <a:pPr lvl="1">
              <a:buClr>
                <a:schemeClr val="accent5">
                  <a:lumMod val="75000"/>
                </a:schemeClr>
              </a:buClr>
            </a:pPr>
            <a:r>
              <a:rPr lang="en-US" dirty="0" smtClean="0">
                <a:solidFill>
                  <a:srgbClr val="000000"/>
                </a:solidFill>
                <a:latin typeface="Roboto Thin"/>
                <a:cs typeface="Roboto Thin"/>
              </a:rPr>
              <a:t>Train algorithms with data set mapping features to spectral centroid. </a:t>
            </a:r>
            <a:endParaRPr lang="en-US" dirty="0" smtClean="0">
              <a:latin typeface="Roboto Thin"/>
              <a:cs typeface="Roboto Thin"/>
            </a:endParaRPr>
          </a:p>
        </p:txBody>
      </p:sp>
    </p:spTree>
    <p:extLst>
      <p:ext uri="{BB962C8B-B14F-4D97-AF65-F5344CB8AC3E}">
        <p14:creationId xmlns:p14="http://schemas.microsoft.com/office/powerpoint/2010/main" val="320040381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6600"/>
                </a:solidFill>
                <a:latin typeface="Roboto Thin"/>
                <a:cs typeface="Roboto Thin"/>
              </a:rPr>
              <a:t>Data Collection</a:t>
            </a:r>
            <a:endParaRPr lang="en-US" dirty="0">
              <a:solidFill>
                <a:srgbClr val="FF6600"/>
              </a:solidFill>
              <a:latin typeface="Roboto Thin"/>
              <a:cs typeface="Roboto Thin"/>
            </a:endParaRPr>
          </a:p>
        </p:txBody>
      </p:sp>
      <p:sp>
        <p:nvSpPr>
          <p:cNvPr id="3" name="Content Placeholder 2"/>
          <p:cNvSpPr>
            <a:spLocks noGrp="1"/>
          </p:cNvSpPr>
          <p:nvPr>
            <p:ph idx="1"/>
          </p:nvPr>
        </p:nvSpPr>
        <p:spPr>
          <a:xfrm>
            <a:off x="457200" y="1600200"/>
            <a:ext cx="8229600" cy="4549273"/>
          </a:xfrm>
        </p:spPr>
        <p:txBody>
          <a:bodyPr>
            <a:normAutofit/>
          </a:bodyPr>
          <a:lstStyle/>
          <a:p>
            <a:pPr>
              <a:buClr>
                <a:schemeClr val="accent5">
                  <a:lumMod val="75000"/>
                </a:schemeClr>
              </a:buClr>
            </a:pPr>
            <a:r>
              <a:rPr lang="en-US" dirty="0" smtClean="0">
                <a:latin typeface="Roboto Thin"/>
                <a:cs typeface="Roboto Thin"/>
              </a:rPr>
              <a:t>Create data set that maps features to spectral centroids.</a:t>
            </a:r>
          </a:p>
          <a:p>
            <a:pPr>
              <a:buClr>
                <a:schemeClr val="accent5">
                  <a:lumMod val="75000"/>
                </a:schemeClr>
              </a:buClr>
            </a:pPr>
            <a:r>
              <a:rPr lang="en-US" dirty="0" smtClean="0">
                <a:latin typeface="Roboto Thin"/>
                <a:cs typeface="Roboto Thin"/>
              </a:rPr>
              <a:t>No public data set available. </a:t>
            </a:r>
          </a:p>
          <a:p>
            <a:pPr marL="0" indent="0">
              <a:buClr>
                <a:schemeClr val="accent5">
                  <a:lumMod val="75000"/>
                </a:schemeClr>
              </a:buClr>
              <a:buNone/>
            </a:pPr>
            <a:endParaRPr lang="en-US" dirty="0" smtClean="0">
              <a:latin typeface="Roboto Thin"/>
              <a:cs typeface="Roboto Thin"/>
            </a:endParaRPr>
          </a:p>
          <a:p>
            <a:pPr marL="0" indent="0">
              <a:buClr>
                <a:schemeClr val="accent5">
                  <a:lumMod val="75000"/>
                </a:schemeClr>
              </a:buClr>
              <a:buNone/>
            </a:pPr>
            <a:r>
              <a:rPr lang="en-US" dirty="0" smtClean="0">
                <a:solidFill>
                  <a:srgbClr val="FF6600"/>
                </a:solidFill>
                <a:latin typeface="Roboto Thin"/>
                <a:cs typeface="Roboto Thin"/>
              </a:rPr>
              <a:t>Key questions:</a:t>
            </a:r>
          </a:p>
          <a:p>
            <a:pPr>
              <a:buClr>
                <a:schemeClr val="accent5">
                  <a:lumMod val="75000"/>
                </a:schemeClr>
              </a:buClr>
            </a:pPr>
            <a:r>
              <a:rPr lang="en-US" dirty="0" smtClean="0">
                <a:latin typeface="Roboto Thin"/>
                <a:cs typeface="Roboto Thin"/>
              </a:rPr>
              <a:t>Which features to measure?  </a:t>
            </a:r>
          </a:p>
          <a:p>
            <a:pPr>
              <a:buClr>
                <a:schemeClr val="accent5">
                  <a:lumMod val="75000"/>
                </a:schemeClr>
              </a:buClr>
            </a:pPr>
            <a:r>
              <a:rPr lang="en-US" dirty="0" smtClean="0">
                <a:latin typeface="Roboto Thin"/>
                <a:cs typeface="Roboto Thin"/>
              </a:rPr>
              <a:t>How to obtain consistent recordings?</a:t>
            </a:r>
          </a:p>
        </p:txBody>
      </p:sp>
    </p:spTree>
    <p:extLst>
      <p:ext uri="{BB962C8B-B14F-4D97-AF65-F5344CB8AC3E}">
        <p14:creationId xmlns:p14="http://schemas.microsoft.com/office/powerpoint/2010/main" val="78839233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1557</TotalTime>
  <Words>2201</Words>
  <Application>Microsoft Macintosh PowerPoint</Application>
  <PresentationFormat>On-screen Show (4:3)</PresentationFormat>
  <Paragraphs>290</Paragraphs>
  <Slides>20</Slides>
  <Notes>15</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Reading a Reed</vt:lpstr>
      <vt:lpstr>What is a clarinet reed?</vt:lpstr>
      <vt:lpstr>PowerPoint Presentation</vt:lpstr>
      <vt:lpstr>Sound</vt:lpstr>
      <vt:lpstr>PowerPoint Presentation</vt:lpstr>
      <vt:lpstr>PowerPoint Presentation</vt:lpstr>
      <vt:lpstr>Related Work</vt:lpstr>
      <vt:lpstr>Approaches for Part 1</vt:lpstr>
      <vt:lpstr>Data Collection</vt:lpstr>
      <vt:lpstr>Features</vt:lpstr>
      <vt:lpstr>Image Processing</vt:lpstr>
      <vt:lpstr>Image Processing</vt:lpstr>
      <vt:lpstr>PowerPoint Presentation</vt:lpstr>
      <vt:lpstr>Recording Apparatus</vt:lpstr>
      <vt:lpstr>PowerPoint Presentation</vt:lpstr>
      <vt:lpstr>Results</vt:lpstr>
      <vt:lpstr>Results</vt:lpstr>
      <vt:lpstr>Part 2: Random Sampler Experiment</vt:lpstr>
      <vt:lpstr>Random Sampler Experiment</vt:lpstr>
      <vt:lpstr>PowerPoint Presentation</vt:lpstr>
    </vt:vector>
  </TitlesOfParts>
  <Company>Princeton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Chang</dc:creator>
  <cp:lastModifiedBy>Paul Chang</cp:lastModifiedBy>
  <cp:revision>766</cp:revision>
  <dcterms:created xsi:type="dcterms:W3CDTF">2015-12-11T19:08:01Z</dcterms:created>
  <dcterms:modified xsi:type="dcterms:W3CDTF">2015-12-15T19:57:15Z</dcterms:modified>
</cp:coreProperties>
</file>