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12"/>
  </p:notesMasterIdLst>
  <p:sldIdLst>
    <p:sldId id="256" r:id="rId2"/>
    <p:sldId id="259" r:id="rId3"/>
    <p:sldId id="257" r:id="rId4"/>
    <p:sldId id="258" r:id="rId5"/>
    <p:sldId id="260" r:id="rId6"/>
    <p:sldId id="262" r:id="rId7"/>
    <p:sldId id="261"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70"/>
    <p:restoredTop sz="94603"/>
  </p:normalViewPr>
  <p:slideViewPr>
    <p:cSldViewPr snapToGrid="0" snapToObjects="1">
      <p:cViewPr varScale="1">
        <p:scale>
          <a:sx n="84" d="100"/>
          <a:sy n="84" d="100"/>
        </p:scale>
        <p:origin x="200" y="7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B627DF-C89A-3C46-BDEF-2BF3C2C96C79}" type="datetimeFigureOut">
              <a:rPr lang="en-US" smtClean="0"/>
              <a:t>5/27/20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686EFD-D62C-A947-9AB7-658C6450AD66}" type="slidenum">
              <a:rPr lang="en-US" smtClean="0"/>
              <a:t>‹#›</a:t>
            </a:fld>
            <a:endParaRPr lang="en-US"/>
          </a:p>
        </p:txBody>
      </p:sp>
    </p:spTree>
    <p:extLst>
      <p:ext uri="{BB962C8B-B14F-4D97-AF65-F5344CB8AC3E}">
        <p14:creationId xmlns:p14="http://schemas.microsoft.com/office/powerpoint/2010/main" val="82091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686EFD-D62C-A947-9AB7-658C6450AD66}" type="slidenum">
              <a:rPr lang="en-US" smtClean="0"/>
              <a:t>1</a:t>
            </a:fld>
            <a:endParaRPr lang="en-US"/>
          </a:p>
        </p:txBody>
      </p:sp>
    </p:spTree>
    <p:extLst>
      <p:ext uri="{BB962C8B-B14F-4D97-AF65-F5344CB8AC3E}">
        <p14:creationId xmlns:p14="http://schemas.microsoft.com/office/powerpoint/2010/main" val="428125591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223B9A-A309-AB44-9BBB-C4AD61E3AB95}" type="datetimeFigureOut">
              <a:rPr lang="en-US" smtClean="0"/>
              <a:t>5/27/20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D31DAA6D-1B1C-FE47-8476-5FA7FD25A88C}" type="slidenum">
              <a:rPr lang="en-US" smtClean="0"/>
              <a:t>‹#›</a:t>
            </a:fld>
            <a:endParaRPr lang="en-US"/>
          </a:p>
        </p:txBody>
      </p:sp>
    </p:spTree>
    <p:extLst>
      <p:ext uri="{BB962C8B-B14F-4D97-AF65-F5344CB8AC3E}">
        <p14:creationId xmlns:p14="http://schemas.microsoft.com/office/powerpoint/2010/main" val="1482408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223B9A-A309-AB44-9BBB-C4AD61E3AB95}" type="datetimeFigureOut">
              <a:rPr lang="en-US" smtClean="0"/>
              <a:t>5/27/20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1DAA6D-1B1C-FE47-8476-5FA7FD25A88C}" type="slidenum">
              <a:rPr lang="en-US" smtClean="0"/>
              <a:t>‹#›</a:t>
            </a:fld>
            <a:endParaRPr lang="en-US"/>
          </a:p>
        </p:txBody>
      </p:sp>
    </p:spTree>
    <p:extLst>
      <p:ext uri="{BB962C8B-B14F-4D97-AF65-F5344CB8AC3E}">
        <p14:creationId xmlns:p14="http://schemas.microsoft.com/office/powerpoint/2010/main" val="1234764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223B9A-A309-AB44-9BBB-C4AD61E3AB95}" type="datetimeFigureOut">
              <a:rPr lang="en-US" smtClean="0"/>
              <a:t>5/27/20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1DAA6D-1B1C-FE47-8476-5FA7FD25A88C}" type="slidenum">
              <a:rPr lang="en-US" smtClean="0"/>
              <a:t>‹#›</a:t>
            </a:fld>
            <a:endParaRPr lang="en-US"/>
          </a:p>
        </p:txBody>
      </p:sp>
    </p:spTree>
    <p:extLst>
      <p:ext uri="{BB962C8B-B14F-4D97-AF65-F5344CB8AC3E}">
        <p14:creationId xmlns:p14="http://schemas.microsoft.com/office/powerpoint/2010/main" val="3140360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223B9A-A309-AB44-9BBB-C4AD61E3AB95}" type="datetimeFigureOut">
              <a:rPr lang="en-US" smtClean="0"/>
              <a:t>5/27/20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1DAA6D-1B1C-FE47-8476-5FA7FD25A88C}" type="slidenum">
              <a:rPr lang="en-US" smtClean="0"/>
              <a:t>‹#›</a:t>
            </a:fld>
            <a:endParaRPr lang="en-US"/>
          </a:p>
        </p:txBody>
      </p:sp>
    </p:spTree>
    <p:extLst>
      <p:ext uri="{BB962C8B-B14F-4D97-AF65-F5344CB8AC3E}">
        <p14:creationId xmlns:p14="http://schemas.microsoft.com/office/powerpoint/2010/main" val="694016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97223B9A-A309-AB44-9BBB-C4AD61E3AB95}" type="datetimeFigureOut">
              <a:rPr lang="en-US" smtClean="0"/>
              <a:t>5/27/20</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D31DAA6D-1B1C-FE47-8476-5FA7FD25A88C}" type="slidenum">
              <a:rPr lang="en-US" smtClean="0"/>
              <a:t>‹#›</a:t>
            </a:fld>
            <a:endParaRPr lang="en-US"/>
          </a:p>
        </p:txBody>
      </p:sp>
    </p:spTree>
    <p:extLst>
      <p:ext uri="{BB962C8B-B14F-4D97-AF65-F5344CB8AC3E}">
        <p14:creationId xmlns:p14="http://schemas.microsoft.com/office/powerpoint/2010/main" val="4251540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223B9A-A309-AB44-9BBB-C4AD61E3AB95}" type="datetimeFigureOut">
              <a:rPr lang="en-US" smtClean="0"/>
              <a:t>5/27/20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1DAA6D-1B1C-FE47-8476-5FA7FD25A88C}" type="slidenum">
              <a:rPr lang="en-US" smtClean="0"/>
              <a:t>‹#›</a:t>
            </a:fld>
            <a:endParaRPr lang="en-US"/>
          </a:p>
        </p:txBody>
      </p:sp>
    </p:spTree>
    <p:extLst>
      <p:ext uri="{BB962C8B-B14F-4D97-AF65-F5344CB8AC3E}">
        <p14:creationId xmlns:p14="http://schemas.microsoft.com/office/powerpoint/2010/main" val="757191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223B9A-A309-AB44-9BBB-C4AD61E3AB95}" type="datetimeFigureOut">
              <a:rPr lang="en-US" smtClean="0"/>
              <a:t>5/27/20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1DAA6D-1B1C-FE47-8476-5FA7FD25A88C}"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391868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7223B9A-A309-AB44-9BBB-C4AD61E3AB95}" type="datetimeFigureOut">
              <a:rPr lang="en-US" smtClean="0"/>
              <a:t>5/27/20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1DAA6D-1B1C-FE47-8476-5FA7FD25A88C}"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26131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223B9A-A309-AB44-9BBB-C4AD61E3AB95}" type="datetimeFigureOut">
              <a:rPr lang="en-US" smtClean="0"/>
              <a:t>5/27/20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1DAA6D-1B1C-FE47-8476-5FA7FD25A88C}" type="slidenum">
              <a:rPr lang="en-US" smtClean="0"/>
              <a:t>‹#›</a:t>
            </a:fld>
            <a:endParaRPr lang="en-US"/>
          </a:p>
        </p:txBody>
      </p:sp>
    </p:spTree>
    <p:extLst>
      <p:ext uri="{BB962C8B-B14F-4D97-AF65-F5344CB8AC3E}">
        <p14:creationId xmlns:p14="http://schemas.microsoft.com/office/powerpoint/2010/main" val="1092992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223B9A-A309-AB44-9BBB-C4AD61E3AB95}" type="datetimeFigureOut">
              <a:rPr lang="en-US" smtClean="0"/>
              <a:t>5/27/20</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D31DAA6D-1B1C-FE47-8476-5FA7FD25A88C}" type="slidenum">
              <a:rPr lang="en-US" smtClean="0"/>
              <a:t>‹#›</a:t>
            </a:fld>
            <a:endParaRPr lang="en-US"/>
          </a:p>
        </p:txBody>
      </p:sp>
    </p:spTree>
    <p:extLst>
      <p:ext uri="{BB962C8B-B14F-4D97-AF65-F5344CB8AC3E}">
        <p14:creationId xmlns:p14="http://schemas.microsoft.com/office/powerpoint/2010/main" val="3368483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223B9A-A309-AB44-9BBB-C4AD61E3AB95}" type="datetimeFigureOut">
              <a:rPr lang="en-US" smtClean="0"/>
              <a:t>5/27/20</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D31DAA6D-1B1C-FE47-8476-5FA7FD25A88C}" type="slidenum">
              <a:rPr lang="en-US" smtClean="0"/>
              <a:t>‹#›</a:t>
            </a:fld>
            <a:endParaRPr lang="en-US"/>
          </a:p>
        </p:txBody>
      </p:sp>
    </p:spTree>
    <p:extLst>
      <p:ext uri="{BB962C8B-B14F-4D97-AF65-F5344CB8AC3E}">
        <p14:creationId xmlns:p14="http://schemas.microsoft.com/office/powerpoint/2010/main" val="2987536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97223B9A-A309-AB44-9BBB-C4AD61E3AB95}" type="datetimeFigureOut">
              <a:rPr lang="en-US" smtClean="0"/>
              <a:t>5/27/20</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D31DAA6D-1B1C-FE47-8476-5FA7FD25A88C}" type="slidenum">
              <a:rPr lang="en-US" smtClean="0"/>
              <a:t>‹#›</a:t>
            </a:fld>
            <a:endParaRPr lang="en-US"/>
          </a:p>
        </p:txBody>
      </p:sp>
    </p:spTree>
    <p:extLst>
      <p:ext uri="{BB962C8B-B14F-4D97-AF65-F5344CB8AC3E}">
        <p14:creationId xmlns:p14="http://schemas.microsoft.com/office/powerpoint/2010/main" val="220760812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svg"/></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20.sv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2.xml"/><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2.jpg"/></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60263-0ACA-CC4A-9207-3894826D0E4D}"/>
              </a:ext>
            </a:extLst>
          </p:cNvPr>
          <p:cNvSpPr>
            <a:spLocks noGrp="1"/>
          </p:cNvSpPr>
          <p:nvPr>
            <p:ph type="ctrTitle"/>
          </p:nvPr>
        </p:nvSpPr>
        <p:spPr/>
        <p:txBody>
          <a:bodyPr/>
          <a:lstStyle/>
          <a:p>
            <a:br>
              <a:rPr lang="en-US" sz="4800" dirty="0"/>
            </a:br>
            <a:br>
              <a:rPr lang="en-US" sz="4800" dirty="0"/>
            </a:br>
            <a:r>
              <a:rPr lang="en-US" sz="4800" dirty="0"/>
              <a:t>Part.3 </a:t>
            </a:r>
            <a:br>
              <a:rPr lang="en-US" sz="4800" dirty="0"/>
            </a:br>
            <a:r>
              <a:rPr lang="en-US" sz="4800" cap="none" dirty="0"/>
              <a:t>Global Sale VS. Critical Score</a:t>
            </a:r>
            <a:br>
              <a:rPr lang="en-US" sz="4800" cap="none" dirty="0"/>
            </a:br>
            <a:r>
              <a:rPr lang="en-US" sz="4800" cap="none" dirty="0"/>
              <a:t>Global Sale VS. User Score</a:t>
            </a:r>
            <a:br>
              <a:rPr lang="en-US" sz="4800" dirty="0"/>
            </a:br>
            <a:r>
              <a:rPr lang="en-US" sz="4800" dirty="0"/>
              <a:t>          </a:t>
            </a:r>
            <a:br>
              <a:rPr lang="en-US" sz="5400" dirty="0"/>
            </a:br>
            <a:r>
              <a:rPr lang="en-US" sz="5400" dirty="0"/>
              <a:t>         </a:t>
            </a:r>
          </a:p>
        </p:txBody>
      </p:sp>
      <p:sp>
        <p:nvSpPr>
          <p:cNvPr id="3" name="Subtitle 2">
            <a:extLst>
              <a:ext uri="{FF2B5EF4-FFF2-40B4-BE49-F238E27FC236}">
                <a16:creationId xmlns:a16="http://schemas.microsoft.com/office/drawing/2014/main" id="{DDE77F52-A874-2F4E-9C7B-F370FC9EC68F}"/>
              </a:ext>
            </a:extLst>
          </p:cNvPr>
          <p:cNvSpPr>
            <a:spLocks noGrp="1"/>
          </p:cNvSpPr>
          <p:nvPr>
            <p:ph type="subTitle" idx="1"/>
          </p:nvPr>
        </p:nvSpPr>
        <p:spPr>
          <a:xfrm>
            <a:off x="1312736" y="4681419"/>
            <a:ext cx="7891272" cy="1488715"/>
          </a:xfrm>
        </p:spPr>
        <p:txBody>
          <a:bodyPr>
            <a:noAutofit/>
          </a:bodyPr>
          <a:lstStyle/>
          <a:p>
            <a:r>
              <a:rPr lang="en-US" sz="3200" dirty="0"/>
              <a:t>Question</a:t>
            </a:r>
          </a:p>
          <a:p>
            <a:r>
              <a:rPr lang="en-US" sz="3200" dirty="0"/>
              <a:t>Did critical and user reviews correlate with the total sales of the game globally?</a:t>
            </a:r>
          </a:p>
        </p:txBody>
      </p:sp>
      <p:sp>
        <p:nvSpPr>
          <p:cNvPr id="5" name="TextBox 4">
            <a:extLst>
              <a:ext uri="{FF2B5EF4-FFF2-40B4-BE49-F238E27FC236}">
                <a16:creationId xmlns:a16="http://schemas.microsoft.com/office/drawing/2014/main" id="{B0289318-770F-0447-9188-DDA0CCE435D6}"/>
              </a:ext>
            </a:extLst>
          </p:cNvPr>
          <p:cNvSpPr txBox="1"/>
          <p:nvPr/>
        </p:nvSpPr>
        <p:spPr>
          <a:xfrm>
            <a:off x="9372600" y="2243138"/>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448EFFED-19AE-C046-AEA4-B7A2C6C6D29F}"/>
              </a:ext>
            </a:extLst>
          </p:cNvPr>
          <p:cNvSpPr txBox="1"/>
          <p:nvPr/>
        </p:nvSpPr>
        <p:spPr>
          <a:xfrm>
            <a:off x="9644063" y="-1085850"/>
            <a:ext cx="184731" cy="369332"/>
          </a:xfrm>
          <a:prstGeom prst="rect">
            <a:avLst/>
          </a:prstGeom>
          <a:noFill/>
        </p:spPr>
        <p:txBody>
          <a:bodyPr wrap="none" rtlCol="0">
            <a:spAutoFit/>
          </a:bodyPr>
          <a:lstStyle/>
          <a:p>
            <a:endParaRPr lang="en-US" dirty="0"/>
          </a:p>
        </p:txBody>
      </p:sp>
      <p:pic>
        <p:nvPicPr>
          <p:cNvPr id="8" name="Graphic 7" descr="Research">
            <a:extLst>
              <a:ext uri="{FF2B5EF4-FFF2-40B4-BE49-F238E27FC236}">
                <a16:creationId xmlns:a16="http://schemas.microsoft.com/office/drawing/2014/main" id="{11FD30BC-2820-B548-9913-C0F8C91F71E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1977" y="4468031"/>
            <a:ext cx="611503" cy="675469"/>
          </a:xfrm>
          <a:prstGeom prst="rect">
            <a:avLst/>
          </a:prstGeom>
        </p:spPr>
      </p:pic>
      <p:pic>
        <p:nvPicPr>
          <p:cNvPr id="7" name="Picture 6" descr="A close up of a toy&#10;&#10;Description automatically generated">
            <a:extLst>
              <a:ext uri="{FF2B5EF4-FFF2-40B4-BE49-F238E27FC236}">
                <a16:creationId xmlns:a16="http://schemas.microsoft.com/office/drawing/2014/main" id="{B0058081-22D7-754E-B452-F4223A9B81A3}"/>
              </a:ext>
            </a:extLst>
          </p:cNvPr>
          <p:cNvPicPr>
            <a:picLocks noChangeAspect="1"/>
          </p:cNvPicPr>
          <p:nvPr/>
        </p:nvPicPr>
        <p:blipFill>
          <a:blip r:embed="rId5"/>
          <a:stretch>
            <a:fillRect/>
          </a:stretch>
        </p:blipFill>
        <p:spPr>
          <a:xfrm>
            <a:off x="7866222" y="1435081"/>
            <a:ext cx="2675572" cy="2667337"/>
          </a:xfrm>
          <a:prstGeom prst="rect">
            <a:avLst/>
          </a:prstGeom>
        </p:spPr>
      </p:pic>
    </p:spTree>
    <p:extLst>
      <p:ext uri="{BB962C8B-B14F-4D97-AF65-F5344CB8AC3E}">
        <p14:creationId xmlns:p14="http://schemas.microsoft.com/office/powerpoint/2010/main" val="4223909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DA90C30-B990-4CCA-B584-40F864DA3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4527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922BB7-C082-504A-ADAE-754EF5B5BD9E}"/>
              </a:ext>
            </a:extLst>
          </p:cNvPr>
          <p:cNvSpPr>
            <a:spLocks noGrp="1"/>
          </p:cNvSpPr>
          <p:nvPr>
            <p:ph type="title"/>
          </p:nvPr>
        </p:nvSpPr>
        <p:spPr>
          <a:xfrm>
            <a:off x="382280" y="484632"/>
            <a:ext cx="6743844" cy="1609344"/>
          </a:xfrm>
        </p:spPr>
        <p:txBody>
          <a:bodyPr>
            <a:normAutofit/>
          </a:bodyPr>
          <a:lstStyle/>
          <a:p>
            <a:r>
              <a:rPr lang="en-US" sz="4800" cap="none">
                <a:latin typeface="David" panose="020E0502060401010101" pitchFamily="34" charset="-79"/>
                <a:cs typeface="David" panose="020E0502060401010101" pitchFamily="34" charset="-79"/>
              </a:rPr>
              <a:t>Limitation</a:t>
            </a:r>
            <a:r>
              <a:rPr lang="en-US" sz="4800">
                <a:latin typeface="David" panose="020E0502060401010101" pitchFamily="34" charset="-79"/>
                <a:cs typeface="David" panose="020E0502060401010101" pitchFamily="34" charset="-79"/>
              </a:rPr>
              <a:t> </a:t>
            </a:r>
          </a:p>
        </p:txBody>
      </p:sp>
      <p:sp>
        <p:nvSpPr>
          <p:cNvPr id="3" name="Content Placeholder 2">
            <a:extLst>
              <a:ext uri="{FF2B5EF4-FFF2-40B4-BE49-F238E27FC236}">
                <a16:creationId xmlns:a16="http://schemas.microsoft.com/office/drawing/2014/main" id="{61A8BD6F-010D-8842-9F23-62703C4791EC}"/>
              </a:ext>
            </a:extLst>
          </p:cNvPr>
          <p:cNvSpPr>
            <a:spLocks noGrp="1"/>
          </p:cNvSpPr>
          <p:nvPr>
            <p:ph idx="1"/>
          </p:nvPr>
        </p:nvSpPr>
        <p:spPr>
          <a:xfrm>
            <a:off x="382279" y="2121408"/>
            <a:ext cx="6743845" cy="4050792"/>
          </a:xfrm>
        </p:spPr>
        <p:txBody>
          <a:bodyPr>
            <a:noAutofit/>
          </a:bodyPr>
          <a:lstStyle/>
          <a:p>
            <a:pPr>
              <a:lnSpc>
                <a:spcPct val="100000"/>
              </a:lnSpc>
              <a:buFont typeface="Wingdings" pitchFamily="2" charset="2"/>
              <a:buChar char="Ø"/>
            </a:pPr>
            <a:r>
              <a:rPr lang="en-US" sz="2400" dirty="0">
                <a:latin typeface="David" panose="020E0502060401010101" pitchFamily="34" charset="-79"/>
                <a:cs typeface="David" panose="020E0502060401010101" pitchFamily="34" charset="-79"/>
              </a:rPr>
              <a:t>Not enough game players participate in scoring and rating.</a:t>
            </a:r>
          </a:p>
          <a:p>
            <a:pPr>
              <a:lnSpc>
                <a:spcPct val="100000"/>
              </a:lnSpc>
              <a:buFont typeface="Wingdings" pitchFamily="2" charset="2"/>
              <a:buChar char="Ø"/>
            </a:pPr>
            <a:r>
              <a:rPr lang="en-US" sz="2400" dirty="0">
                <a:latin typeface="David" panose="020E0502060401010101" pitchFamily="34" charset="-79"/>
                <a:cs typeface="David" panose="020E0502060401010101" pitchFamily="34" charset="-79"/>
              </a:rPr>
              <a:t>Lack of detailed information about rating players, for example, players’ age ,gender ,and occupation etc.</a:t>
            </a:r>
          </a:p>
          <a:p>
            <a:pPr>
              <a:lnSpc>
                <a:spcPct val="100000"/>
              </a:lnSpc>
              <a:buFont typeface="Wingdings" pitchFamily="2" charset="2"/>
              <a:buChar char="Ø"/>
            </a:pPr>
            <a:r>
              <a:rPr lang="en-US" sz="2400" dirty="0">
                <a:latin typeface="David" panose="020E0502060401010101" pitchFamily="34" charset="-79"/>
                <a:cs typeface="David" panose="020E0502060401010101" pitchFamily="34" charset="-79"/>
              </a:rPr>
              <a:t>Existence of missing data.</a:t>
            </a:r>
          </a:p>
        </p:txBody>
      </p:sp>
      <p:pic>
        <p:nvPicPr>
          <p:cNvPr id="5" name="Graphic 4" descr="Customer review RTL">
            <a:extLst>
              <a:ext uri="{FF2B5EF4-FFF2-40B4-BE49-F238E27FC236}">
                <a16:creationId xmlns:a16="http://schemas.microsoft.com/office/drawing/2014/main" id="{BB6BE115-0F14-0943-B1EF-B218E3ADBD8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203460" y="1595727"/>
            <a:ext cx="3369177" cy="3369177"/>
          </a:xfrm>
          <a:prstGeom prst="rect">
            <a:avLst/>
          </a:prstGeom>
        </p:spPr>
      </p:pic>
      <p:grpSp>
        <p:nvGrpSpPr>
          <p:cNvPr id="12" name="Group 11">
            <a:extLst>
              <a:ext uri="{FF2B5EF4-FFF2-40B4-BE49-F238E27FC236}">
                <a16:creationId xmlns:a16="http://schemas.microsoft.com/office/drawing/2014/main" id="{D060B936-2771-48DC-842C-14EE9318E3E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3" name="Oval 12">
              <a:extLst>
                <a:ext uri="{FF2B5EF4-FFF2-40B4-BE49-F238E27FC236}">
                  <a16:creationId xmlns:a16="http://schemas.microsoft.com/office/drawing/2014/main" id="{DB4EC8B4-4BB2-45C2-A68A-28E36AC10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6">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a:extLst>
                <a:ext uri="{FF2B5EF4-FFF2-40B4-BE49-F238E27FC236}">
                  <a16:creationId xmlns:a16="http://schemas.microsoft.com/office/drawing/2014/main" id="{1431D296-F8F1-41C3-A211-E83E243C51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3478242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70015-C310-824E-942D-974C43FF6C91}"/>
              </a:ext>
            </a:extLst>
          </p:cNvPr>
          <p:cNvSpPr>
            <a:spLocks noGrp="1"/>
          </p:cNvSpPr>
          <p:nvPr>
            <p:ph type="title"/>
          </p:nvPr>
        </p:nvSpPr>
        <p:spPr>
          <a:xfrm>
            <a:off x="1069848" y="484632"/>
            <a:ext cx="10058400" cy="1609344"/>
          </a:xfrm>
        </p:spPr>
        <p:txBody>
          <a:bodyPr>
            <a:normAutofit/>
          </a:bodyPr>
          <a:lstStyle/>
          <a:p>
            <a:r>
              <a:rPr lang="en-US" b="1" cap="none">
                <a:latin typeface="Angsana New" panose="02020603050405020304" pitchFamily="18" charset="-34"/>
                <a:cs typeface="Angsana New" panose="02020603050405020304" pitchFamily="18" charset="-34"/>
              </a:rPr>
              <a:t>Sales, Critics, And User Score Of The Top10 Games</a:t>
            </a:r>
            <a:endParaRPr lang="en-US" dirty="0"/>
          </a:p>
        </p:txBody>
      </p:sp>
      <p:pic>
        <p:nvPicPr>
          <p:cNvPr id="5" name="Picture 4" descr="A screenshot of a cell phone&#10;&#10;Description automatically generated">
            <a:extLst>
              <a:ext uri="{FF2B5EF4-FFF2-40B4-BE49-F238E27FC236}">
                <a16:creationId xmlns:a16="http://schemas.microsoft.com/office/drawing/2014/main" id="{4A80C5AD-CC4D-8445-8451-BA477B2C3DDB}"/>
              </a:ext>
            </a:extLst>
          </p:cNvPr>
          <p:cNvPicPr>
            <a:picLocks noChangeAspect="1"/>
          </p:cNvPicPr>
          <p:nvPr/>
        </p:nvPicPr>
        <p:blipFill rotWithShape="1">
          <a:blip r:embed="rId2"/>
          <a:srcRect t="4644" r="1" b="2435"/>
          <a:stretch/>
        </p:blipFill>
        <p:spPr>
          <a:xfrm>
            <a:off x="1063942" y="2193036"/>
            <a:ext cx="4773168" cy="3980688"/>
          </a:xfrm>
          <a:prstGeom prst="rect">
            <a:avLst/>
          </a:prstGeom>
        </p:spPr>
      </p:pic>
      <p:sp>
        <p:nvSpPr>
          <p:cNvPr id="3" name="Content Placeholder 2">
            <a:extLst>
              <a:ext uri="{FF2B5EF4-FFF2-40B4-BE49-F238E27FC236}">
                <a16:creationId xmlns:a16="http://schemas.microsoft.com/office/drawing/2014/main" id="{FB32FA93-BFD3-2B47-B7F3-E9E248DBD05E}"/>
              </a:ext>
            </a:extLst>
          </p:cNvPr>
          <p:cNvSpPr>
            <a:spLocks noGrp="1"/>
          </p:cNvSpPr>
          <p:nvPr>
            <p:ph idx="1"/>
          </p:nvPr>
        </p:nvSpPr>
        <p:spPr>
          <a:xfrm>
            <a:off x="6354892" y="3429000"/>
            <a:ext cx="4773166" cy="1939100"/>
          </a:xfrm>
        </p:spPr>
        <p:txBody>
          <a:bodyPr>
            <a:normAutofit/>
          </a:bodyPr>
          <a:lstStyle/>
          <a:p>
            <a:r>
              <a:rPr lang="en-US" sz="3800" dirty="0"/>
              <a:t>Top 10 Best Selling Games (Globally)</a:t>
            </a:r>
          </a:p>
          <a:p>
            <a:pPr marL="0" indent="0">
              <a:buNone/>
            </a:pPr>
            <a:endParaRPr lang="en-US" dirty="0"/>
          </a:p>
        </p:txBody>
      </p:sp>
    </p:spTree>
    <p:extLst>
      <p:ext uri="{BB962C8B-B14F-4D97-AF65-F5344CB8AC3E}">
        <p14:creationId xmlns:p14="http://schemas.microsoft.com/office/powerpoint/2010/main" val="1021197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26A8B-3492-6944-9518-3D1957EF282D}"/>
              </a:ext>
            </a:extLst>
          </p:cNvPr>
          <p:cNvSpPr>
            <a:spLocks noGrp="1"/>
          </p:cNvSpPr>
          <p:nvPr>
            <p:ph type="title"/>
          </p:nvPr>
        </p:nvSpPr>
        <p:spPr>
          <a:xfrm>
            <a:off x="1066800" y="4100658"/>
            <a:ext cx="5978770" cy="1985435"/>
          </a:xfrm>
        </p:spPr>
        <p:txBody>
          <a:bodyPr anchor="ctr">
            <a:normAutofit/>
          </a:bodyPr>
          <a:lstStyle/>
          <a:p>
            <a:pPr algn="ctr"/>
            <a:br>
              <a:rPr lang="en-US" sz="2400" b="1" cap="none" dirty="0">
                <a:latin typeface="Angsana New" panose="02020603050405020304" pitchFamily="18" charset="-34"/>
                <a:cs typeface="Angsana New" panose="02020603050405020304" pitchFamily="18" charset="-34"/>
              </a:rPr>
            </a:br>
            <a:r>
              <a:rPr lang="en-US" sz="4400" b="1" cap="none" dirty="0">
                <a:latin typeface="Angsana New" panose="02020603050405020304" pitchFamily="18" charset="-34"/>
                <a:cs typeface="Angsana New" panose="02020603050405020304" pitchFamily="18" charset="-34"/>
              </a:rPr>
              <a:t>Sales, Critics, And User Score Of The Top10 Games</a:t>
            </a:r>
            <a:br>
              <a:rPr lang="en-US" sz="2400" b="1" cap="none" dirty="0">
                <a:latin typeface="Angsana New" panose="02020603050405020304" pitchFamily="18" charset="-34"/>
                <a:cs typeface="Angsana New" panose="02020603050405020304" pitchFamily="18" charset="-34"/>
              </a:rPr>
            </a:br>
            <a:endParaRPr lang="en-US" sz="2400" b="1" cap="none" dirty="0">
              <a:latin typeface="Angsana New" panose="02020603050405020304" pitchFamily="18" charset="-34"/>
              <a:cs typeface="Angsana New" panose="02020603050405020304" pitchFamily="18" charset="-34"/>
            </a:endParaRPr>
          </a:p>
        </p:txBody>
      </p:sp>
      <p:pic>
        <p:nvPicPr>
          <p:cNvPr id="5" name="Content Placeholder 4" descr="A screenshot of a cell phone&#10;&#10;Description automatically generated">
            <a:extLst>
              <a:ext uri="{FF2B5EF4-FFF2-40B4-BE49-F238E27FC236}">
                <a16:creationId xmlns:a16="http://schemas.microsoft.com/office/drawing/2014/main" id="{B3F3FB98-6B65-2A40-A6B1-43182C23B90C}"/>
              </a:ext>
            </a:extLst>
          </p:cNvPr>
          <p:cNvPicPr>
            <a:picLocks noChangeAspect="1"/>
          </p:cNvPicPr>
          <p:nvPr/>
        </p:nvPicPr>
        <p:blipFill>
          <a:blip r:embed="rId2"/>
          <a:stretch>
            <a:fillRect/>
          </a:stretch>
        </p:blipFill>
        <p:spPr>
          <a:xfrm>
            <a:off x="1702597" y="643468"/>
            <a:ext cx="8808141" cy="3457190"/>
          </a:xfrm>
          <a:prstGeom prst="rect">
            <a:avLst/>
          </a:prstGeom>
        </p:spPr>
      </p:pic>
      <p:sp>
        <p:nvSpPr>
          <p:cNvPr id="24" name="Content Placeholder 8">
            <a:extLst>
              <a:ext uri="{FF2B5EF4-FFF2-40B4-BE49-F238E27FC236}">
                <a16:creationId xmlns:a16="http://schemas.microsoft.com/office/drawing/2014/main" id="{0BF6CC31-68F3-4F8C-9460-24CC56E9DA1D}"/>
              </a:ext>
            </a:extLst>
          </p:cNvPr>
          <p:cNvSpPr>
            <a:spLocks noGrp="1"/>
          </p:cNvSpPr>
          <p:nvPr>
            <p:ph idx="1"/>
          </p:nvPr>
        </p:nvSpPr>
        <p:spPr>
          <a:xfrm>
            <a:off x="7534655" y="4511896"/>
            <a:ext cx="3703321" cy="1609345"/>
          </a:xfrm>
        </p:spPr>
        <p:txBody>
          <a:bodyPr anchor="ctr">
            <a:normAutofit/>
          </a:bodyPr>
          <a:lstStyle/>
          <a:p>
            <a:r>
              <a:rPr lang="en-US" sz="3200" dirty="0"/>
              <a:t>Results:</a:t>
            </a:r>
            <a:br>
              <a:rPr lang="en-US" sz="1400" dirty="0"/>
            </a:br>
            <a:r>
              <a:rPr lang="en-US" sz="1800" dirty="0"/>
              <a:t>No obvious data shows that the highest-selling games have the highest user ratings.</a:t>
            </a:r>
          </a:p>
        </p:txBody>
      </p:sp>
      <p:sp>
        <p:nvSpPr>
          <p:cNvPr id="25" name="Rectangle 11">
            <a:extLst>
              <a:ext uri="{FF2B5EF4-FFF2-40B4-BE49-F238E27FC236}">
                <a16:creationId xmlns:a16="http://schemas.microsoft.com/office/drawing/2014/main" id="{CAC6F186-990E-4A9E-9C75-88580953E2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4431215"/>
            <a:ext cx="10058400"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3863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3964958D-AF5D-4863-B5FB-83F6B8CB1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12188656"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CACECC-02DB-3A47-9C64-B9A93F9492C5}"/>
              </a:ext>
            </a:extLst>
          </p:cNvPr>
          <p:cNvSpPr>
            <a:spLocks noGrp="1"/>
          </p:cNvSpPr>
          <p:nvPr>
            <p:ph type="title"/>
          </p:nvPr>
        </p:nvSpPr>
        <p:spPr>
          <a:xfrm>
            <a:off x="5757863" y="484632"/>
            <a:ext cx="5942523" cy="1609344"/>
          </a:xfrm>
          <a:ln>
            <a:noFill/>
          </a:ln>
        </p:spPr>
        <p:txBody>
          <a:bodyPr>
            <a:normAutofit/>
          </a:bodyPr>
          <a:lstStyle/>
          <a:p>
            <a:r>
              <a:rPr lang="en-US" sz="4800" cap="none" dirty="0">
                <a:latin typeface="David" panose="020E0502060401010101" pitchFamily="34" charset="-79"/>
                <a:cs typeface="David" panose="020E0502060401010101" pitchFamily="34" charset="-79"/>
              </a:rPr>
              <a:t>Global Sale Vs. User Score</a:t>
            </a:r>
          </a:p>
        </p:txBody>
      </p:sp>
      <p:pic>
        <p:nvPicPr>
          <p:cNvPr id="7" name="Content Placeholder 6" descr="A screenshot of a cell phone&#10;&#10;Description automatically generated">
            <a:extLst>
              <a:ext uri="{FF2B5EF4-FFF2-40B4-BE49-F238E27FC236}">
                <a16:creationId xmlns:a16="http://schemas.microsoft.com/office/drawing/2014/main" id="{52A9DF01-DC11-B247-BE52-579EC1F819E4}"/>
              </a:ext>
            </a:extLst>
          </p:cNvPr>
          <p:cNvPicPr>
            <a:picLocks noChangeAspect="1"/>
          </p:cNvPicPr>
          <p:nvPr/>
        </p:nvPicPr>
        <p:blipFill rotWithShape="1">
          <a:blip r:embed="rId4"/>
          <a:srcRect r="1445"/>
          <a:stretch/>
        </p:blipFill>
        <p:spPr>
          <a:xfrm>
            <a:off x="3344" y="10"/>
            <a:ext cx="5311606" cy="6857990"/>
          </a:xfrm>
          <a:prstGeom prst="rect">
            <a:avLst/>
          </a:prstGeom>
        </p:spPr>
      </p:pic>
      <p:sp>
        <p:nvSpPr>
          <p:cNvPr id="35" name="Content Placeholder 34">
            <a:extLst>
              <a:ext uri="{FF2B5EF4-FFF2-40B4-BE49-F238E27FC236}">
                <a16:creationId xmlns:a16="http://schemas.microsoft.com/office/drawing/2014/main" id="{530C6C45-6871-4892-9872-152ED8397064}"/>
              </a:ext>
            </a:extLst>
          </p:cNvPr>
          <p:cNvSpPr>
            <a:spLocks noGrp="1"/>
          </p:cNvSpPr>
          <p:nvPr>
            <p:ph idx="1"/>
          </p:nvPr>
        </p:nvSpPr>
        <p:spPr>
          <a:xfrm>
            <a:off x="5629274" y="2121407"/>
            <a:ext cx="6559381" cy="4565473"/>
          </a:xfrm>
        </p:spPr>
        <p:txBody>
          <a:bodyPr anchor="ctr">
            <a:normAutofit fontScale="70000" lnSpcReduction="20000"/>
          </a:bodyPr>
          <a:lstStyle/>
          <a:p>
            <a:pPr marL="0" indent="0">
              <a:buNone/>
            </a:pPr>
            <a:r>
              <a:rPr lang="en-US" sz="4100" b="1" dirty="0"/>
              <a:t>Results:</a:t>
            </a:r>
          </a:p>
          <a:p>
            <a:pPr>
              <a:buFont typeface="Wingdings" pitchFamily="2" charset="2"/>
              <a:buChar char="v"/>
            </a:pPr>
            <a:r>
              <a:rPr lang="en-US" sz="4100" dirty="0">
                <a:latin typeface="Aparajita" panose="02020603050405020304" pitchFamily="18" charset="0"/>
                <a:cs typeface="Aparajita" panose="02020603050405020304" pitchFamily="18" charset="0"/>
              </a:rPr>
              <a:t>Games with sales ranging from 0 to 10 (Unit: million pieces)  have the widest rating range, with high and low user scores.</a:t>
            </a:r>
          </a:p>
          <a:p>
            <a:pPr>
              <a:buFont typeface="Wingdings" pitchFamily="2" charset="2"/>
              <a:buChar char="v"/>
            </a:pPr>
            <a:r>
              <a:rPr lang="en-US" sz="4100" dirty="0">
                <a:latin typeface="Aparajita" panose="02020603050405020304" pitchFamily="18" charset="0"/>
                <a:cs typeface="Aparajita" panose="02020603050405020304" pitchFamily="18" charset="0"/>
              </a:rPr>
              <a:t>Games with sales ranging from 20 to 40 (Unit: million pieces), They all got a user score higher than 6.</a:t>
            </a:r>
          </a:p>
          <a:p>
            <a:pPr>
              <a:buFont typeface="Wingdings" pitchFamily="2" charset="2"/>
              <a:buChar char="v"/>
            </a:pPr>
            <a:r>
              <a:rPr lang="en-US" sz="4100" dirty="0">
                <a:latin typeface="Aparajita" panose="02020603050405020304" pitchFamily="18" charset="0"/>
                <a:cs typeface="Aparajita" panose="02020603050405020304" pitchFamily="18" charset="0"/>
              </a:rPr>
              <a:t>The trend shows that it is not the highest-selling game has the highest user score.</a:t>
            </a:r>
          </a:p>
          <a:p>
            <a:pPr marL="0" indent="0">
              <a:buNone/>
            </a:pPr>
            <a:endParaRPr lang="en-US" sz="3200" dirty="0"/>
          </a:p>
          <a:p>
            <a:pPr marL="0" indent="0">
              <a:buNone/>
            </a:pPr>
            <a:br>
              <a:rPr lang="en-US" sz="1400" dirty="0"/>
            </a:br>
            <a:endParaRPr lang="en-US" sz="1800" dirty="0"/>
          </a:p>
          <a:p>
            <a:pPr marL="0" indent="0">
              <a:buNone/>
            </a:pPr>
            <a:r>
              <a:rPr lang="en-US" sz="1800" dirty="0"/>
              <a:t>   </a:t>
            </a:r>
          </a:p>
        </p:txBody>
      </p:sp>
      <p:grpSp>
        <p:nvGrpSpPr>
          <p:cNvPr id="49" name="Group 48">
            <a:extLst>
              <a:ext uri="{FF2B5EF4-FFF2-40B4-BE49-F238E27FC236}">
                <a16:creationId xmlns:a16="http://schemas.microsoft.com/office/drawing/2014/main" id="{11002ACD-3B0C-4885-8754-8A00E926FE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63" name="Oval 49">
              <a:extLst>
                <a:ext uri="{FF2B5EF4-FFF2-40B4-BE49-F238E27FC236}">
                  <a16:creationId xmlns:a16="http://schemas.microsoft.com/office/drawing/2014/main" id="{DF0313CD-4196-4456-A70D-5EE2B995B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51" name="Oval 50">
              <a:extLst>
                <a:ext uri="{FF2B5EF4-FFF2-40B4-BE49-F238E27FC236}">
                  <a16:creationId xmlns:a16="http://schemas.microsoft.com/office/drawing/2014/main" id="{80DE0B32-9EE8-4975-AD48-3855B0A82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445629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Rectangle 75">
            <a:extLst>
              <a:ext uri="{FF2B5EF4-FFF2-40B4-BE49-F238E27FC236}">
                <a16:creationId xmlns:a16="http://schemas.microsoft.com/office/drawing/2014/main" id="{1C7FF924-8DA0-4BE9-8C7E-095B0EC13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6502" y="0"/>
            <a:ext cx="6125497"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79E914-7A79-EB43-9627-98E5963340FA}"/>
              </a:ext>
            </a:extLst>
          </p:cNvPr>
          <p:cNvSpPr>
            <a:spLocks noGrp="1"/>
          </p:cNvSpPr>
          <p:nvPr>
            <p:ph type="title"/>
          </p:nvPr>
        </p:nvSpPr>
        <p:spPr>
          <a:xfrm>
            <a:off x="6400800" y="484632"/>
            <a:ext cx="5299586" cy="1609344"/>
          </a:xfrm>
          <a:ln>
            <a:noFill/>
          </a:ln>
        </p:spPr>
        <p:txBody>
          <a:bodyPr>
            <a:normAutofit/>
          </a:bodyPr>
          <a:lstStyle/>
          <a:p>
            <a:r>
              <a:rPr lang="en-US" sz="4000" cap="none">
                <a:latin typeface="David" panose="020E0502060401010101" pitchFamily="34" charset="-79"/>
                <a:cs typeface="David" panose="020E0502060401010101" pitchFamily="34" charset="-79"/>
              </a:rPr>
              <a:t>Global Sale Vs. Critical Score</a:t>
            </a:r>
            <a:endParaRPr lang="en-US" sz="4000" dirty="0"/>
          </a:p>
        </p:txBody>
      </p:sp>
      <p:sp>
        <p:nvSpPr>
          <p:cNvPr id="62" name="Content Placeholder 61">
            <a:extLst>
              <a:ext uri="{FF2B5EF4-FFF2-40B4-BE49-F238E27FC236}">
                <a16:creationId xmlns:a16="http://schemas.microsoft.com/office/drawing/2014/main" id="{FC523363-D380-46E7-8D2D-2281EA58ADB0}"/>
              </a:ext>
            </a:extLst>
          </p:cNvPr>
          <p:cNvSpPr>
            <a:spLocks noGrp="1"/>
          </p:cNvSpPr>
          <p:nvPr>
            <p:ph idx="1"/>
          </p:nvPr>
        </p:nvSpPr>
        <p:spPr>
          <a:xfrm>
            <a:off x="6336043" y="1921383"/>
            <a:ext cx="5586414" cy="4279106"/>
          </a:xfrm>
        </p:spPr>
        <p:txBody>
          <a:bodyPr>
            <a:normAutofit fontScale="92500"/>
          </a:bodyPr>
          <a:lstStyle/>
          <a:p>
            <a:pPr>
              <a:buFont typeface="Wingdings" pitchFamily="2" charset="2"/>
              <a:buChar char="v"/>
            </a:pPr>
            <a:r>
              <a:rPr lang="en-US" sz="3200" dirty="0">
                <a:latin typeface="Aparajita" panose="02020603050405020304" pitchFamily="18" charset="0"/>
                <a:cs typeface="Aparajita" panose="02020603050405020304" pitchFamily="18" charset="0"/>
              </a:rPr>
              <a:t>Games with sales ranging from 0 to 10 (Unit: million pieces)  have the widest rating range, with high and low critical scores.</a:t>
            </a:r>
          </a:p>
          <a:p>
            <a:pPr>
              <a:buFont typeface="Wingdings" pitchFamily="2" charset="2"/>
              <a:buChar char="v"/>
            </a:pPr>
            <a:r>
              <a:rPr lang="en-US" sz="3200" dirty="0">
                <a:latin typeface="Aparajita" panose="02020603050405020304" pitchFamily="18" charset="0"/>
                <a:cs typeface="Aparajita" panose="02020603050405020304" pitchFamily="18" charset="0"/>
              </a:rPr>
              <a:t>Games with sales ranging from 20 to 40 (Unit: million pieces), They all got a critical score higher than 6.</a:t>
            </a:r>
          </a:p>
          <a:p>
            <a:pPr>
              <a:buFont typeface="Wingdings" pitchFamily="2" charset="2"/>
              <a:buChar char="v"/>
            </a:pPr>
            <a:r>
              <a:rPr lang="en-US" sz="3200" dirty="0">
                <a:latin typeface="Aparajita" panose="02020603050405020304" pitchFamily="18" charset="0"/>
                <a:cs typeface="Aparajita" panose="02020603050405020304" pitchFamily="18" charset="0"/>
              </a:rPr>
              <a:t>The trend shows that it is not the highest-selling game has the highest critical score.</a:t>
            </a:r>
          </a:p>
          <a:p>
            <a:pPr marL="0" indent="0">
              <a:buNone/>
            </a:pPr>
            <a:endParaRPr lang="en-US" sz="3200" dirty="0">
              <a:latin typeface="Aparajita" panose="02020603050405020304" pitchFamily="18" charset="0"/>
              <a:cs typeface="Aparajita" panose="02020603050405020304" pitchFamily="18" charset="0"/>
            </a:endParaRPr>
          </a:p>
          <a:p>
            <a:pPr marL="0" indent="0">
              <a:buNone/>
            </a:pPr>
            <a:endParaRPr lang="en-US" sz="1800" dirty="0"/>
          </a:p>
        </p:txBody>
      </p:sp>
      <p:grpSp>
        <p:nvGrpSpPr>
          <p:cNvPr id="78" name="Group 77">
            <a:extLst>
              <a:ext uri="{FF2B5EF4-FFF2-40B4-BE49-F238E27FC236}">
                <a16:creationId xmlns:a16="http://schemas.microsoft.com/office/drawing/2014/main" id="{5029B4A8-2CF0-48DC-B29E-F3B62EDDC44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79" name="Oval 78">
              <a:extLst>
                <a:ext uri="{FF2B5EF4-FFF2-40B4-BE49-F238E27FC236}">
                  <a16:creationId xmlns:a16="http://schemas.microsoft.com/office/drawing/2014/main" id="{F71DA811-F7AE-460D-9891-57F221994B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80" name="Oval 79">
              <a:extLst>
                <a:ext uri="{FF2B5EF4-FFF2-40B4-BE49-F238E27FC236}">
                  <a16:creationId xmlns:a16="http://schemas.microsoft.com/office/drawing/2014/main" id="{3747795E-BBFD-44B4-892D-2054745A84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6" name="Picture 5" descr="A screenshot of a cell phone&#10;&#10;Description automatically generated">
            <a:extLst>
              <a:ext uri="{FF2B5EF4-FFF2-40B4-BE49-F238E27FC236}">
                <a16:creationId xmlns:a16="http://schemas.microsoft.com/office/drawing/2014/main" id="{324F10F4-77DB-6441-AF18-7C093C9BE334}"/>
              </a:ext>
            </a:extLst>
          </p:cNvPr>
          <p:cNvPicPr>
            <a:picLocks noChangeAspect="1"/>
          </p:cNvPicPr>
          <p:nvPr/>
        </p:nvPicPr>
        <p:blipFill>
          <a:blip r:embed="rId5"/>
          <a:stretch>
            <a:fillRect/>
          </a:stretch>
        </p:blipFill>
        <p:spPr>
          <a:xfrm>
            <a:off x="269544" y="0"/>
            <a:ext cx="5527416" cy="6858000"/>
          </a:xfrm>
          <a:prstGeom prst="rect">
            <a:avLst/>
          </a:prstGeom>
        </p:spPr>
      </p:pic>
    </p:spTree>
    <p:extLst>
      <p:ext uri="{BB962C8B-B14F-4D97-AF65-F5344CB8AC3E}">
        <p14:creationId xmlns:p14="http://schemas.microsoft.com/office/powerpoint/2010/main" val="707915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22">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6D3254B-AEAA-2E45-A0B6-4EAF701C11FF}"/>
              </a:ext>
            </a:extLst>
          </p:cNvPr>
          <p:cNvSpPr>
            <a:spLocks noGrp="1"/>
          </p:cNvSpPr>
          <p:nvPr>
            <p:ph type="title"/>
          </p:nvPr>
        </p:nvSpPr>
        <p:spPr>
          <a:xfrm>
            <a:off x="1069848" y="484632"/>
            <a:ext cx="10058400" cy="1609344"/>
          </a:xfrm>
        </p:spPr>
        <p:txBody>
          <a:bodyPr>
            <a:normAutofit/>
          </a:bodyPr>
          <a:lstStyle/>
          <a:p>
            <a:r>
              <a:rPr lang="en-US" cap="none">
                <a:latin typeface="David" panose="020E0502060401010101" pitchFamily="34" charset="-79"/>
                <a:cs typeface="David" panose="020E0502060401010101" pitchFamily="34" charset="-79"/>
              </a:rPr>
              <a:t>Box Plot: Group To Compare Relevance</a:t>
            </a:r>
          </a:p>
        </p:txBody>
      </p:sp>
      <p:pic>
        <p:nvPicPr>
          <p:cNvPr id="9" name="Picture 8" descr="A picture containing drawing&#10;&#10;Description automatically generated">
            <a:extLst>
              <a:ext uri="{FF2B5EF4-FFF2-40B4-BE49-F238E27FC236}">
                <a16:creationId xmlns:a16="http://schemas.microsoft.com/office/drawing/2014/main" id="{F2AC2ED6-89E5-F84A-923B-289A0BA8685B}"/>
              </a:ext>
            </a:extLst>
          </p:cNvPr>
          <p:cNvPicPr>
            <a:picLocks noChangeAspect="1"/>
          </p:cNvPicPr>
          <p:nvPr/>
        </p:nvPicPr>
        <p:blipFill rotWithShape="1">
          <a:blip r:embed="rId4"/>
          <a:srcRect l="16618" r="38773" b="-1"/>
          <a:stretch/>
        </p:blipFill>
        <p:spPr>
          <a:xfrm>
            <a:off x="742950" y="2265041"/>
            <a:ext cx="5409603" cy="3907158"/>
          </a:xfrm>
          <a:prstGeom prst="rect">
            <a:avLst/>
          </a:prstGeom>
        </p:spPr>
      </p:pic>
      <p:sp>
        <p:nvSpPr>
          <p:cNvPr id="3" name="Content Placeholder 2">
            <a:extLst>
              <a:ext uri="{FF2B5EF4-FFF2-40B4-BE49-F238E27FC236}">
                <a16:creationId xmlns:a16="http://schemas.microsoft.com/office/drawing/2014/main" id="{2E3F6583-06B7-934B-8FA5-A31FE7887742}"/>
              </a:ext>
            </a:extLst>
          </p:cNvPr>
          <p:cNvSpPr>
            <a:spLocks noGrp="1"/>
          </p:cNvSpPr>
          <p:nvPr>
            <p:ph idx="1"/>
          </p:nvPr>
        </p:nvSpPr>
        <p:spPr>
          <a:xfrm>
            <a:off x="6998293" y="2392490"/>
            <a:ext cx="4632031" cy="3851787"/>
          </a:xfrm>
        </p:spPr>
        <p:txBody>
          <a:bodyPr anchor="ctr">
            <a:normAutofit/>
          </a:bodyPr>
          <a:lstStyle/>
          <a:p>
            <a:pPr marL="0" indent="0">
              <a:buNone/>
            </a:pPr>
            <a:br>
              <a:rPr lang="en-US" dirty="0"/>
            </a:br>
            <a:r>
              <a:rPr lang="en-US" sz="2400" dirty="0"/>
              <a:t>Divide The Data Into Three Groups:</a:t>
            </a:r>
          </a:p>
          <a:p>
            <a:pPr marL="0" indent="0">
              <a:buNone/>
            </a:pPr>
            <a:r>
              <a:rPr lang="en-US" b="1" dirty="0"/>
              <a:t>Top Sale Game </a:t>
            </a:r>
            <a:r>
              <a:rPr lang="en-US" dirty="0"/>
              <a:t>:   Global Sale </a:t>
            </a:r>
            <a:r>
              <a:rPr lang="en-US" dirty="0">
                <a:solidFill>
                  <a:srgbClr val="00B050"/>
                </a:solidFill>
              </a:rPr>
              <a:t>&gt; 10 </a:t>
            </a:r>
            <a:r>
              <a:rPr lang="en-US" dirty="0"/>
              <a:t>Million Pieces</a:t>
            </a:r>
          </a:p>
          <a:p>
            <a:pPr marL="0" indent="0">
              <a:buNone/>
            </a:pPr>
            <a:r>
              <a:rPr lang="en-US" b="1" dirty="0"/>
              <a:t>Fair Sale Game: </a:t>
            </a:r>
            <a:r>
              <a:rPr lang="en-US" dirty="0"/>
              <a:t>   Global Sale  In Range </a:t>
            </a:r>
            <a:r>
              <a:rPr lang="en-US" dirty="0">
                <a:solidFill>
                  <a:srgbClr val="00B050"/>
                </a:solidFill>
              </a:rPr>
              <a:t>1 To10 </a:t>
            </a:r>
            <a:r>
              <a:rPr lang="en-US" dirty="0"/>
              <a:t>Million Pieces</a:t>
            </a:r>
          </a:p>
          <a:p>
            <a:pPr marL="0" indent="0">
              <a:buNone/>
            </a:pPr>
            <a:r>
              <a:rPr lang="en-US" b="1" dirty="0"/>
              <a:t>Poor Sale Game:   </a:t>
            </a:r>
            <a:r>
              <a:rPr lang="en-US" dirty="0"/>
              <a:t>Global Sale </a:t>
            </a:r>
            <a:r>
              <a:rPr lang="en-US" dirty="0">
                <a:solidFill>
                  <a:srgbClr val="00B050"/>
                </a:solidFill>
              </a:rPr>
              <a:t>&lt; 1</a:t>
            </a:r>
            <a:r>
              <a:rPr lang="en-US" dirty="0"/>
              <a:t> Million Pieces</a:t>
            </a:r>
          </a:p>
          <a:p>
            <a:pPr marL="0" indent="0">
              <a:buNone/>
            </a:pPr>
            <a:endParaRPr lang="en-US" dirty="0"/>
          </a:p>
        </p:txBody>
      </p:sp>
      <p:sp>
        <p:nvSpPr>
          <p:cNvPr id="27" name="Oval 26">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9" name="Oval 28">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760124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18" name="Rectangle 17">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83745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981573"/>
            <a:ext cx="10222992" cy="2078335"/>
          </a:xfrm>
          <a:prstGeom prst="rect">
            <a:avLst/>
          </a:prstGeom>
          <a:blipFill dpi="0" rotWithShape="1">
            <a:blip r:embed="rId2">
              <a:alphaModFix amt="9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1E005A6-DA0F-9A43-93DC-EB47AFFEA420}"/>
              </a:ext>
            </a:extLst>
          </p:cNvPr>
          <p:cNvSpPr>
            <a:spLocks noGrp="1"/>
          </p:cNvSpPr>
          <p:nvPr>
            <p:ph type="title"/>
          </p:nvPr>
        </p:nvSpPr>
        <p:spPr>
          <a:xfrm>
            <a:off x="1285457" y="4101648"/>
            <a:ext cx="3286544" cy="1827524"/>
          </a:xfrm>
        </p:spPr>
        <p:txBody>
          <a:bodyPr>
            <a:normAutofit/>
          </a:bodyPr>
          <a:lstStyle/>
          <a:p>
            <a:pPr>
              <a:lnSpc>
                <a:spcPct val="100000"/>
              </a:lnSpc>
            </a:pPr>
            <a:r>
              <a:rPr lang="en-US" sz="3600" cap="none" dirty="0">
                <a:latin typeface="Aparajita" panose="02020603050405020304" pitchFamily="18" charset="0"/>
                <a:cs typeface="Aparajita" panose="02020603050405020304" pitchFamily="18" charset="0"/>
              </a:rPr>
              <a:t>User Score</a:t>
            </a:r>
            <a:br>
              <a:rPr lang="en-US" sz="3600" cap="none" dirty="0">
                <a:latin typeface="Aparajita" panose="02020603050405020304" pitchFamily="18" charset="0"/>
                <a:cs typeface="Aparajita" panose="02020603050405020304" pitchFamily="18" charset="0"/>
              </a:rPr>
            </a:br>
            <a:r>
              <a:rPr lang="en-US" sz="3600" cap="none" dirty="0">
                <a:latin typeface="Aparajita" panose="02020603050405020304" pitchFamily="18" charset="0"/>
                <a:cs typeface="Aparajita" panose="02020603050405020304" pitchFamily="18" charset="0"/>
              </a:rPr>
              <a:t>Vs.</a:t>
            </a:r>
            <a:br>
              <a:rPr lang="en-US" sz="3600" cap="none" dirty="0">
                <a:latin typeface="Aparajita" panose="02020603050405020304" pitchFamily="18" charset="0"/>
                <a:cs typeface="Aparajita" panose="02020603050405020304" pitchFamily="18" charset="0"/>
              </a:rPr>
            </a:br>
            <a:r>
              <a:rPr lang="en-US" sz="3600" cap="none" dirty="0">
                <a:latin typeface="Aparajita" panose="02020603050405020304" pitchFamily="18" charset="0"/>
                <a:cs typeface="Aparajita" panose="02020603050405020304" pitchFamily="18" charset="0"/>
              </a:rPr>
              <a:t>Game Selling </a:t>
            </a:r>
          </a:p>
        </p:txBody>
      </p:sp>
      <p:pic>
        <p:nvPicPr>
          <p:cNvPr id="9" name="Picture 8" descr="A screenshot of a cell phone&#10;&#10;Description automatically generated">
            <a:extLst>
              <a:ext uri="{FF2B5EF4-FFF2-40B4-BE49-F238E27FC236}">
                <a16:creationId xmlns:a16="http://schemas.microsoft.com/office/drawing/2014/main" id="{DAE47230-B031-3F4D-BB92-817A7071357E}"/>
              </a:ext>
            </a:extLst>
          </p:cNvPr>
          <p:cNvPicPr>
            <a:picLocks noChangeAspect="1"/>
          </p:cNvPicPr>
          <p:nvPr/>
        </p:nvPicPr>
        <p:blipFill>
          <a:blip r:embed="rId4"/>
          <a:stretch>
            <a:fillRect/>
          </a:stretch>
        </p:blipFill>
        <p:spPr>
          <a:xfrm>
            <a:off x="171450" y="237846"/>
            <a:ext cx="4032113" cy="2976306"/>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232E4D6F-107E-4A4C-9701-FDEE7207C54B}"/>
              </a:ext>
            </a:extLst>
          </p:cNvPr>
          <p:cNvPicPr>
            <a:picLocks noChangeAspect="1"/>
          </p:cNvPicPr>
          <p:nvPr/>
        </p:nvPicPr>
        <p:blipFill>
          <a:blip r:embed="rId5"/>
          <a:stretch>
            <a:fillRect/>
          </a:stretch>
        </p:blipFill>
        <p:spPr>
          <a:xfrm>
            <a:off x="8235676" y="247997"/>
            <a:ext cx="3842115" cy="2966155"/>
          </a:xfrm>
          <a:prstGeom prst="rect">
            <a:avLst/>
          </a:prstGeom>
        </p:spPr>
      </p:pic>
      <p:pic>
        <p:nvPicPr>
          <p:cNvPr id="5" name="Content Placeholder 4" descr="A screenshot of a cell phone&#10;&#10;Description automatically generated">
            <a:extLst>
              <a:ext uri="{FF2B5EF4-FFF2-40B4-BE49-F238E27FC236}">
                <a16:creationId xmlns:a16="http://schemas.microsoft.com/office/drawing/2014/main" id="{D382C8BA-A923-8B43-A365-8FE84C6F4EE8}"/>
              </a:ext>
            </a:extLst>
          </p:cNvPr>
          <p:cNvPicPr>
            <a:picLocks noChangeAspect="1"/>
          </p:cNvPicPr>
          <p:nvPr/>
        </p:nvPicPr>
        <p:blipFill>
          <a:blip r:embed="rId6"/>
          <a:stretch>
            <a:fillRect/>
          </a:stretch>
        </p:blipFill>
        <p:spPr>
          <a:xfrm>
            <a:off x="4203563" y="233401"/>
            <a:ext cx="4032113" cy="2980751"/>
          </a:xfrm>
          <a:prstGeom prst="rect">
            <a:avLst/>
          </a:prstGeom>
        </p:spPr>
      </p:pic>
      <p:sp>
        <p:nvSpPr>
          <p:cNvPr id="13" name="Content Placeholder 12">
            <a:extLst>
              <a:ext uri="{FF2B5EF4-FFF2-40B4-BE49-F238E27FC236}">
                <a16:creationId xmlns:a16="http://schemas.microsoft.com/office/drawing/2014/main" id="{F1054AE4-408A-4D6F-876B-97B0E9ACAC95}"/>
              </a:ext>
            </a:extLst>
          </p:cNvPr>
          <p:cNvSpPr>
            <a:spLocks noGrp="1"/>
          </p:cNvSpPr>
          <p:nvPr>
            <p:ph idx="1"/>
          </p:nvPr>
        </p:nvSpPr>
        <p:spPr>
          <a:xfrm>
            <a:off x="4100514" y="4162031"/>
            <a:ext cx="7106982" cy="1767141"/>
          </a:xfrm>
        </p:spPr>
        <p:txBody>
          <a:bodyPr anchor="ctr">
            <a:noAutofit/>
          </a:bodyPr>
          <a:lstStyle/>
          <a:p>
            <a:pPr>
              <a:buFont typeface="Wingdings" pitchFamily="2" charset="2"/>
              <a:buChar char="v"/>
            </a:pPr>
            <a:r>
              <a:rPr lang="en-US" sz="1800" dirty="0">
                <a:latin typeface="David" panose="020E0502060401010101" pitchFamily="34" charset="-79"/>
                <a:cs typeface="David" panose="020E0502060401010101" pitchFamily="34" charset="-79"/>
              </a:rPr>
              <a:t>The top sale game group has only few outliers, which means  most of the top sale games have got high user scores, only few of them got user scores below average.</a:t>
            </a:r>
          </a:p>
          <a:p>
            <a:pPr>
              <a:buFont typeface="Wingdings" pitchFamily="2" charset="2"/>
              <a:buChar char="v"/>
            </a:pPr>
            <a:r>
              <a:rPr lang="en-US" sz="1800" dirty="0">
                <a:latin typeface="David" panose="020E0502060401010101" pitchFamily="34" charset="-79"/>
                <a:cs typeface="David" panose="020E0502060401010101" pitchFamily="34" charset="-79"/>
              </a:rPr>
              <a:t>User scores of the top sale game group and the fair sale group are higher than the poor sale game group.</a:t>
            </a:r>
          </a:p>
        </p:txBody>
      </p:sp>
      <p:sp>
        <p:nvSpPr>
          <p:cNvPr id="22" name="Rectangle 21">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128670"/>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Oval 23">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7">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6" name="Oval 25">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49713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33" name="Rectangle 32">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83745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Rectangle 34">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981573"/>
            <a:ext cx="10222992" cy="2078335"/>
          </a:xfrm>
          <a:prstGeom prst="rect">
            <a:avLst/>
          </a:prstGeom>
          <a:blipFill dpi="0" rotWithShape="1">
            <a:blip r:embed="rId2">
              <a:alphaModFix amt="9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A075A77-8668-5449-A403-700E4DCAA3B9}"/>
              </a:ext>
            </a:extLst>
          </p:cNvPr>
          <p:cNvSpPr>
            <a:spLocks noGrp="1"/>
          </p:cNvSpPr>
          <p:nvPr>
            <p:ph type="title"/>
          </p:nvPr>
        </p:nvSpPr>
        <p:spPr>
          <a:xfrm>
            <a:off x="1285456" y="4162031"/>
            <a:ext cx="4543683" cy="1767141"/>
          </a:xfrm>
        </p:spPr>
        <p:txBody>
          <a:bodyPr>
            <a:normAutofit/>
          </a:bodyPr>
          <a:lstStyle/>
          <a:p>
            <a:r>
              <a:rPr lang="en-US" sz="3800" cap="none" dirty="0">
                <a:latin typeface="Aparajita" panose="02020603050405020304" pitchFamily="18" charset="0"/>
                <a:cs typeface="Aparajita" panose="02020603050405020304" pitchFamily="18" charset="0"/>
              </a:rPr>
              <a:t>Critical Score</a:t>
            </a:r>
            <a:br>
              <a:rPr lang="en-US" sz="3800" cap="none" dirty="0">
                <a:latin typeface="Aparajita" panose="02020603050405020304" pitchFamily="18" charset="0"/>
                <a:cs typeface="Aparajita" panose="02020603050405020304" pitchFamily="18" charset="0"/>
              </a:rPr>
            </a:br>
            <a:r>
              <a:rPr lang="en-US" sz="3800" cap="none" dirty="0">
                <a:latin typeface="Aparajita" panose="02020603050405020304" pitchFamily="18" charset="0"/>
                <a:cs typeface="Aparajita" panose="02020603050405020304" pitchFamily="18" charset="0"/>
              </a:rPr>
              <a:t>Vs.</a:t>
            </a:r>
            <a:br>
              <a:rPr lang="en-US" sz="3800" cap="none" dirty="0">
                <a:latin typeface="Aparajita" panose="02020603050405020304" pitchFamily="18" charset="0"/>
                <a:cs typeface="Aparajita" panose="02020603050405020304" pitchFamily="18" charset="0"/>
              </a:rPr>
            </a:br>
            <a:r>
              <a:rPr lang="en-US" sz="3800" cap="none" dirty="0">
                <a:latin typeface="Aparajita" panose="02020603050405020304" pitchFamily="18" charset="0"/>
                <a:cs typeface="Aparajita" panose="02020603050405020304" pitchFamily="18" charset="0"/>
              </a:rPr>
              <a:t>Game Selling </a:t>
            </a:r>
            <a:endParaRPr lang="en-US" sz="3800" dirty="0"/>
          </a:p>
        </p:txBody>
      </p:sp>
      <p:pic>
        <p:nvPicPr>
          <p:cNvPr id="9" name="Picture 8" descr="A screenshot of a cell phone&#10;&#10;Description automatically generated">
            <a:extLst>
              <a:ext uri="{FF2B5EF4-FFF2-40B4-BE49-F238E27FC236}">
                <a16:creationId xmlns:a16="http://schemas.microsoft.com/office/drawing/2014/main" id="{D8E4FA66-128A-024D-AFAB-B2BEFD82AF44}"/>
              </a:ext>
            </a:extLst>
          </p:cNvPr>
          <p:cNvPicPr>
            <a:picLocks noChangeAspect="1"/>
          </p:cNvPicPr>
          <p:nvPr/>
        </p:nvPicPr>
        <p:blipFill>
          <a:blip r:embed="rId4"/>
          <a:stretch>
            <a:fillRect/>
          </a:stretch>
        </p:blipFill>
        <p:spPr>
          <a:xfrm>
            <a:off x="304209" y="0"/>
            <a:ext cx="3899354" cy="3194200"/>
          </a:xfrm>
          <a:prstGeom prst="rect">
            <a:avLst/>
          </a:prstGeom>
        </p:spPr>
      </p:pic>
      <p:pic>
        <p:nvPicPr>
          <p:cNvPr id="5" name="Content Placeholder 4" descr="A screenshot of a cell phone&#10;&#10;Description automatically generated">
            <a:extLst>
              <a:ext uri="{FF2B5EF4-FFF2-40B4-BE49-F238E27FC236}">
                <a16:creationId xmlns:a16="http://schemas.microsoft.com/office/drawing/2014/main" id="{B7CAE6F7-B710-B644-9517-E001F9834687}"/>
              </a:ext>
            </a:extLst>
          </p:cNvPr>
          <p:cNvPicPr>
            <a:picLocks noChangeAspect="1"/>
          </p:cNvPicPr>
          <p:nvPr/>
        </p:nvPicPr>
        <p:blipFill>
          <a:blip r:embed="rId5"/>
          <a:stretch>
            <a:fillRect/>
          </a:stretch>
        </p:blipFill>
        <p:spPr>
          <a:xfrm>
            <a:off x="4146324" y="-5388"/>
            <a:ext cx="3899354" cy="3194200"/>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FF07EEA3-CFB2-6446-A627-A116E04E5A30}"/>
              </a:ext>
            </a:extLst>
          </p:cNvPr>
          <p:cNvPicPr>
            <a:picLocks noChangeAspect="1"/>
          </p:cNvPicPr>
          <p:nvPr/>
        </p:nvPicPr>
        <p:blipFill>
          <a:blip r:embed="rId6"/>
          <a:stretch>
            <a:fillRect/>
          </a:stretch>
        </p:blipFill>
        <p:spPr>
          <a:xfrm>
            <a:off x="8045677" y="-5388"/>
            <a:ext cx="3899354" cy="3199588"/>
          </a:xfrm>
          <a:prstGeom prst="rect">
            <a:avLst/>
          </a:prstGeom>
        </p:spPr>
      </p:pic>
      <p:sp>
        <p:nvSpPr>
          <p:cNvPr id="13" name="Content Placeholder 12">
            <a:extLst>
              <a:ext uri="{FF2B5EF4-FFF2-40B4-BE49-F238E27FC236}">
                <a16:creationId xmlns:a16="http://schemas.microsoft.com/office/drawing/2014/main" id="{0BB226A4-EA1B-49C6-9EBA-538000716DD2}"/>
              </a:ext>
            </a:extLst>
          </p:cNvPr>
          <p:cNvSpPr>
            <a:spLocks noGrp="1"/>
          </p:cNvSpPr>
          <p:nvPr>
            <p:ph idx="1"/>
          </p:nvPr>
        </p:nvSpPr>
        <p:spPr>
          <a:xfrm>
            <a:off x="3929064" y="4162031"/>
            <a:ext cx="6988078" cy="1775521"/>
          </a:xfrm>
        </p:spPr>
        <p:txBody>
          <a:bodyPr anchor="ctr">
            <a:normAutofit/>
          </a:bodyPr>
          <a:lstStyle/>
          <a:p>
            <a:pPr>
              <a:buFont typeface="Wingdings" pitchFamily="2" charset="2"/>
              <a:buChar char="v"/>
            </a:pPr>
            <a:r>
              <a:rPr lang="en-US" sz="1800" dirty="0">
                <a:latin typeface="David" panose="020E0502060401010101" pitchFamily="34" charset="-79"/>
                <a:cs typeface="David" panose="020E0502060401010101" pitchFamily="34" charset="-79"/>
              </a:rPr>
              <a:t>The median of top sale games group is higher than the other two groups .</a:t>
            </a:r>
          </a:p>
          <a:p>
            <a:pPr>
              <a:buFont typeface="Wingdings" pitchFamily="2" charset="2"/>
              <a:buChar char="v"/>
            </a:pPr>
            <a:r>
              <a:rPr lang="en-US" sz="1800" dirty="0">
                <a:latin typeface="David" panose="020E0502060401010101" pitchFamily="34" charset="-79"/>
                <a:cs typeface="David" panose="020E0502060401010101" pitchFamily="34" charset="-79"/>
              </a:rPr>
              <a:t>The top sale game group shows no outliers, which means  both of the top sale games have got high critical scores.</a:t>
            </a:r>
          </a:p>
          <a:p>
            <a:pPr>
              <a:buFont typeface="Wingdings" pitchFamily="2" charset="2"/>
              <a:buChar char="v"/>
            </a:pPr>
            <a:r>
              <a:rPr lang="en-US" sz="1800" dirty="0">
                <a:latin typeface="David" panose="020E0502060401010101" pitchFamily="34" charset="-79"/>
                <a:cs typeface="David" panose="020E0502060401010101" pitchFamily="34" charset="-79"/>
              </a:rPr>
              <a:t>Fair sale game group have higher critical score than poor sale game group, but a lot of outliers exist.</a:t>
            </a:r>
          </a:p>
        </p:txBody>
      </p:sp>
      <p:sp>
        <p:nvSpPr>
          <p:cNvPr id="37" name="Rectangle 36">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128670"/>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9" name="Oval 38">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7">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41" name="Oval 40">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155788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0E1DD-ACA3-0B4B-9AE1-7BB78DE8726A}"/>
              </a:ext>
            </a:extLst>
          </p:cNvPr>
          <p:cNvSpPr>
            <a:spLocks noGrp="1"/>
          </p:cNvSpPr>
          <p:nvPr>
            <p:ph type="title"/>
          </p:nvPr>
        </p:nvSpPr>
        <p:spPr/>
        <p:txBody>
          <a:bodyPr/>
          <a:lstStyle/>
          <a:p>
            <a:r>
              <a:rPr lang="en-US" cap="none">
                <a:latin typeface="David" panose="020E0502060401010101" pitchFamily="34" charset="-79"/>
                <a:cs typeface="David" panose="020E0502060401010101" pitchFamily="34" charset="-79"/>
              </a:rPr>
              <a:t>Conclusion</a:t>
            </a:r>
            <a:r>
              <a:rPr lang="en-US">
                <a:latin typeface="David" panose="020E0502060401010101" pitchFamily="34" charset="-79"/>
                <a:cs typeface="David" panose="020E0502060401010101" pitchFamily="34" charset="-79"/>
              </a:rPr>
              <a:t> </a:t>
            </a:r>
            <a:endParaRPr lang="en-US" dirty="0">
              <a:latin typeface="David" panose="020E0502060401010101" pitchFamily="34" charset="-79"/>
              <a:cs typeface="David" panose="020E0502060401010101" pitchFamily="34" charset="-79"/>
            </a:endParaRPr>
          </a:p>
        </p:txBody>
      </p:sp>
      <p:sp>
        <p:nvSpPr>
          <p:cNvPr id="3" name="Content Placeholder 2">
            <a:extLst>
              <a:ext uri="{FF2B5EF4-FFF2-40B4-BE49-F238E27FC236}">
                <a16:creationId xmlns:a16="http://schemas.microsoft.com/office/drawing/2014/main" id="{474D8F41-CB1F-2A4E-B143-DD972D5E10E6}"/>
              </a:ext>
            </a:extLst>
          </p:cNvPr>
          <p:cNvSpPr>
            <a:spLocks noGrp="1"/>
          </p:cNvSpPr>
          <p:nvPr>
            <p:ph idx="1"/>
          </p:nvPr>
        </p:nvSpPr>
        <p:spPr/>
        <p:txBody>
          <a:bodyPr>
            <a:normAutofit lnSpcReduction="10000"/>
          </a:bodyPr>
          <a:lstStyle/>
          <a:p>
            <a:pPr>
              <a:lnSpc>
                <a:spcPct val="100000"/>
              </a:lnSpc>
              <a:buFont typeface="Wingdings" pitchFamily="2" charset="2"/>
              <a:buChar char="v"/>
            </a:pPr>
            <a:r>
              <a:rPr lang="en-US" sz="2400" dirty="0">
                <a:latin typeface="David" panose="020E0502060401010101" pitchFamily="34" charset="-79"/>
                <a:cs typeface="David" panose="020E0502060401010101" pitchFamily="34" charset="-79"/>
              </a:rPr>
              <a:t>Quantities of each video games’ global selling and their user scores are positively related.</a:t>
            </a:r>
          </a:p>
          <a:p>
            <a:pPr>
              <a:lnSpc>
                <a:spcPct val="100000"/>
              </a:lnSpc>
              <a:buFont typeface="Wingdings" pitchFamily="2" charset="2"/>
              <a:buChar char="v"/>
            </a:pPr>
            <a:r>
              <a:rPr lang="en-US" sz="2400" dirty="0">
                <a:latin typeface="David" panose="020E0502060401010101" pitchFamily="34" charset="-79"/>
                <a:cs typeface="David" panose="020E0502060401010101" pitchFamily="34" charset="-79"/>
              </a:rPr>
              <a:t>There is a strong correlation between global sale and critical reviews.</a:t>
            </a:r>
          </a:p>
          <a:p>
            <a:pPr>
              <a:lnSpc>
                <a:spcPct val="100000"/>
              </a:lnSpc>
              <a:buFont typeface="Wingdings" pitchFamily="2" charset="2"/>
              <a:buChar char="v"/>
            </a:pPr>
            <a:r>
              <a:rPr lang="en-US" sz="2400" dirty="0">
                <a:latin typeface="David" panose="020E0502060401010101" pitchFamily="34" charset="-79"/>
                <a:cs typeface="David" panose="020E0502060401010101" pitchFamily="34" charset="-79"/>
              </a:rPr>
              <a:t>Global video game selling is proportional to the games’ critical reviews. </a:t>
            </a:r>
          </a:p>
          <a:p>
            <a:pPr>
              <a:lnSpc>
                <a:spcPct val="100000"/>
              </a:lnSpc>
              <a:buFont typeface="Wingdings" pitchFamily="2" charset="2"/>
              <a:buChar char="v"/>
            </a:pPr>
            <a:r>
              <a:rPr lang="en-US" sz="2400" dirty="0">
                <a:latin typeface="David" panose="020E0502060401010101" pitchFamily="34" charset="-79"/>
                <a:cs typeface="David" panose="020E0502060401010101" pitchFamily="34" charset="-79"/>
              </a:rPr>
              <a:t>Top selling games have higher user scores and critical scores on average than lower selling games .</a:t>
            </a:r>
          </a:p>
          <a:p>
            <a:pPr>
              <a:lnSpc>
                <a:spcPct val="100000"/>
              </a:lnSpc>
              <a:buFont typeface="Wingdings" pitchFamily="2" charset="2"/>
              <a:buChar char="v"/>
            </a:pPr>
            <a:r>
              <a:rPr lang="en-US" sz="2400" dirty="0">
                <a:latin typeface="David" panose="020E0502060401010101" pitchFamily="34" charset="-79"/>
                <a:cs typeface="David" panose="020E0502060401010101" pitchFamily="34" charset="-79"/>
              </a:rPr>
              <a:t>The highest-selling game has not got the highest critical score.</a:t>
            </a:r>
          </a:p>
          <a:p>
            <a:pPr>
              <a:lnSpc>
                <a:spcPct val="100000"/>
              </a:lnSpc>
              <a:buFont typeface="Wingdings" pitchFamily="2" charset="2"/>
              <a:buChar char="v"/>
            </a:pPr>
            <a:r>
              <a:rPr lang="en-US" sz="2400" dirty="0">
                <a:latin typeface="David" panose="020E0502060401010101" pitchFamily="34" charset="-79"/>
                <a:cs typeface="David" panose="020E0502060401010101" pitchFamily="34" charset="-79"/>
              </a:rPr>
              <a:t>Although some games are not sold well, they have high user/critical score ratings.</a:t>
            </a:r>
          </a:p>
          <a:p>
            <a:pPr marL="0" indent="0">
              <a:buNone/>
            </a:pPr>
            <a:endParaRPr lang="en-US" dirty="0">
              <a:latin typeface="Aparajita" panose="02020603050405020304" pitchFamily="18" charset="0"/>
              <a:cs typeface="Aparajita" panose="02020603050405020304" pitchFamily="18" charset="0"/>
            </a:endParaRPr>
          </a:p>
          <a:p>
            <a:pPr marL="0" indent="0">
              <a:buNone/>
            </a:pPr>
            <a:endParaRPr lang="en-US" dirty="0"/>
          </a:p>
          <a:p>
            <a:pPr marL="0" indent="0">
              <a:buNone/>
            </a:pPr>
            <a:endParaRPr lang="en-US" dirty="0"/>
          </a:p>
        </p:txBody>
      </p:sp>
    </p:spTree>
    <p:extLst>
      <p:ext uri="{BB962C8B-B14F-4D97-AF65-F5344CB8AC3E}">
        <p14:creationId xmlns:p14="http://schemas.microsoft.com/office/powerpoint/2010/main" val="42228142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235</TotalTime>
  <Words>541</Words>
  <Application>Microsoft Macintosh PowerPoint</Application>
  <PresentationFormat>Widescreen</PresentationFormat>
  <Paragraphs>44</Paragraphs>
  <Slides>10</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Angsana New</vt:lpstr>
      <vt:lpstr>Aparajita</vt:lpstr>
      <vt:lpstr>Calibri</vt:lpstr>
      <vt:lpstr>David</vt:lpstr>
      <vt:lpstr>Rockwell</vt:lpstr>
      <vt:lpstr>Rockwell Condensed</vt:lpstr>
      <vt:lpstr>Rockwell Extra Bold</vt:lpstr>
      <vt:lpstr>Wingdings</vt:lpstr>
      <vt:lpstr>Wood Type</vt:lpstr>
      <vt:lpstr>  Part.3  Global Sale VS. Critical Score Global Sale VS. User Score                     </vt:lpstr>
      <vt:lpstr>Sales, Critics, And User Score Of The Top10 Games</vt:lpstr>
      <vt:lpstr> Sales, Critics, And User Score Of The Top10 Games </vt:lpstr>
      <vt:lpstr>Global Sale Vs. User Score</vt:lpstr>
      <vt:lpstr>Global Sale Vs. Critical Score</vt:lpstr>
      <vt:lpstr>Box Plot: Group To Compare Relevance</vt:lpstr>
      <vt:lpstr>User Score Vs. Game Selling </vt:lpstr>
      <vt:lpstr>Critical Score Vs. Game Selling </vt:lpstr>
      <vt:lpstr>Conclusion </vt:lpstr>
      <vt:lpstr>Limitation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Part.3  Global Sale VS. Critical Score Global Sale VS. User Score                     </dc:title>
  <dc:creator>4844</dc:creator>
  <cp:lastModifiedBy>4844</cp:lastModifiedBy>
  <cp:revision>6</cp:revision>
  <dcterms:created xsi:type="dcterms:W3CDTF">2020-05-27T23:48:29Z</dcterms:created>
  <dcterms:modified xsi:type="dcterms:W3CDTF">2020-05-28T05:00:55Z</dcterms:modified>
</cp:coreProperties>
</file>