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84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CIS-3030, Vermont </a:t>
            </a:r>
            <a:r>
              <a:rPr lang="en-US"/>
              <a:t>Technical College</a:t>
            </a:r>
            <a:endParaRPr lang="en-US" dirty="0"/>
          </a:p>
          <a:p>
            <a:r>
              <a:rPr lang="en-US" dirty="0"/>
              <a:t>Peter C. Chapin</a:t>
            </a:r>
          </a:p>
        </p:txBody>
      </p:sp>
    </p:spTree>
    <p:extLst>
      <p:ext uri="{BB962C8B-B14F-4D97-AF65-F5344CB8AC3E}">
        <p14:creationId xmlns:p14="http://schemas.microsoft.com/office/powerpoint/2010/main" val="297949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Picture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6892" y="1680754"/>
            <a:ext cx="132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BEFORE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9892" y="1680754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AFTER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402763" y="2976154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02764" y="260682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207621" y="2976154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68292" y="260682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</a:t>
            </a:r>
          </a:p>
        </p:txBody>
      </p:sp>
      <p:sp>
        <p:nvSpPr>
          <p:cNvPr id="11" name="Oval 10"/>
          <p:cNvSpPr/>
          <p:nvPr/>
        </p:nvSpPr>
        <p:spPr>
          <a:xfrm>
            <a:off x="2123988" y="3962400"/>
            <a:ext cx="1395753" cy="2209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28846" y="3962400"/>
            <a:ext cx="1395753" cy="2209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75760" y="3280954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alice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975760" y="4423954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15" name="Oval 14"/>
          <p:cNvSpPr/>
          <p:nvPr/>
        </p:nvSpPr>
        <p:spPr>
          <a:xfrm>
            <a:off x="3975760" y="5566954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carol</a:t>
            </a:r>
          </a:p>
        </p:txBody>
      </p:sp>
      <p:sp>
        <p:nvSpPr>
          <p:cNvPr id="16" name="Oval 15"/>
          <p:cNvSpPr/>
          <p:nvPr/>
        </p:nvSpPr>
        <p:spPr>
          <a:xfrm>
            <a:off x="8214657" y="5566954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carol</a:t>
            </a:r>
          </a:p>
        </p:txBody>
      </p:sp>
      <p:sp>
        <p:nvSpPr>
          <p:cNvPr id="17" name="Oval 16"/>
          <p:cNvSpPr/>
          <p:nvPr/>
        </p:nvSpPr>
        <p:spPr>
          <a:xfrm>
            <a:off x="8168937" y="4423954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18" name="Oval 17"/>
          <p:cNvSpPr/>
          <p:nvPr/>
        </p:nvSpPr>
        <p:spPr>
          <a:xfrm>
            <a:off x="8147166" y="2771894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alice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9468691" y="3381494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dave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02763" y="4495800"/>
            <a:ext cx="838200" cy="1223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7622" y="4495800"/>
            <a:ext cx="838200" cy="1223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402763" y="4881154"/>
            <a:ext cx="8382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02763" y="5329645"/>
            <a:ext cx="8382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07621" y="5329645"/>
            <a:ext cx="8382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07622" y="4894217"/>
            <a:ext cx="8382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1" idx="0"/>
          </p:cNvCxnSpPr>
          <p:nvPr/>
        </p:nvCxnSpPr>
        <p:spPr>
          <a:xfrm>
            <a:off x="2821864" y="3280954"/>
            <a:ext cx="1" cy="681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2" idx="0"/>
          </p:cNvCxnSpPr>
          <p:nvPr/>
        </p:nvCxnSpPr>
        <p:spPr>
          <a:xfrm>
            <a:off x="6626722" y="3280954"/>
            <a:ext cx="1" cy="681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821864" y="3962400"/>
            <a:ext cx="1153896" cy="7663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4" idx="2"/>
          </p:cNvCxnSpPr>
          <p:nvPr/>
        </p:nvCxnSpPr>
        <p:spPr>
          <a:xfrm flipV="1">
            <a:off x="2821864" y="4881154"/>
            <a:ext cx="1153896" cy="23948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21864" y="5512526"/>
            <a:ext cx="1153896" cy="35922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9" idx="2"/>
          </p:cNvCxnSpPr>
          <p:nvPr/>
        </p:nvCxnSpPr>
        <p:spPr>
          <a:xfrm flipV="1">
            <a:off x="6626723" y="3838694"/>
            <a:ext cx="2841969" cy="89006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7" idx="2"/>
          </p:cNvCxnSpPr>
          <p:nvPr/>
        </p:nvCxnSpPr>
        <p:spPr>
          <a:xfrm flipV="1">
            <a:off x="6589705" y="4881154"/>
            <a:ext cx="1579232" cy="23948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626721" y="5512526"/>
            <a:ext cx="1587936" cy="35922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7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Immutability?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object is </a:t>
            </a:r>
            <a:r>
              <a:rPr lang="en-US" i="1" dirty="0"/>
              <a:t>immutable</a:t>
            </a:r>
            <a:r>
              <a:rPr lang="en-US" dirty="0"/>
              <a:t> if, once initialized, it can not be changed (given a new value).</a:t>
            </a:r>
          </a:p>
          <a:p>
            <a:r>
              <a:rPr lang="en-US" dirty="0"/>
              <a:t>What’s good about immutability?</a:t>
            </a:r>
          </a:p>
          <a:p>
            <a:pPr lvl="1"/>
            <a:r>
              <a:rPr lang="en-US" dirty="0"/>
              <a:t>Immutable objects can’t change unexpectedly.</a:t>
            </a:r>
          </a:p>
          <a:p>
            <a:pPr lvl="2"/>
            <a:r>
              <a:rPr lang="en-US" dirty="0"/>
              <a:t>Easier to reason about your program.</a:t>
            </a:r>
          </a:p>
          <a:p>
            <a:pPr lvl="2"/>
            <a:r>
              <a:rPr lang="en-US" dirty="0"/>
              <a:t>Fewer bugs.</a:t>
            </a:r>
          </a:p>
          <a:p>
            <a:pPr lvl="1"/>
            <a:r>
              <a:rPr lang="en-US" dirty="0"/>
              <a:t>Certain optimizations are easier.</a:t>
            </a:r>
          </a:p>
          <a:p>
            <a:pPr lvl="1"/>
            <a:r>
              <a:rPr lang="en-US" dirty="0"/>
              <a:t>Easier to use objects in a multi-threaded program</a:t>
            </a:r>
          </a:p>
          <a:p>
            <a:pPr lvl="2"/>
            <a:r>
              <a:rPr lang="en-US" dirty="0"/>
              <a:t>No need for locking since no thread can change any object.</a:t>
            </a:r>
          </a:p>
        </p:txBody>
      </p:sp>
    </p:spTree>
    <p:extLst>
      <p:ext uri="{BB962C8B-B14F-4D97-AF65-F5344CB8AC3E}">
        <p14:creationId xmlns:p14="http://schemas.microsoft.com/office/powerpoint/2010/main" val="349216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and FP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pure functional language, all data objects are immutable</a:t>
            </a:r>
          </a:p>
          <a:p>
            <a:pPr lvl="1"/>
            <a:r>
              <a:rPr lang="en-US" dirty="0"/>
              <a:t>This gives functional programming a unique flavor.</a:t>
            </a:r>
          </a:p>
          <a:p>
            <a:pPr lvl="1"/>
            <a:r>
              <a:rPr lang="en-US" dirty="0"/>
              <a:t>Enables the advantages; explains the strangeness.</a:t>
            </a:r>
          </a:p>
          <a:p>
            <a:r>
              <a:rPr lang="en-US" dirty="0" err="1"/>
              <a:t>Oddnesses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 variables (no “destructive update”)</a:t>
            </a:r>
          </a:p>
          <a:p>
            <a:pPr lvl="1"/>
            <a:r>
              <a:rPr lang="en-US" dirty="0"/>
              <a:t>No loops (can’t update loop control variable)</a:t>
            </a:r>
          </a:p>
          <a:p>
            <a:pPr lvl="1"/>
            <a:r>
              <a:rPr lang="en-US" dirty="0"/>
              <a:t>No “in place” modifications. Changes are done by creating new objects instead.</a:t>
            </a:r>
          </a:p>
        </p:txBody>
      </p:sp>
    </p:spTree>
    <p:extLst>
      <p:ext uri="{BB962C8B-B14F-4D97-AF65-F5344CB8AC3E}">
        <p14:creationId xmlns:p14="http://schemas.microsoft.com/office/powerpoint/2010/main" val="6788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Is an OO (imperative) functional hybrid.</a:t>
            </a:r>
          </a:p>
          <a:p>
            <a:pPr lvl="1"/>
            <a:r>
              <a:rPr lang="en-US" dirty="0"/>
              <a:t>Supports variables and </a:t>
            </a:r>
            <a:r>
              <a:rPr lang="en-US" i="1" dirty="0"/>
              <a:t>mutable</a:t>
            </a:r>
            <a:r>
              <a:rPr lang="en-US" dirty="0"/>
              <a:t> objects in the usual sense</a:t>
            </a:r>
          </a:p>
          <a:p>
            <a:pPr lvl="1"/>
            <a:r>
              <a:rPr lang="en-US" dirty="0"/>
              <a:t>BUT… you are encouraged to create and use immutable objects and immutable references (</a:t>
            </a:r>
            <a:r>
              <a:rPr lang="en-US" dirty="0" err="1"/>
              <a:t>vals</a:t>
            </a:r>
            <a:r>
              <a:rPr lang="en-US" dirty="0"/>
              <a:t>) whenever you can</a:t>
            </a:r>
          </a:p>
        </p:txBody>
      </p:sp>
    </p:spTree>
    <p:extLst>
      <p:ext uri="{BB962C8B-B14F-4D97-AF65-F5344CB8AC3E}">
        <p14:creationId xmlns:p14="http://schemas.microsoft.com/office/powerpoint/2010/main" val="316661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/>
              <a:t> is just a label attached to a value</a:t>
            </a:r>
          </a:p>
          <a:p>
            <a:pPr lvl="1"/>
            <a:r>
              <a:rPr lang="en-US" dirty="0"/>
              <a:t>Once bound, that label can not be used (in the same scope) to refer to a different value.</a:t>
            </a:r>
          </a:p>
          <a:p>
            <a:pPr lvl="2"/>
            <a:r>
              <a:rPr lang="en-US" dirty="0"/>
              <a:t>Some languages (F#) do allow rebinding of names.</a:t>
            </a:r>
          </a:p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(x + y) / (x – y)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numerator = x + 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denominator = x – 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numerator / denominator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/>
              <a:t> by default! Use immutability by default!</a:t>
            </a:r>
          </a:p>
        </p:txBody>
      </p:sp>
    </p:spTree>
    <p:extLst>
      <p:ext uri="{BB962C8B-B14F-4D97-AF65-F5344CB8AC3E}">
        <p14:creationId xmlns:p14="http://schemas.microsoft.com/office/powerpoint/2010/main" val="418384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42657" y="3999411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010400" y="3504111"/>
            <a:ext cx="1371600" cy="1295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“Jill”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80857" y="247345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“Jill”</a:t>
            </a:r>
          </a:p>
        </p:txBody>
      </p:sp>
      <p:cxnSp>
        <p:nvCxnSpPr>
          <p:cNvPr id="8" name="Straight Arrow Connector 7"/>
          <p:cNvCxnSpPr>
            <a:stCxn id="4" idx="3"/>
            <a:endCxn id="5" idx="2"/>
          </p:cNvCxnSpPr>
          <p:nvPr/>
        </p:nvCxnSpPr>
        <p:spPr>
          <a:xfrm>
            <a:off x="4680858" y="4151811"/>
            <a:ext cx="23295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2658" y="363007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90042" y="5533514"/>
            <a:ext cx="730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between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/>
              <a:t> and the object to which it refers can’t be changed</a:t>
            </a:r>
          </a:p>
        </p:txBody>
      </p:sp>
    </p:spTree>
    <p:extLst>
      <p:ext uri="{BB962C8B-B14F-4D97-AF65-F5344CB8AC3E}">
        <p14:creationId xmlns:p14="http://schemas.microsoft.com/office/powerpoint/2010/main" val="406038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2209801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“Jill”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 = “Peter”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2457" y="3999411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3504111"/>
            <a:ext cx="1371600" cy="1295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“Jill”</a:t>
            </a:r>
          </a:p>
        </p:txBody>
      </p:sp>
      <p:cxnSp>
        <p:nvCxnSpPr>
          <p:cNvPr id="6" name="Straight Arrow Connector 5"/>
          <p:cNvCxnSpPr>
            <a:stCxn id="4" idx="3"/>
            <a:endCxn id="5" idx="2"/>
          </p:cNvCxnSpPr>
          <p:nvPr/>
        </p:nvCxnSpPr>
        <p:spPr>
          <a:xfrm>
            <a:off x="3080658" y="4151811"/>
            <a:ext cx="9579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42458" y="363007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5857" y="4125379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82000" y="3630079"/>
            <a:ext cx="1371600" cy="1295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“Jill”</a:t>
            </a:r>
          </a:p>
        </p:txBody>
      </p:sp>
      <p:cxnSp>
        <p:nvCxnSpPr>
          <p:cNvPr id="11" name="Straight Arrow Connector 10"/>
          <p:cNvCxnSpPr>
            <a:stCxn id="9" idx="3"/>
            <a:endCxn id="15" idx="1"/>
          </p:cNvCxnSpPr>
          <p:nvPr/>
        </p:nvCxnSpPr>
        <p:spPr>
          <a:xfrm>
            <a:off x="7424058" y="4277779"/>
            <a:ext cx="1158809" cy="1280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85858" y="375604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5" name="Oval 14"/>
          <p:cNvSpPr/>
          <p:nvPr/>
        </p:nvSpPr>
        <p:spPr>
          <a:xfrm>
            <a:off x="8382000" y="5368834"/>
            <a:ext cx="1371600" cy="1295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“Peter”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52722" y="2486799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GARBAGE</a:t>
            </a:r>
          </a:p>
        </p:txBody>
      </p:sp>
      <p:cxnSp>
        <p:nvCxnSpPr>
          <p:cNvPr id="19" name="Straight Arrow Connector 18"/>
          <p:cNvCxnSpPr>
            <a:stCxn id="17" idx="2"/>
            <a:endCxn id="10" idx="0"/>
          </p:cNvCxnSpPr>
          <p:nvPr/>
        </p:nvCxnSpPr>
        <p:spPr>
          <a:xfrm flipH="1">
            <a:off x="9067801" y="2856131"/>
            <a:ext cx="135361" cy="773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43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590800"/>
          </a:xfrm>
        </p:spPr>
        <p:txBody>
          <a:bodyPr/>
          <a:lstStyle/>
          <a:p>
            <a:r>
              <a:rPr lang="en-US" dirty="0"/>
              <a:t>Objects can be mutable or immutable</a:t>
            </a:r>
          </a:p>
          <a:p>
            <a:pPr lvl="1"/>
            <a:r>
              <a:rPr lang="en-US" dirty="0"/>
              <a:t>Strings are immutable</a:t>
            </a:r>
          </a:p>
          <a:p>
            <a:pPr lvl="2"/>
            <a:r>
              <a:rPr lang="en-US" dirty="0"/>
              <a:t>Methods that “change” a string really return a new string with the changed value.</a:t>
            </a:r>
          </a:p>
          <a:p>
            <a:pPr lvl="2"/>
            <a:r>
              <a:rPr lang="en-US" dirty="0"/>
              <a:t>References to original string still see original value.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4572000"/>
            <a:ext cx="5698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“Jill”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upperCaseName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name.toUpperCase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(name)          // Prints “Jill”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upperCaseName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// prints “JILL”</a:t>
            </a:r>
          </a:p>
        </p:txBody>
      </p:sp>
    </p:spTree>
    <p:extLst>
      <p:ext uri="{BB962C8B-B14F-4D97-AF65-F5344CB8AC3E}">
        <p14:creationId xmlns:p14="http://schemas.microsoft.com/office/powerpoint/2010/main" val="244492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/>
              <a:t>Each array element can be modified in-place</a:t>
            </a:r>
          </a:p>
          <a:p>
            <a:pPr lvl="1"/>
            <a:r>
              <a:rPr lang="en-US" dirty="0"/>
              <a:t>Note: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/>
              <a:t> below always refers to same array!</a:t>
            </a:r>
          </a:p>
          <a:p>
            <a:pPr lvl="1"/>
            <a:r>
              <a:rPr lang="en-US" dirty="0"/>
              <a:t>Note: individual String objects not modified!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6155" y="3826691"/>
            <a:ext cx="5974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names = Array(“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”, “bob”, “carol”)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names(0) = 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(name &lt;- names)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// Prints 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”, “bob”, “carol”</a:t>
            </a:r>
          </a:p>
        </p:txBody>
      </p:sp>
    </p:spTree>
    <p:extLst>
      <p:ext uri="{BB962C8B-B14F-4D97-AF65-F5344CB8AC3E}">
        <p14:creationId xmlns:p14="http://schemas.microsoft.com/office/powerpoint/2010/main" val="92553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474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Immutability</vt:lpstr>
      <vt:lpstr>What is Immutability?</vt:lpstr>
      <vt:lpstr>Immutability and FP</vt:lpstr>
      <vt:lpstr>Scala…</vt:lpstr>
      <vt:lpstr>Just a Label</vt:lpstr>
      <vt:lpstr>Visualization</vt:lpstr>
      <vt:lpstr>Mutable References</vt:lpstr>
      <vt:lpstr>Object Mutability</vt:lpstr>
      <vt:lpstr>Arrays are Mutable</vt:lpstr>
      <vt:lpstr>Here’s the Picture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Immutability</dc:title>
  <dc:creator>Chapin, Peter  @ VTC</dc:creator>
  <cp:lastModifiedBy>Peter Chapin</cp:lastModifiedBy>
  <cp:revision>11</cp:revision>
  <dcterms:created xsi:type="dcterms:W3CDTF">2006-08-16T00:00:00Z</dcterms:created>
  <dcterms:modified xsi:type="dcterms:W3CDTF">2025-01-25T19:27:22Z</dcterms:modified>
</cp:coreProperties>
</file>