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1" r:id="rId22"/>
    <p:sldId id="277" r:id="rId23"/>
    <p:sldId id="278" r:id="rId24"/>
    <p:sldId id="279" r:id="rId25"/>
    <p:sldId id="283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CIS-3030, Vermont Technical College</a:t>
            </a:r>
          </a:p>
          <a:p>
            <a:r>
              <a:rPr lang="en-US" dirty="0"/>
              <a:t>Peter C. Chapin</a:t>
            </a:r>
          </a:p>
        </p:txBody>
      </p:sp>
    </p:spTree>
    <p:extLst>
      <p:ext uri="{BB962C8B-B14F-4D97-AF65-F5344CB8AC3E}">
        <p14:creationId xmlns:p14="http://schemas.microsoft.com/office/powerpoint/2010/main" val="1158587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and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Side effects wreck referential transparency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aLine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aLine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behavior is very different!</a:t>
            </a:r>
          </a:p>
          <a:p>
            <a:r>
              <a:rPr lang="en-US" dirty="0"/>
              <a:t>Benefits of referential transparency</a:t>
            </a:r>
          </a:p>
          <a:p>
            <a:pPr lvl="1"/>
            <a:r>
              <a:rPr lang="en-US" dirty="0"/>
              <a:t>Easier to reason about problem</a:t>
            </a:r>
          </a:p>
          <a:p>
            <a:pPr lvl="1"/>
            <a:r>
              <a:rPr lang="en-US" dirty="0"/>
              <a:t>Easier to optimize program</a:t>
            </a:r>
          </a:p>
          <a:p>
            <a:pPr lvl="1"/>
            <a:r>
              <a:rPr lang="en-US" dirty="0"/>
              <a:t>Easier to restructure (refactor) program</a:t>
            </a:r>
          </a:p>
        </p:txBody>
      </p:sp>
    </p:spTree>
    <p:extLst>
      <p:ext uri="{BB962C8B-B14F-4D97-AF65-F5344CB8AC3E}">
        <p14:creationId xmlns:p14="http://schemas.microsoft.com/office/powerpoint/2010/main" val="2854812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using Unit</a:t>
            </a:r>
          </a:p>
          <a:p>
            <a:pPr lvl="1"/>
            <a:r>
              <a:rPr lang="en-US" dirty="0"/>
              <a:t>Functions taking no parameters either</a:t>
            </a:r>
          </a:p>
          <a:p>
            <a:pPr lvl="2"/>
            <a:r>
              <a:rPr lang="en-US" dirty="0"/>
              <a:t>… always return the same thing (constants)</a:t>
            </a:r>
          </a:p>
          <a:p>
            <a:pPr lvl="2"/>
            <a:r>
              <a:rPr lang="en-US" dirty="0"/>
              <a:t>… </a:t>
            </a:r>
            <a:r>
              <a:rPr lang="en-US" dirty="0">
                <a:solidFill>
                  <a:srgbClr val="FF0000"/>
                </a:solidFill>
              </a:rPr>
              <a:t>have side effects</a:t>
            </a:r>
          </a:p>
          <a:p>
            <a:pPr lvl="1"/>
            <a:r>
              <a:rPr lang="en-US" dirty="0"/>
              <a:t>Functions returning Unit either</a:t>
            </a:r>
          </a:p>
          <a:p>
            <a:pPr lvl="2"/>
            <a:r>
              <a:rPr lang="en-US" dirty="0"/>
              <a:t>… do nothing</a:t>
            </a:r>
          </a:p>
          <a:p>
            <a:pPr lvl="2"/>
            <a:r>
              <a:rPr lang="en-US" dirty="0"/>
              <a:t>… </a:t>
            </a:r>
            <a:r>
              <a:rPr lang="en-US" dirty="0">
                <a:solidFill>
                  <a:srgbClr val="FF0000"/>
                </a:solidFill>
              </a:rPr>
              <a:t>have side effects</a:t>
            </a:r>
          </a:p>
        </p:txBody>
      </p:sp>
    </p:spTree>
    <p:extLst>
      <p:ext uri="{BB962C8B-B14F-4D97-AF65-F5344CB8AC3E}">
        <p14:creationId xmlns:p14="http://schemas.microsoft.com/office/powerpoint/2010/main" val="275928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 in Scala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 is a mixed paradigm language</a:t>
            </a:r>
          </a:p>
          <a:p>
            <a:pPr lvl="1"/>
            <a:r>
              <a:rPr lang="en-US" dirty="0"/>
              <a:t>Allows pure functional programming</a:t>
            </a:r>
          </a:p>
          <a:p>
            <a:pPr lvl="1"/>
            <a:r>
              <a:rPr lang="en-US" dirty="0"/>
              <a:t>Allows imperative programming with side effects</a:t>
            </a:r>
          </a:p>
          <a:p>
            <a:r>
              <a:rPr lang="en-US" dirty="0"/>
              <a:t>Good?</a:t>
            </a:r>
          </a:p>
          <a:p>
            <a:pPr lvl="1"/>
            <a:r>
              <a:rPr lang="en-US" dirty="0"/>
              <a:t>Use imperative style when appropriate</a:t>
            </a:r>
          </a:p>
          <a:p>
            <a:pPr lvl="2"/>
            <a:r>
              <a:rPr lang="en-US" dirty="0"/>
              <a:t>I/O</a:t>
            </a:r>
          </a:p>
          <a:p>
            <a:pPr lvl="2"/>
            <a:r>
              <a:rPr lang="en-US" dirty="0"/>
              <a:t>Interacting with external hardware</a:t>
            </a:r>
          </a:p>
          <a:p>
            <a:pPr lvl="2"/>
            <a:r>
              <a:rPr lang="en-US" dirty="0"/>
              <a:t>Interfacing with imperative libraries</a:t>
            </a:r>
          </a:p>
        </p:txBody>
      </p:sp>
    </p:spTree>
    <p:extLst>
      <p:ext uri="{BB962C8B-B14F-4D97-AF65-F5344CB8AC3E}">
        <p14:creationId xmlns:p14="http://schemas.microsoft.com/office/powerpoint/2010/main" val="2501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doing imperative programming if…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You are using functions with no parameters (that do something other than return a constant)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You are using the type Unit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You are using </a:t>
            </a:r>
            <a:r>
              <a:rPr lang="en-US" dirty="0" err="1"/>
              <a:t>vars</a:t>
            </a:r>
            <a:r>
              <a:rPr lang="en-US" dirty="0"/>
              <a:t> (assignment is a side effect)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dirty="0"/>
              <a:t>You are using while loops</a:t>
            </a:r>
          </a:p>
          <a:p>
            <a:pPr marL="571500" indent="-514350"/>
            <a:r>
              <a:rPr lang="en-US" sz="2800" i="1" dirty="0"/>
              <a:t>These things arise naturally in Scala when doing I/O, interfacing with Java, and similar things.</a:t>
            </a:r>
          </a:p>
        </p:txBody>
      </p:sp>
    </p:spTree>
    <p:extLst>
      <p:ext uri="{BB962C8B-B14F-4D97-AF65-F5344CB8AC3E}">
        <p14:creationId xmlns:p14="http://schemas.microsoft.com/office/powerpoint/2010/main" val="113706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treated as data</a:t>
            </a:r>
          </a:p>
          <a:p>
            <a:pPr lvl="1"/>
            <a:r>
              <a:rPr lang="en-US" i="1" dirty="0"/>
              <a:t>“Functions are values”</a:t>
            </a:r>
          </a:p>
          <a:p>
            <a:pPr lvl="1"/>
            <a:r>
              <a:rPr lang="en-US" dirty="0"/>
              <a:t>… can be written literally</a:t>
            </a:r>
          </a:p>
          <a:p>
            <a:pPr lvl="1"/>
            <a:r>
              <a:rPr lang="en-US" dirty="0"/>
              <a:t>… can be stored in data structures</a:t>
            </a:r>
          </a:p>
          <a:p>
            <a:pPr lvl="1"/>
            <a:r>
              <a:rPr lang="en-US" dirty="0"/>
              <a:t>… can be passed around the program</a:t>
            </a:r>
          </a:p>
        </p:txBody>
      </p:sp>
    </p:spTree>
    <p:extLst>
      <p:ext uri="{BB962C8B-B14F-4D97-AF65-F5344CB8AC3E}">
        <p14:creationId xmlns:p14="http://schemas.microsoft.com/office/powerpoint/2010/main" val="36386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 of function types</a:t>
            </a:r>
          </a:p>
          <a:p>
            <a:pPr lvl="1"/>
            <a:r>
              <a:rPr lang="en-US" i="1" dirty="0"/>
              <a:t>( </a:t>
            </a:r>
            <a:r>
              <a:rPr lang="en-US" i="1" dirty="0" err="1"/>
              <a:t>parameter_type_list</a:t>
            </a:r>
            <a:r>
              <a:rPr lang="en-US" i="1" dirty="0"/>
              <a:t> ) =&gt; </a:t>
            </a:r>
            <a:r>
              <a:rPr lang="en-US" i="1" dirty="0" err="1"/>
              <a:t>result_type</a:t>
            </a:r>
            <a:endParaRPr lang="en-US" i="1" dirty="0"/>
          </a:p>
          <a:p>
            <a:pPr lvl="1"/>
            <a:r>
              <a:rPr lang="en-US" dirty="0"/>
              <a:t>If only one parameter the parenthesis are optional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(pronounced “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”)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String) =&gt; Unit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List[Cat]) =&gt;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String)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String)) =&gt; Cat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String =&gt; Double) =&gt;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List[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147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expressions go by many names</a:t>
            </a:r>
          </a:p>
          <a:p>
            <a:pPr lvl="1"/>
            <a:r>
              <a:rPr lang="en-US" dirty="0"/>
              <a:t>“Lambda term” or just “lambdas”</a:t>
            </a:r>
          </a:p>
          <a:p>
            <a:pPr lvl="2"/>
            <a:r>
              <a:rPr lang="en-US" dirty="0"/>
              <a:t>Comes from the Lambda Calculus</a:t>
            </a:r>
          </a:p>
          <a:p>
            <a:pPr lvl="1"/>
            <a:r>
              <a:rPr lang="en-US" dirty="0"/>
              <a:t>“Function literal”</a:t>
            </a:r>
          </a:p>
          <a:p>
            <a:pPr lvl="1"/>
            <a:r>
              <a:rPr lang="en-US" dirty="0"/>
              <a:t>“Anonymous function”</a:t>
            </a:r>
          </a:p>
          <a:p>
            <a:pPr lvl="1"/>
            <a:r>
              <a:rPr lang="en-US" dirty="0"/>
              <a:t>“Closure”</a:t>
            </a:r>
          </a:p>
          <a:p>
            <a:pPr lvl="2"/>
            <a:r>
              <a:rPr lang="en-US" dirty="0"/>
              <a:t>A closure is actually something more. See later slides.</a:t>
            </a:r>
          </a:p>
        </p:txBody>
      </p:sp>
    </p:spTree>
    <p:extLst>
      <p:ext uri="{BB962C8B-B14F-4D97-AF65-F5344CB8AC3E}">
        <p14:creationId xmlns:p14="http://schemas.microsoft.com/office/powerpoint/2010/main" val="2081157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y</a:t>
            </a:r>
          </a:p>
          <a:p>
            <a:pPr lvl="2"/>
            <a:r>
              <a:rPr lang="en-US" dirty="0"/>
              <a:t>Parameters declared as usual</a:t>
            </a:r>
          </a:p>
          <a:p>
            <a:pPr lvl="2"/>
            <a:r>
              <a:rPr lang="en-US" dirty="0"/>
              <a:t>Result given by single expression after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=&gt;</a:t>
            </a:r>
          </a:p>
          <a:p>
            <a:pPr lvl="2"/>
            <a:r>
              <a:rPr lang="en-US" dirty="0"/>
              <a:t>Type interference computes result type</a:t>
            </a:r>
          </a:p>
          <a:p>
            <a:pPr lvl="2"/>
            <a:r>
              <a:rPr lang="en-US" dirty="0"/>
              <a:t>Function has no name (anonymous)</a:t>
            </a:r>
          </a:p>
          <a:p>
            <a:pPr lvl="2"/>
            <a:r>
              <a:rPr lang="en-US" dirty="0"/>
              <a:t>Body can have any complexity (enclose in braces)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y)(1, 2)</a:t>
            </a:r>
          </a:p>
          <a:p>
            <a:pPr lvl="2"/>
            <a:r>
              <a:rPr lang="en-US" dirty="0"/>
              <a:t>Applies anonymous function to argument list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997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+ 1</a:t>
            </a:r>
          </a:p>
          <a:p>
            <a:pPr lvl="2"/>
            <a:r>
              <a:rPr lang="en-US" dirty="0"/>
              <a:t>Type annotation not needed</a:t>
            </a:r>
          </a:p>
          <a:p>
            <a:pPr lvl="2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 = 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 x + 1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List(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+ 1,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– 1,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2 * x 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dirty="0"/>
              <a:t> has type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List[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63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can evaluate to functions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operator =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(x &lt; y)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y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– y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result = operator(1, 2)</a:t>
            </a:r>
          </a:p>
          <a:p>
            <a:pPr lvl="1"/>
            <a:r>
              <a:rPr lang="en-US" sz="2400" dirty="0">
                <a:cs typeface="Courier New" pitchFamily="49" charset="0"/>
              </a:rPr>
              <a:t>Notice: </a:t>
            </a:r>
            <a:r>
              <a:rPr lang="en-US" sz="2400" i="1" dirty="0">
                <a:cs typeface="Courier New" pitchFamily="49" charset="0"/>
              </a:rPr>
              <a:t>x and y used in the functions are different than the x and y used in the condition</a:t>
            </a:r>
          </a:p>
          <a:p>
            <a:pPr lvl="2"/>
            <a:r>
              <a:rPr lang="en-US" sz="2000" dirty="0">
                <a:cs typeface="Courier New" pitchFamily="49" charset="0"/>
              </a:rPr>
              <a:t>The function parameters hide x and y from the outer scope.</a:t>
            </a:r>
          </a:p>
        </p:txBody>
      </p:sp>
    </p:spTree>
    <p:extLst>
      <p:ext uri="{BB962C8B-B14F-4D97-AF65-F5344CB8AC3E}">
        <p14:creationId xmlns:p14="http://schemas.microsoft.com/office/powerpoint/2010/main" val="224182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features of functional languages…</a:t>
            </a:r>
          </a:p>
          <a:p>
            <a:pPr lvl="1"/>
            <a:r>
              <a:rPr lang="en-US" dirty="0"/>
              <a:t>Immutable data, side-effect free operations</a:t>
            </a:r>
          </a:p>
          <a:p>
            <a:pPr lvl="1"/>
            <a:r>
              <a:rPr lang="en-US" dirty="0"/>
              <a:t>“First class” functions</a:t>
            </a:r>
          </a:p>
          <a:p>
            <a:pPr lvl="2"/>
            <a:r>
              <a:rPr lang="en-US" dirty="0"/>
              <a:t>Anonymous function literals</a:t>
            </a:r>
          </a:p>
          <a:p>
            <a:pPr lvl="2"/>
            <a:r>
              <a:rPr lang="en-US" dirty="0"/>
              <a:t>Functions can be stored in data structures (Lists, Arrays)</a:t>
            </a:r>
          </a:p>
          <a:p>
            <a:pPr lvl="2"/>
            <a:r>
              <a:rPr lang="en-US" dirty="0"/>
              <a:t>Functions can be passed to functions</a:t>
            </a:r>
          </a:p>
          <a:p>
            <a:pPr lvl="2"/>
            <a:r>
              <a:rPr lang="en-US" dirty="0"/>
              <a:t>Functions can be returned from functions</a:t>
            </a:r>
          </a:p>
          <a:p>
            <a:pPr lvl="1"/>
            <a:r>
              <a:rPr lang="en-US" dirty="0"/>
              <a:t>Programs seen as “data transformers”</a:t>
            </a:r>
          </a:p>
          <a:p>
            <a:pPr lvl="1"/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10178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even just…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result = 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(x &lt; y)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y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– y)(1, 2)</a:t>
            </a: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6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short names for long types</a:t>
            </a: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CatProcessor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Cat) =&gt; Cat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CatProcessor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…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workWith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(p: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CatProcessor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…</a:t>
            </a:r>
          </a:p>
          <a:p>
            <a:pPr lvl="1"/>
            <a:r>
              <a:rPr lang="en-US" dirty="0">
                <a:cs typeface="Courier New" pitchFamily="49" charset="0"/>
              </a:rPr>
              <a:t>Good for documentation</a:t>
            </a:r>
          </a:p>
          <a:p>
            <a:pPr lvl="1"/>
            <a:r>
              <a:rPr lang="en-US" dirty="0">
                <a:cs typeface="Courier New" pitchFamily="49" charset="0"/>
              </a:rPr>
              <a:t>Improves readability</a:t>
            </a:r>
          </a:p>
          <a:p>
            <a:pPr lvl="1"/>
            <a:r>
              <a:rPr lang="en-US" dirty="0">
                <a:cs typeface="Courier New" pitchFamily="49" charset="0"/>
              </a:rPr>
              <a:t>Does </a:t>
            </a:r>
            <a:r>
              <a:rPr lang="en-US" i="1" dirty="0">
                <a:cs typeface="Courier New" pitchFamily="49" charset="0"/>
              </a:rPr>
              <a:t>not</a:t>
            </a:r>
            <a:r>
              <a:rPr lang="en-US" dirty="0">
                <a:cs typeface="Courier New" pitchFamily="49" charset="0"/>
              </a:rPr>
              <a:t> introduce a new type</a:t>
            </a:r>
          </a:p>
          <a:p>
            <a:pPr lvl="2"/>
            <a:r>
              <a:rPr lang="en-US" dirty="0">
                <a:cs typeface="Courier New" pitchFamily="49" charset="0"/>
              </a:rPr>
              <a:t>Replacing the alias with the original type does not change the meaning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2657778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Functions?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distinguishes between them</a:t>
            </a:r>
          </a:p>
          <a:p>
            <a:pPr lvl="1"/>
            <a:r>
              <a:rPr lang="en-US" dirty="0"/>
              <a:t>… but converts methods to functions by creating a closure (see future slides)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 x + 1</a:t>
            </a:r>
          </a:p>
          <a:p>
            <a:pPr lvl="2"/>
            <a:r>
              <a:rPr lang="en-US" dirty="0"/>
              <a:t>Has type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+ 1</a:t>
            </a:r>
          </a:p>
          <a:p>
            <a:pPr lvl="2"/>
            <a:r>
              <a:rPr lang="en-US" dirty="0"/>
              <a:t>Has type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i="1" dirty="0"/>
              <a:t>Methods are always applied to an object and have access to the fields of that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26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Selects elements that satisfy a predicate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filter[A](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List[A],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: A =&gt; Boolean): List[A]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Nil =&gt; List()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head :: tail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(head))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head :: filter(tail,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filter(tail,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pred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881949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(x % 2 == 0) true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false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List(1, 2, 3, 4)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filteredList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isEven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The result: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List(2, 4)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filteredList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(x % 2 == 0) true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false)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filteredList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filter(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 x % 2 == 0)</a:t>
            </a:r>
          </a:p>
        </p:txBody>
      </p:sp>
    </p:spTree>
    <p:extLst>
      <p:ext uri="{BB962C8B-B14F-4D97-AF65-F5344CB8AC3E}">
        <p14:creationId xmlns:p14="http://schemas.microsoft.com/office/powerpoint/2010/main" val="2728355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Applies a function to each element of a list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List[A], f: A =&gt; Unit):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                  Unit</a:t>
            </a:r>
          </a:p>
          <a:p>
            <a:r>
              <a:rPr lang="en-US" dirty="0">
                <a:cs typeface="Courier New" pitchFamily="49" charset="0"/>
              </a:rPr>
              <a:t>Example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List(“Hello”, “World”)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(s: String)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(s))</a:t>
            </a:r>
          </a:p>
        </p:txBody>
      </p:sp>
    </p:spTree>
    <p:extLst>
      <p:ext uri="{BB962C8B-B14F-4D97-AF65-F5344CB8AC3E}">
        <p14:creationId xmlns:p14="http://schemas.microsoft.com/office/powerpoint/2010/main" val="93024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Transforms elements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map[A, B](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List[A], trans: A =&gt; B):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             List[B]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List(1, 2, 3)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map(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 x + 1)</a:t>
            </a:r>
          </a:p>
          <a:p>
            <a:pPr lvl="1"/>
            <a:r>
              <a:rPr lang="en-US" dirty="0"/>
              <a:t>Evaluates 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List(2, 3, 4)</a:t>
            </a:r>
          </a:p>
        </p:txBody>
      </p:sp>
    </p:spTree>
    <p:extLst>
      <p:ext uri="{BB962C8B-B14F-4D97-AF65-F5344CB8AC3E}">
        <p14:creationId xmlns:p14="http://schemas.microsoft.com/office/powerpoint/2010/main" val="71754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FlatMap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 elements to lists and flattens result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[A, B](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List[A],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trans : A =&gt; List[B]):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                   List[B]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getWords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(lines: List[String])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flatMap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lines,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(line: String)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(“\\W+”)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words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getWords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(List(“Line One”, “Line Two”))</a:t>
            </a:r>
          </a:p>
          <a:p>
            <a:pPr lvl="1"/>
            <a:r>
              <a:rPr lang="en-US" dirty="0"/>
              <a:t>Evaluates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List(“Line”, “One”, “Line”, “Two”)</a:t>
            </a:r>
          </a:p>
          <a:p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731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Workhorses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higher order methods are essential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foreach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map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flatMap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i="1" dirty="0"/>
              <a:t>Learn them well!</a:t>
            </a:r>
          </a:p>
          <a:p>
            <a:pPr lvl="1"/>
            <a:r>
              <a:rPr lang="en-US" dirty="0"/>
              <a:t>Scala provides these methods with all the collections in the Scala library!</a:t>
            </a:r>
          </a:p>
        </p:txBody>
      </p:sp>
    </p:spTree>
    <p:extLst>
      <p:ext uri="{BB962C8B-B14F-4D97-AF65-F5344CB8AC3E}">
        <p14:creationId xmlns:p14="http://schemas.microsoft.com/office/powerpoint/2010/main" val="27298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/>
              <a:t> be Array[String] command line.</a:t>
            </a:r>
          </a:p>
          <a:p>
            <a:pPr lvl="1"/>
            <a:r>
              <a:rPr lang="en-US" dirty="0"/>
              <a:t>Each string starting with “-” is an option…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options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args.filter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String)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arg.charAt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 == ‘-’) true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false 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rawOptions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options.map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(opt: String)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opt.substring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(1) 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rawOptions.foreach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(opt: String)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process(option) )</a:t>
            </a:r>
          </a:p>
          <a:p>
            <a:pPr lvl="1"/>
            <a:r>
              <a:rPr lang="en-US" dirty="0"/>
              <a:t>No loops. No mutable data.</a:t>
            </a:r>
          </a:p>
          <a:p>
            <a:pPr lvl="2"/>
            <a:r>
              <a:rPr lang="en-US" dirty="0"/>
              <a:t>… but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process(option)</a:t>
            </a:r>
            <a:r>
              <a:rPr lang="en-US" dirty="0"/>
              <a:t> must have side effects. (Why?)</a:t>
            </a:r>
          </a:p>
        </p:txBody>
      </p:sp>
    </p:spTree>
    <p:extLst>
      <p:ext uri="{BB962C8B-B14F-4D97-AF65-F5344CB8AC3E}">
        <p14:creationId xmlns:p14="http://schemas.microsoft.com/office/powerpoint/2010/main" val="38316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 only returns a result.</a:t>
            </a:r>
          </a:p>
          <a:p>
            <a:pPr lvl="1"/>
            <a:r>
              <a:rPr lang="en-US" dirty="0"/>
              <a:t>No other “side effects” such as…</a:t>
            </a:r>
          </a:p>
          <a:p>
            <a:pPr lvl="2"/>
            <a:r>
              <a:rPr lang="en-US" dirty="0" err="1"/>
              <a:t>Input/Output</a:t>
            </a:r>
            <a:endParaRPr lang="en-US" dirty="0"/>
          </a:p>
          <a:p>
            <a:pPr lvl="2"/>
            <a:r>
              <a:rPr lang="en-US" dirty="0"/>
              <a:t>State change of hardware</a:t>
            </a:r>
          </a:p>
          <a:p>
            <a:pPr lvl="2"/>
            <a:r>
              <a:rPr lang="en-US" dirty="0"/>
              <a:t>Modification of (global) memory state</a:t>
            </a:r>
          </a:p>
          <a:p>
            <a:pPr lvl="2"/>
            <a:r>
              <a:rPr lang="en-US" dirty="0"/>
              <a:t>Modification of (object) memory state</a:t>
            </a:r>
          </a:p>
          <a:p>
            <a:pPr lvl="2"/>
            <a:r>
              <a:rPr lang="en-US" dirty="0"/>
              <a:t>Modification of operating system state</a:t>
            </a:r>
          </a:p>
          <a:p>
            <a:pPr lvl="3"/>
            <a:r>
              <a:rPr lang="en-US" dirty="0"/>
              <a:t>Network connections</a:t>
            </a:r>
          </a:p>
          <a:p>
            <a:pPr lvl="3"/>
            <a:r>
              <a:rPr lang="en-US" dirty="0"/>
              <a:t>Open files</a:t>
            </a:r>
          </a:p>
        </p:txBody>
      </p:sp>
    </p:spTree>
    <p:extLst>
      <p:ext uri="{BB962C8B-B14F-4D97-AF65-F5344CB8AC3E}">
        <p14:creationId xmlns:p14="http://schemas.microsoft.com/office/powerpoint/2010/main" val="1745808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Together very powerful…</a:t>
            </a:r>
          </a:p>
          <a:p>
            <a:pPr lvl="1"/>
            <a:r>
              <a:rPr lang="en-US" dirty="0"/>
              <a:t>Methods taking one parameter…</a:t>
            </a:r>
          </a:p>
          <a:p>
            <a:pPr lvl="2"/>
            <a:r>
              <a:rPr lang="en-US" dirty="0"/>
              <a:t>The dot and parenthesis around argument optional</a:t>
            </a:r>
          </a:p>
          <a:p>
            <a:pPr lvl="2"/>
            <a:r>
              <a:rPr lang="en-US" dirty="0"/>
              <a:t>The argument can be enclosed in braces</a:t>
            </a:r>
          </a:p>
          <a:p>
            <a:pPr lvl="1"/>
            <a:r>
              <a:rPr lang="en-US" dirty="0"/>
              <a:t>Anonymous functions…</a:t>
            </a:r>
          </a:p>
          <a:p>
            <a:pPr lvl="2"/>
            <a:r>
              <a:rPr lang="en-US" dirty="0"/>
              <a:t>Can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/>
              <a:t> for the parameter name provided</a:t>
            </a:r>
          </a:p>
          <a:p>
            <a:pPr lvl="3"/>
            <a:r>
              <a:rPr lang="en-US" dirty="0"/>
              <a:t>The parameter is used only once</a:t>
            </a:r>
          </a:p>
          <a:p>
            <a:pPr lvl="3"/>
            <a:r>
              <a:rPr lang="en-US" dirty="0"/>
              <a:t>The parameters are used in the same order as declared</a:t>
            </a:r>
          </a:p>
          <a:p>
            <a:pPr lvl="3"/>
            <a:r>
              <a:rPr lang="en-US" dirty="0"/>
              <a:t>The parameter declarations can be omitted in this case</a:t>
            </a:r>
          </a:p>
          <a:p>
            <a:pPr lvl="3"/>
            <a:r>
              <a:rPr lang="en-US" dirty="0"/>
              <a:t>Type inference at the use site will infer parameter types</a:t>
            </a:r>
          </a:p>
        </p:txBody>
      </p:sp>
    </p:spTree>
    <p:extLst>
      <p:ext uri="{BB962C8B-B14F-4D97-AF65-F5344CB8AC3E}">
        <p14:creationId xmlns:p14="http://schemas.microsoft.com/office/powerpoint/2010/main" val="660236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 = 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 x + 1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=&gt; x + 1</a:t>
            </a:r>
            <a:b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+ 1</a:t>
            </a:r>
          </a:p>
          <a:p>
            <a:pPr lvl="1"/>
            <a:r>
              <a:rPr lang="en-US" dirty="0"/>
              <a:t>The expression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_ + 1 </a:t>
            </a:r>
            <a:r>
              <a:rPr lang="en-US" dirty="0"/>
              <a:t>represents a function</a:t>
            </a:r>
          </a:p>
          <a:p>
            <a:pPr lvl="2"/>
            <a:r>
              <a:rPr lang="en-US" dirty="0"/>
              <a:t>… taking one parameter we don’t name</a:t>
            </a:r>
          </a:p>
          <a:p>
            <a:pPr lvl="2"/>
            <a:r>
              <a:rPr lang="en-US" dirty="0"/>
              <a:t>… and returning the result of adding one to that </a:t>
            </a:r>
            <a:r>
              <a:rPr lang="en-US" dirty="0" err="1"/>
              <a:t>param</a:t>
            </a:r>
            <a:endParaRPr lang="en-US" dirty="0"/>
          </a:p>
          <a:p>
            <a:pPr lvl="2"/>
            <a:r>
              <a:rPr lang="en-US" dirty="0"/>
              <a:t>The type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_ + 1</a:t>
            </a:r>
            <a:r>
              <a:rPr lang="en-US" dirty="0"/>
              <a:t> is inferred to be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 because of the context of where it is used.</a:t>
            </a:r>
          </a:p>
        </p:txBody>
      </p:sp>
    </p:spTree>
    <p:extLst>
      <p:ext uri="{BB962C8B-B14F-4D97-AF65-F5344CB8AC3E}">
        <p14:creationId xmlns:p14="http://schemas.microsoft.com/office/powerpoint/2010/main" val="175205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Typical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Abbreviations with higher order methods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List(1, 2, 3, 4)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myList.filter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=&gt; x % 2 == 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myList.filter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% 2 == 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filter {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% 2 == 0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The last form is typical Scala.</a:t>
            </a:r>
          </a:p>
          <a:p>
            <a:pPr lvl="2"/>
            <a:r>
              <a:rPr lang="en-US" dirty="0"/>
              <a:t>It is a </a:t>
            </a:r>
            <a:r>
              <a:rPr lang="en-US" i="1" dirty="0"/>
              <a:t>syntactic sugar </a:t>
            </a:r>
            <a:r>
              <a:rPr lang="en-US" dirty="0"/>
              <a:t>for the earlier forms.</a:t>
            </a:r>
          </a:p>
        </p:txBody>
      </p:sp>
    </p:spTree>
    <p:extLst>
      <p:ext uri="{BB962C8B-B14F-4D97-AF65-F5344CB8AC3E}">
        <p14:creationId xmlns:p14="http://schemas.microsoft.com/office/powerpoint/2010/main" val="145030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dirty="0"/>
              <a:t> be Array[String] command line.</a:t>
            </a:r>
          </a:p>
          <a:p>
            <a:pPr lvl="1"/>
            <a:r>
              <a:rPr lang="en-US" dirty="0"/>
              <a:t>Each string starting with “-” is an option…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filter  { _.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 == ‘-’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map     { _.substring(1)   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process(_)         }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Remember your workhorses</a:t>
            </a:r>
          </a:p>
          <a:p>
            <a:pPr lvl="2"/>
            <a:r>
              <a:rPr lang="en-US" i="1" dirty="0"/>
              <a:t>Now we’re talking Scala!</a:t>
            </a:r>
          </a:p>
        </p:txBody>
      </p:sp>
    </p:spTree>
    <p:extLst>
      <p:ext uri="{BB962C8B-B14F-4D97-AF65-F5344CB8AC3E}">
        <p14:creationId xmlns:p14="http://schemas.microsoft.com/office/powerpoint/2010/main" val="312206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represents optional data</a:t>
            </a:r>
          </a:p>
          <a:p>
            <a:pPr lvl="1"/>
            <a:r>
              <a:rPr lang="en-US" dirty="0"/>
              <a:t>… but it can also be a collection of 0 or 1 items.</a:t>
            </a:r>
          </a:p>
          <a:p>
            <a:pPr lvl="1"/>
            <a:r>
              <a:rPr lang="en-US" dirty="0"/>
              <a:t>Fully supports filter, map, </a:t>
            </a:r>
            <a:r>
              <a:rPr lang="en-US" dirty="0" err="1"/>
              <a:t>foreach</a:t>
            </a:r>
            <a:r>
              <a:rPr lang="en-US" dirty="0"/>
              <a:t>.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getUser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(ID) filter  { _.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(“J”)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map     {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lookupAccount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(_)  }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foreach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 account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account.balance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0)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sendMail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(account) }</a:t>
            </a:r>
          </a:p>
          <a:p>
            <a:pPr lvl="2"/>
            <a:r>
              <a:rPr lang="en-US" dirty="0"/>
              <a:t>If </a:t>
            </a:r>
            <a:r>
              <a:rPr lang="en-US" dirty="0" err="1"/>
              <a:t>getUser</a:t>
            </a:r>
            <a:r>
              <a:rPr lang="en-US" dirty="0"/>
              <a:t> returns None, there is no effect.</a:t>
            </a:r>
          </a:p>
          <a:p>
            <a:pPr lvl="2"/>
            <a:r>
              <a:rPr lang="en-US" dirty="0"/>
              <a:t>If the name doesn’t start with “J” filter returns None</a:t>
            </a:r>
          </a:p>
          <a:p>
            <a:pPr lvl="2"/>
            <a:r>
              <a:rPr lang="en-US" i="1" dirty="0"/>
              <a:t>This is idiomatic Scala!</a:t>
            </a:r>
          </a:p>
          <a:p>
            <a:pPr lvl="2"/>
            <a:r>
              <a:rPr lang="en-US" dirty="0"/>
              <a:t>Notice wildcard can’t be used in last function. (Why?)</a:t>
            </a:r>
          </a:p>
        </p:txBody>
      </p:sp>
    </p:spTree>
    <p:extLst>
      <p:ext uri="{BB962C8B-B14F-4D97-AF65-F5344CB8AC3E}">
        <p14:creationId xmlns:p14="http://schemas.microsoft.com/office/powerpoint/2010/main" val="2102161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FoldLeft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Collapses a sequence into a single value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[A, B](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: List[A],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: B,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combiner: (B, A) =&gt; B) : B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Nil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accum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head :: tail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(tail,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combiner(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head),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combiner)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r>
              <a:rPr lang="en-US" dirty="0"/>
              <a:t>The code is elegant: simple, yet powerful</a:t>
            </a:r>
          </a:p>
        </p:txBody>
      </p:sp>
    </p:spTree>
    <p:extLst>
      <p:ext uri="{BB962C8B-B14F-4D97-AF65-F5344CB8AC3E}">
        <p14:creationId xmlns:p14="http://schemas.microsoft.com/office/powerpoint/2010/main" val="4009052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length of the longest string…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findLongest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(lines: List[String])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(lines, 0,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curString.length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curString.length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findLongest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(List(“Hi”, “There”)) </a:t>
            </a:r>
            <a:r>
              <a:rPr lang="en-US" dirty="0"/>
              <a:t>evaluates to 5.</a:t>
            </a:r>
          </a:p>
        </p:txBody>
      </p:sp>
    </p:spTree>
    <p:extLst>
      <p:ext uri="{BB962C8B-B14F-4D97-AF65-F5344CB8AC3E}">
        <p14:creationId xmlns:p14="http://schemas.microsoft.com/office/powerpoint/2010/main" val="20904097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doesn’t work!</a:t>
            </a:r>
          </a:p>
          <a:p>
            <a:pPr lvl="1"/>
            <a:r>
              <a:rPr lang="en-US" dirty="0"/>
              <a:t>Scala can’t infer the parameter types of the function from its context:</a:t>
            </a:r>
          </a:p>
          <a:p>
            <a:pPr lvl="2"/>
            <a:r>
              <a:rPr lang="en-US" dirty="0" err="1"/>
              <a:t>foldLeft</a:t>
            </a:r>
            <a:r>
              <a:rPr lang="en-US" dirty="0"/>
              <a:t>( List[String=A], </a:t>
            </a:r>
            <a:r>
              <a:rPr lang="en-US" dirty="0" err="1"/>
              <a:t>Int</a:t>
            </a:r>
            <a:r>
              <a:rPr lang="en-US" dirty="0"/>
              <a:t>=B, (?, ?) =&gt; ? )</a:t>
            </a:r>
          </a:p>
          <a:p>
            <a:pPr lvl="2"/>
            <a:r>
              <a:rPr lang="en-US" dirty="0"/>
              <a:t>Compiler learns the type B too late to use it later in the same argument list</a:t>
            </a:r>
          </a:p>
          <a:p>
            <a:pPr lvl="2"/>
            <a:r>
              <a:rPr lang="en-US" dirty="0"/>
              <a:t>Quirk/weakness of Scala type inference</a:t>
            </a:r>
          </a:p>
        </p:txBody>
      </p:sp>
    </p:spTree>
    <p:extLst>
      <p:ext uri="{BB962C8B-B14F-4D97-AF65-F5344CB8AC3E}">
        <p14:creationId xmlns:p14="http://schemas.microsoft.com/office/powerpoint/2010/main" val="5126443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Parameter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can have multiple parameter lists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m(x: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)(s: String) =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// Use x, y, and s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result = m(1, 2)(“Hello”)</a:t>
            </a:r>
          </a:p>
          <a:p>
            <a:pPr lvl="1"/>
            <a:r>
              <a:rPr lang="en-US" dirty="0"/>
              <a:t>This feature has several uses.</a:t>
            </a:r>
          </a:p>
          <a:p>
            <a:pPr lvl="2"/>
            <a:r>
              <a:rPr lang="en-US" dirty="0"/>
              <a:t>Right now: </a:t>
            </a:r>
            <a:r>
              <a:rPr lang="en-US" i="1" dirty="0"/>
              <a:t>types inferred in one parameter list are known when analyzing the next parameter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211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FoldLeft</a:t>
            </a:r>
            <a:r>
              <a:rPr lang="en-US" dirty="0"/>
              <a:t> </a:t>
            </a:r>
            <a:r>
              <a:rPr lang="en-US" dirty="0" err="1"/>
              <a:t>Revisted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Collapses a sequence into a single value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[A, B](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: List[A],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 : B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combiner: (B, A) =&gt; B) : B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Nil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accum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head :: tail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(tail,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 combiner(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accum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head)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combiner)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lvl="1"/>
            <a:r>
              <a:rPr lang="en-US" dirty="0"/>
              <a:t>Note small change to two parameter lists.</a:t>
            </a:r>
          </a:p>
        </p:txBody>
      </p:sp>
    </p:spTree>
    <p:extLst>
      <p:ext uri="{BB962C8B-B14F-4D97-AF65-F5344CB8AC3E}">
        <p14:creationId xmlns:p14="http://schemas.microsoft.com/office/powerpoint/2010/main" val="3339751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I/O?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Paradox…</a:t>
            </a:r>
          </a:p>
          <a:p>
            <a:pPr lvl="1"/>
            <a:r>
              <a:rPr lang="en-US" dirty="0"/>
              <a:t>Programs must obtain input from and write output to the external universe.</a:t>
            </a:r>
          </a:p>
          <a:p>
            <a:pPr lvl="1"/>
            <a:r>
              <a:rPr lang="en-US" dirty="0"/>
              <a:t>“Impossible” to do in a purely functional setting!</a:t>
            </a:r>
          </a:p>
          <a:p>
            <a:r>
              <a:rPr lang="en-US" dirty="0"/>
              <a:t>Solution…</a:t>
            </a:r>
          </a:p>
          <a:p>
            <a:pPr lvl="1"/>
            <a:r>
              <a:rPr lang="en-US" dirty="0"/>
              <a:t>Allow mixed paradigm programming (Scala)</a:t>
            </a:r>
          </a:p>
          <a:p>
            <a:pPr lvl="1"/>
            <a:r>
              <a:rPr lang="en-US" dirty="0"/>
              <a:t>Abstract external universe into a value and thread it through the functions (Haskell, Mercury).</a:t>
            </a:r>
          </a:p>
          <a:p>
            <a:pPr lvl="2"/>
            <a:r>
              <a:rPr lang="en-US" dirty="0"/>
              <a:t>Discuss more later.</a:t>
            </a:r>
          </a:p>
        </p:txBody>
      </p:sp>
    </p:spTree>
    <p:extLst>
      <p:ext uri="{BB962C8B-B14F-4D97-AF65-F5344CB8AC3E}">
        <p14:creationId xmlns:p14="http://schemas.microsoft.com/office/powerpoint/2010/main" val="2084983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length of the longest string…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findLongest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(lines: List[String])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(lines, 0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curString.length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curString.length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curMax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findLongest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(List(“Hi”, “There”)) </a:t>
            </a:r>
            <a:r>
              <a:rPr lang="en-US" dirty="0"/>
              <a:t>evaluates to 5.</a:t>
            </a:r>
          </a:p>
          <a:p>
            <a:pPr lvl="2"/>
            <a:r>
              <a:rPr lang="en-US" dirty="0"/>
              <a:t>… and it works this time!</a:t>
            </a:r>
          </a:p>
        </p:txBody>
      </p:sp>
    </p:spTree>
    <p:extLst>
      <p:ext uri="{BB962C8B-B14F-4D97-AF65-F5344CB8AC3E}">
        <p14:creationId xmlns:p14="http://schemas.microsoft.com/office/powerpoint/2010/main" val="30345206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List of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simple application of </a:t>
            </a:r>
            <a:r>
              <a:rPr lang="en-US" dirty="0" err="1"/>
              <a:t>foldLeft</a:t>
            </a:r>
            <a:endParaRPr lang="en-US" dirty="0"/>
          </a:p>
          <a:p>
            <a:pPr lvl="1"/>
            <a:r>
              <a:rPr lang="en-US" dirty="0"/>
              <a:t>Fully </a:t>
            </a:r>
            <a:r>
              <a:rPr lang="en-US" dirty="0" err="1"/>
              <a:t>desugared</a:t>
            </a:r>
            <a:endParaRPr lang="en-US" dirty="0"/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myList.foldLeft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(0)(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y: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=&gt; x + 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Types can be inferred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myList.foldLeft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(0)(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(x, y) =&gt; x + 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Wildcards can be used (Why?)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myList.foldLeft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(0)(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+ _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>
                <a:cs typeface="Courier New" pitchFamily="49" charset="0"/>
              </a:rPr>
              <a:t>Multiplying a list of integers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myList.foldLeft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(1)( _ * _ )</a:t>
            </a:r>
          </a:p>
        </p:txBody>
      </p:sp>
    </p:spTree>
    <p:extLst>
      <p:ext uri="{BB962C8B-B14F-4D97-AF65-F5344CB8AC3E}">
        <p14:creationId xmlns:p14="http://schemas.microsoft.com/office/powerpoint/2010/main" val="2762814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Revise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findLongest</a:t>
            </a:r>
            <a:r>
              <a:rPr lang="en-US" sz="2800" dirty="0"/>
              <a:t> so that it returns a pair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String)</a:t>
            </a:r>
            <a:r>
              <a:rPr lang="en-US" sz="2400" dirty="0"/>
              <a:t> </a:t>
            </a:r>
            <a:r>
              <a:rPr lang="en-US" sz="2800" dirty="0"/>
              <a:t>consisting of the length of the longest string and the text of the longest string.</a:t>
            </a:r>
          </a:p>
        </p:txBody>
      </p:sp>
    </p:spTree>
    <p:extLst>
      <p:ext uri="{BB962C8B-B14F-4D97-AF65-F5344CB8AC3E}">
        <p14:creationId xmlns:p14="http://schemas.microsoft.com/office/powerpoint/2010/main" val="27803604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Write a function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associate</a:t>
            </a:r>
            <a:r>
              <a:rPr lang="en-US" sz="2800" dirty="0"/>
              <a:t> that takes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800" dirty="0">
                <a:cs typeface="Courier New" pitchFamily="49" charset="0"/>
              </a:rPr>
              <a:t>and a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List[String]) </a:t>
            </a:r>
            <a:r>
              <a:rPr lang="en-US" sz="2800" dirty="0"/>
              <a:t>and returns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List[(String, String)] </a:t>
            </a:r>
            <a:r>
              <a:rPr lang="en-US" sz="2800" dirty="0"/>
              <a:t>where the first component of each pair in the result list is the first parameter</a:t>
            </a:r>
            <a:r>
              <a:rPr lang="en-US" dirty="0"/>
              <a:t>.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associate( “afile.txt”,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List(“Error: line 1”, “Error: line 2”) )</a:t>
            </a:r>
          </a:p>
          <a:p>
            <a:pPr lvl="1"/>
            <a:r>
              <a:rPr lang="en-US" dirty="0"/>
              <a:t>Evaluates to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List((“afile.txt”, “Error: line 1”), (“afile.txt”, “Error: line 2”))</a:t>
            </a:r>
          </a:p>
        </p:txBody>
      </p:sp>
    </p:spTree>
    <p:extLst>
      <p:ext uri="{BB962C8B-B14F-4D97-AF65-F5344CB8AC3E}">
        <p14:creationId xmlns:p14="http://schemas.microsoft.com/office/powerpoint/2010/main" val="659352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uses a closure</a:t>
            </a:r>
          </a:p>
          <a:p>
            <a:pPr lvl="1"/>
            <a:r>
              <a:rPr lang="en-US" sz="2000" b="1" dirty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associate[A, B](common: A, notes: List[B])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notes map {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(common, _)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Inside function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(x: B) =&gt;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(common, x) </a:t>
            </a:r>
            <a:r>
              <a:rPr lang="en-US" dirty="0"/>
              <a:t>where does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common</a:t>
            </a:r>
            <a:r>
              <a:rPr lang="en-US" dirty="0"/>
              <a:t> come from?</a:t>
            </a:r>
          </a:p>
        </p:txBody>
      </p:sp>
    </p:spTree>
    <p:extLst>
      <p:ext uri="{BB962C8B-B14F-4D97-AF65-F5344CB8AC3E}">
        <p14:creationId xmlns:p14="http://schemas.microsoft.com/office/powerpoint/2010/main" val="21552886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err="1"/>
              <a:t>vs</a:t>
            </a:r>
            <a:r>
              <a:rPr lang="en-US" dirty="0"/>
              <a:t>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Defn</a:t>
            </a:r>
            <a:r>
              <a:rPr lang="en-US" i="1" dirty="0"/>
              <a:t>: Bound Variable is a name bound to a declaration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+ 1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is “bound” to the parameter declaration</a:t>
            </a:r>
          </a:p>
          <a:p>
            <a:r>
              <a:rPr lang="en-US" b="1" i="1" dirty="0" err="1"/>
              <a:t>Defn</a:t>
            </a:r>
            <a:r>
              <a:rPr lang="en-US" i="1" dirty="0"/>
              <a:t>: Free Variable is a name that is not bound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y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is “free” because there is declaration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dirty="0"/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2116306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/>
              <a:t>Defn</a:t>
            </a:r>
            <a:r>
              <a:rPr lang="en-US" i="1" dirty="0"/>
              <a:t>: A closed expression is one with no free variables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((x: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y)</a:t>
            </a:r>
          </a:p>
          <a:p>
            <a:pPr lvl="2"/>
            <a:r>
              <a:rPr lang="en-US" dirty="0">
                <a:cs typeface="Courier New" pitchFamily="49" charset="0"/>
              </a:rPr>
              <a:t>This expression is closed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(y: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common + y</a:t>
            </a:r>
          </a:p>
          <a:p>
            <a:pPr lvl="2"/>
            <a:r>
              <a:rPr lang="en-US" dirty="0">
                <a:cs typeface="Courier New" pitchFamily="49" charset="0"/>
              </a:rPr>
              <a:t>This expression is not closed because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common</a:t>
            </a:r>
            <a:r>
              <a:rPr lang="en-US" dirty="0">
                <a:cs typeface="Courier New" pitchFamily="49" charset="0"/>
              </a:rPr>
              <a:t> is free</a:t>
            </a:r>
          </a:p>
          <a:p>
            <a:pPr lvl="1"/>
            <a:r>
              <a:rPr lang="en-US" dirty="0">
                <a:cs typeface="Courier New" pitchFamily="49" charset="0"/>
              </a:rPr>
              <a:t>All meaningful programs are closed expressions</a:t>
            </a:r>
          </a:p>
          <a:p>
            <a:pPr lvl="2"/>
            <a:r>
              <a:rPr lang="en-US" dirty="0">
                <a:cs typeface="Courier New" pitchFamily="49" charset="0"/>
              </a:rPr>
              <a:t>Free variables are “unresolved references” or “undefined identifiers.”</a:t>
            </a:r>
          </a:p>
        </p:txBody>
      </p:sp>
    </p:spTree>
    <p:extLst>
      <p:ext uri="{BB962C8B-B14F-4D97-AF65-F5344CB8AC3E}">
        <p14:creationId xmlns:p14="http://schemas.microsoft.com/office/powerpoint/2010/main" val="7075359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example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makeAdder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 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(v: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=&gt; x + v</a:t>
            </a:r>
          </a:p>
          <a:p>
            <a:pPr lvl="2"/>
            <a:r>
              <a:rPr lang="en-US" dirty="0"/>
              <a:t>Returns a function that depends on parameter x</a:t>
            </a:r>
          </a:p>
          <a:p>
            <a:pPr lvl="2"/>
            <a:r>
              <a:rPr lang="en-US" dirty="0"/>
              <a:t>The function returned is not, by itself closed</a:t>
            </a:r>
          </a:p>
          <a:p>
            <a:pPr lvl="2"/>
            <a:r>
              <a:rPr lang="en-US" dirty="0"/>
              <a:t>Yet this compiles</a:t>
            </a:r>
          </a:p>
          <a:p>
            <a:pPr lvl="1"/>
            <a:r>
              <a:rPr lang="en-US" dirty="0"/>
              <a:t>Compiler returns a </a:t>
            </a:r>
            <a:r>
              <a:rPr lang="en-US" i="1" dirty="0"/>
              <a:t>closure</a:t>
            </a:r>
            <a:r>
              <a:rPr lang="en-US" dirty="0"/>
              <a:t>: a function together with references to all the free variables required</a:t>
            </a:r>
          </a:p>
          <a:p>
            <a:pPr lvl="2"/>
            <a:r>
              <a:rPr lang="en-US" dirty="0"/>
              <a:t>Can be used like any function</a:t>
            </a:r>
          </a:p>
        </p:txBody>
      </p:sp>
    </p:spTree>
    <p:extLst>
      <p:ext uri="{BB962C8B-B14F-4D97-AF65-F5344CB8AC3E}">
        <p14:creationId xmlns:p14="http://schemas.microsoft.com/office/powerpoint/2010/main" val="2996794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makeAdder</a:t>
            </a:r>
            <a:r>
              <a:rPr lang="en-US" dirty="0"/>
              <a:t> might be used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makeAdder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(5)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f(3) )  // prints 8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g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makeAdder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(10)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g(3) ) // prints 13</a:t>
            </a:r>
          </a:p>
          <a:p>
            <a:pPr lvl="1"/>
            <a:r>
              <a:rPr lang="en-US" dirty="0"/>
              <a:t>Inside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usages of “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” reference the object named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when the closure was created.</a:t>
            </a:r>
          </a:p>
        </p:txBody>
      </p:sp>
    </p:spTree>
    <p:extLst>
      <p:ext uri="{BB962C8B-B14F-4D97-AF65-F5344CB8AC3E}">
        <p14:creationId xmlns:p14="http://schemas.microsoft.com/office/powerpoint/2010/main" val="11355126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and 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Consider…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makeArrayAccessor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(a: Array[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]) =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(index: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=&gt; a(index)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Array(1, 2, 3)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accessor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makeArrayAccessor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accessor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(0) )  // prints 1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(0) = 2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accessor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(0) )  // prints 2!</a:t>
            </a:r>
          </a:p>
          <a:p>
            <a:pPr lvl="1"/>
            <a:r>
              <a:rPr lang="en-US" dirty="0"/>
              <a:t>Lesson: </a:t>
            </a:r>
            <a:r>
              <a:rPr lang="en-US" i="1" dirty="0"/>
              <a:t>Avoid mutable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97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“The universe is imperative!”</a:t>
            </a:r>
          </a:p>
          <a:p>
            <a:pPr lvl="1"/>
            <a:r>
              <a:rPr lang="en-US" dirty="0"/>
              <a:t>When we act we change the state of the universe.</a:t>
            </a:r>
          </a:p>
          <a:p>
            <a:pPr lvl="2"/>
            <a:r>
              <a:rPr lang="en-US" dirty="0"/>
              <a:t>Our actions have side effects.</a:t>
            </a:r>
          </a:p>
          <a:p>
            <a:pPr lvl="2"/>
            <a:r>
              <a:rPr lang="en-US" dirty="0"/>
              <a:t>The universe is modified by our actions (mutable)</a:t>
            </a:r>
          </a:p>
          <a:p>
            <a:r>
              <a:rPr lang="en-US" dirty="0"/>
              <a:t>“The universe is functional!”</a:t>
            </a:r>
          </a:p>
          <a:p>
            <a:pPr lvl="1"/>
            <a:r>
              <a:rPr lang="en-US" dirty="0"/>
              <a:t>Our actions are a function taking the past universe into the future universe.</a:t>
            </a:r>
          </a:p>
          <a:p>
            <a:pPr lvl="2"/>
            <a:r>
              <a:rPr lang="en-US" dirty="0"/>
              <a:t>Past is not changed by our actions (immutable)</a:t>
            </a:r>
          </a:p>
          <a:p>
            <a:pPr lvl="2"/>
            <a:r>
              <a:rPr lang="en-US" dirty="0"/>
              <a:t>The future depends only on the past.</a:t>
            </a:r>
          </a:p>
        </p:txBody>
      </p:sp>
    </p:spTree>
    <p:extLst>
      <p:ext uri="{BB962C8B-B14F-4D97-AF65-F5344CB8AC3E}">
        <p14:creationId xmlns:p14="http://schemas.microsoft.com/office/powerpoint/2010/main" val="451434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 are Natural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think about them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scaleList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 List[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], factor: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myList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map {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 * _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/>
            <a:r>
              <a:rPr lang="en-US" dirty="0"/>
              <a:t>Returns a new list where each element is scaled by factor</a:t>
            </a:r>
          </a:p>
          <a:p>
            <a:pPr lvl="2"/>
            <a:r>
              <a:rPr lang="en-US" dirty="0"/>
              <a:t>The function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factor * _ </a:t>
            </a:r>
            <a:r>
              <a:rPr lang="en-US" dirty="0"/>
              <a:t>(which is syntactic sugar for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=&gt; factor * x</a:t>
            </a:r>
            <a:r>
              <a:rPr lang="en-US" dirty="0"/>
              <a:t>) is a closure. (Why?)</a:t>
            </a:r>
          </a:p>
          <a:p>
            <a:pPr lvl="1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scaleList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List(1, 2), 2 ) == List(2, 4)</a:t>
            </a:r>
          </a:p>
        </p:txBody>
      </p:sp>
    </p:spTree>
    <p:extLst>
      <p:ext uri="{BB962C8B-B14F-4D97-AF65-F5344CB8AC3E}">
        <p14:creationId xmlns:p14="http://schemas.microsoft.com/office/powerpoint/2010/main" val="158069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“The universe is imperative”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blowUpBuilding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= {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placeBomb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lightFuse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/>
              <a:t>“The universe is functional”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blowUpBuilding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(old: Universe): Universe = {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withBombPlaced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placeBomb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(old)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withFuselite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lightFuse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withBombPlaced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runAway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withFuseLite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You’ve heard “global data is bad.” Why?</a:t>
            </a:r>
          </a:p>
          <a:p>
            <a:pPr lvl="1"/>
            <a:r>
              <a:rPr lang="en-US" dirty="0"/>
              <a:t>Modifications of global data hard to track.</a:t>
            </a:r>
          </a:p>
          <a:p>
            <a:pPr lvl="2"/>
            <a:r>
              <a:rPr lang="en-US" dirty="0"/>
              <a:t>Confusing. 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“Hello”)</a:t>
            </a:r>
            <a:r>
              <a:rPr lang="en-US" dirty="0"/>
              <a:t> change the state of global variable x? Who knows?</a:t>
            </a:r>
          </a:p>
          <a:p>
            <a:r>
              <a:rPr lang="en-US" dirty="0"/>
              <a:t>Problem is really side effects.</a:t>
            </a:r>
          </a:p>
          <a:p>
            <a:pPr lvl="1"/>
            <a:r>
              <a:rPr lang="en-US" dirty="0"/>
              <a:t>Other side effects are just as hard to track.</a:t>
            </a:r>
          </a:p>
          <a:p>
            <a:pPr lvl="2"/>
            <a:r>
              <a:rPr lang="en-US" dirty="0"/>
              <a:t>Confusing. 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“Hello”)</a:t>
            </a:r>
            <a:r>
              <a:rPr lang="en-US" dirty="0"/>
              <a:t> change the state of the network? Who knows?</a:t>
            </a:r>
          </a:p>
          <a:p>
            <a:pPr lvl="2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newNetwork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(1, “Hello”,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oldNetwork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34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Emphasis on transformations of data</a:t>
            </a:r>
          </a:p>
          <a:p>
            <a:pPr lvl="1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page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getWebPage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(“http://www.xyz.com”)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errors = validate(page)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errors.length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// Number of errors.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vals</a:t>
            </a:r>
            <a:r>
              <a:rPr lang="en-US" dirty="0"/>
              <a:t> are just names for intermediate values.</a:t>
            </a:r>
          </a:p>
          <a:p>
            <a:pPr lvl="2"/>
            <a:r>
              <a:rPr lang="en-US" sz="2000" dirty="0">
                <a:latin typeface="Courier New" pitchFamily="49" charset="0"/>
                <a:cs typeface="Courier New" pitchFamily="49" charset="0"/>
              </a:rPr>
              <a:t>validate(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getWebPage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(“http://www.xyz.com”)).length</a:t>
            </a:r>
          </a:p>
          <a:p>
            <a:pPr lvl="1"/>
            <a:r>
              <a:rPr lang="en-US" dirty="0">
                <a:cs typeface="Courier New" pitchFamily="49" charset="0"/>
              </a:rPr>
              <a:t>Output of one function feeds the next.</a:t>
            </a:r>
          </a:p>
          <a:p>
            <a:pPr lvl="2"/>
            <a:r>
              <a:rPr lang="en-US" dirty="0">
                <a:cs typeface="Courier New" pitchFamily="49" charset="0"/>
              </a:rPr>
              <a:t>Everything is just one expression.</a:t>
            </a:r>
          </a:p>
          <a:p>
            <a:pPr lvl="2"/>
            <a:r>
              <a:rPr lang="en-US" dirty="0">
                <a:cs typeface="Courier New" pitchFamily="49" charset="0"/>
              </a:rPr>
              <a:t>Program is a big function: takes input and produces output.</a:t>
            </a:r>
          </a:p>
        </p:txBody>
      </p:sp>
    </p:spTree>
    <p:extLst>
      <p:ext uri="{BB962C8B-B14F-4D97-AF65-F5344CB8AC3E}">
        <p14:creationId xmlns:p14="http://schemas.microsoft.com/office/powerpoint/2010/main" val="380924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Referential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err="1"/>
              <a:t>Defn</a:t>
            </a:r>
            <a:r>
              <a:rPr lang="en-US" i="1" dirty="0"/>
              <a:t>: An expression can be replaced by its result everywhere the expression occurs.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(a + b) / 2 – (a + b) / 3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sum = a + b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sum / 2 – sum / 3</a:t>
            </a:r>
          </a:p>
          <a:p>
            <a:pPr lvl="1"/>
            <a:r>
              <a:rPr lang="en-US" dirty="0"/>
              <a:t>The expression a + b is referentially transparent.</a:t>
            </a:r>
          </a:p>
          <a:p>
            <a:pPr lvl="1"/>
            <a:r>
              <a:rPr lang="en-US" dirty="0"/>
              <a:t>In a pure functional language, </a:t>
            </a:r>
            <a:r>
              <a:rPr lang="en-US" i="1" dirty="0"/>
              <a:t>all</a:t>
            </a:r>
            <a:r>
              <a:rPr lang="en-US" dirty="0"/>
              <a:t> expressions have this property.</a:t>
            </a:r>
          </a:p>
        </p:txBody>
      </p:sp>
    </p:spTree>
    <p:extLst>
      <p:ext uri="{BB962C8B-B14F-4D97-AF65-F5344CB8AC3E}">
        <p14:creationId xmlns:p14="http://schemas.microsoft.com/office/powerpoint/2010/main" val="375546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3466</Words>
  <Application>Microsoft Office PowerPoint</Application>
  <PresentationFormat>Widescreen</PresentationFormat>
  <Paragraphs>331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Courier New</vt:lpstr>
      <vt:lpstr>Office Theme</vt:lpstr>
      <vt:lpstr>Functional Programming</vt:lpstr>
      <vt:lpstr>Characteristics</vt:lpstr>
      <vt:lpstr>Side Effects</vt:lpstr>
      <vt:lpstr>No I/O?</vt:lpstr>
      <vt:lpstr>Which?</vt:lpstr>
      <vt:lpstr>Example</vt:lpstr>
      <vt:lpstr>Global Data</vt:lpstr>
      <vt:lpstr>Transformative</vt:lpstr>
      <vt:lpstr>Referential Transparency</vt:lpstr>
      <vt:lpstr>Expressions and Side Effects</vt:lpstr>
      <vt:lpstr>Type Unit</vt:lpstr>
      <vt:lpstr>Side Effects in Scala</vt:lpstr>
      <vt:lpstr>Imperative Programming</vt:lpstr>
      <vt:lpstr>First Class Functions</vt:lpstr>
      <vt:lpstr>Function Types</vt:lpstr>
      <vt:lpstr>Lambda Terms</vt:lpstr>
      <vt:lpstr>Scala Syntax</vt:lpstr>
      <vt:lpstr>Functions as Values</vt:lpstr>
      <vt:lpstr>Function Expressions</vt:lpstr>
      <vt:lpstr>Function Expressions</vt:lpstr>
      <vt:lpstr>Type Aliases</vt:lpstr>
      <vt:lpstr>Functions? Methods?</vt:lpstr>
      <vt:lpstr>Filter</vt:lpstr>
      <vt:lpstr>Use of filter</vt:lpstr>
      <vt:lpstr>Foreach</vt:lpstr>
      <vt:lpstr>Map</vt:lpstr>
      <vt:lpstr>FlatMap</vt:lpstr>
      <vt:lpstr>Workhorses</vt:lpstr>
      <vt:lpstr>Example Transformations</vt:lpstr>
      <vt:lpstr>Syntactic Abbreviations</vt:lpstr>
      <vt:lpstr>Example Abbreviations</vt:lpstr>
      <vt:lpstr>More Typical Usage</vt:lpstr>
      <vt:lpstr>Example Transformations</vt:lpstr>
      <vt:lpstr>Option Revisited</vt:lpstr>
      <vt:lpstr>FoldLeft</vt:lpstr>
      <vt:lpstr>Maximum Length?</vt:lpstr>
      <vt:lpstr>Wait, What?</vt:lpstr>
      <vt:lpstr>Multiple Parameter Lists</vt:lpstr>
      <vt:lpstr>FoldLeft Revisted</vt:lpstr>
      <vt:lpstr>Maximum Length Revisited</vt:lpstr>
      <vt:lpstr>Adding a List of Integers</vt:lpstr>
      <vt:lpstr>Exercise</vt:lpstr>
      <vt:lpstr>Consider…</vt:lpstr>
      <vt:lpstr>Implementation</vt:lpstr>
      <vt:lpstr>Free vs Bound</vt:lpstr>
      <vt:lpstr>Closed Expressions</vt:lpstr>
      <vt:lpstr>Closures</vt:lpstr>
      <vt:lpstr>Examples</vt:lpstr>
      <vt:lpstr>Closures and Mutability</vt:lpstr>
      <vt:lpstr>Closures are Natural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Chapin, Peter  @ VTC</dc:creator>
  <cp:lastModifiedBy>Peter Chapin</cp:lastModifiedBy>
  <cp:revision>40</cp:revision>
  <dcterms:created xsi:type="dcterms:W3CDTF">2006-08-16T00:00:00Z</dcterms:created>
  <dcterms:modified xsi:type="dcterms:W3CDTF">2025-01-25T19:42:36Z</dcterms:modified>
</cp:coreProperties>
</file>