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FD4B-830E-4888-B0EE-358B42CBDE40}" type="datetimeFigureOut">
              <a:rPr lang="en-US" smtClean="0"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B326-D5A2-4A54-BA06-3BCF7914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56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FD4B-830E-4888-B0EE-358B42CBDE40}" type="datetimeFigureOut">
              <a:rPr lang="en-US" smtClean="0"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B326-D5A2-4A54-BA06-3BCF7914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1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FD4B-830E-4888-B0EE-358B42CBDE40}" type="datetimeFigureOut">
              <a:rPr lang="en-US" smtClean="0"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B326-D5A2-4A54-BA06-3BCF7914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3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FD4B-830E-4888-B0EE-358B42CBDE40}" type="datetimeFigureOut">
              <a:rPr lang="en-US" smtClean="0"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B326-D5A2-4A54-BA06-3BCF7914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7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FD4B-830E-4888-B0EE-358B42CBDE40}" type="datetimeFigureOut">
              <a:rPr lang="en-US" smtClean="0"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B326-D5A2-4A54-BA06-3BCF7914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7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FD4B-830E-4888-B0EE-358B42CBDE40}" type="datetimeFigureOut">
              <a:rPr lang="en-US" smtClean="0"/>
              <a:t>2025-01-25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B326-D5A2-4A54-BA06-3BCF7914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7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FD4B-830E-4888-B0EE-358B42CBDE40}" type="datetimeFigureOut">
              <a:rPr lang="en-US" smtClean="0"/>
              <a:t>2025-01-25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B326-D5A2-4A54-BA06-3BCF7914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22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FD4B-830E-4888-B0EE-358B42CBDE40}" type="datetimeFigureOut">
              <a:rPr lang="en-US" smtClean="0"/>
              <a:t>2025-01-25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B326-D5A2-4A54-BA06-3BCF7914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4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FD4B-830E-4888-B0EE-358B42CBDE40}" type="datetimeFigureOut">
              <a:rPr lang="en-US" smtClean="0"/>
              <a:t>2025-01-25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B326-D5A2-4A54-BA06-3BCF7914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FD4B-830E-4888-B0EE-358B42CBDE40}" type="datetimeFigureOut">
              <a:rPr lang="en-US" smtClean="0"/>
              <a:t>2025-01-25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B326-D5A2-4A54-BA06-3BCF7914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09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7FD4B-830E-4888-B0EE-358B42CBDE40}" type="datetimeFigureOut">
              <a:rPr lang="en-US" smtClean="0"/>
              <a:t>2025-01-25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0B326-D5A2-4A54-BA06-3BCF7914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2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7FD4B-830E-4888-B0EE-358B42CBDE40}" type="datetimeFigureOut">
              <a:rPr lang="en-US" smtClean="0"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0B326-D5A2-4A54-BA06-3BCF7914A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7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Chapin</a:t>
            </a:r>
          </a:p>
        </p:txBody>
      </p:sp>
    </p:spTree>
    <p:extLst>
      <p:ext uri="{BB962C8B-B14F-4D97-AF65-F5344CB8AC3E}">
        <p14:creationId xmlns:p14="http://schemas.microsoft.com/office/powerpoint/2010/main" val="3052127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list1 = List(1, 2, 3)</a:t>
            </a:r>
          </a:p>
        </p:txBody>
      </p:sp>
      <p:sp>
        <p:nvSpPr>
          <p:cNvPr id="5" name="Rectangle 4"/>
          <p:cNvSpPr/>
          <p:nvPr/>
        </p:nvSpPr>
        <p:spPr>
          <a:xfrm>
            <a:off x="66353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5149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945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7594600" y="4146550"/>
            <a:ext cx="92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9474200" y="4146550"/>
            <a:ext cx="92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35373" y="2318454"/>
            <a:ext cx="9541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list1</a:t>
            </a:r>
          </a:p>
        </p:txBody>
      </p:sp>
      <p:cxnSp>
        <p:nvCxnSpPr>
          <p:cNvPr id="14" name="Straight Arrow Connector 13"/>
          <p:cNvCxnSpPr>
            <a:stCxn id="12" idx="2"/>
            <a:endCxn id="5" idx="0"/>
          </p:cNvCxnSpPr>
          <p:nvPr/>
        </p:nvCxnSpPr>
        <p:spPr>
          <a:xfrm>
            <a:off x="7112427" y="2718564"/>
            <a:ext cx="2560" cy="9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99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“Second”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list2 = list1</a:t>
            </a:r>
          </a:p>
        </p:txBody>
      </p:sp>
      <p:sp>
        <p:nvSpPr>
          <p:cNvPr id="5" name="Rectangle 4"/>
          <p:cNvSpPr/>
          <p:nvPr/>
        </p:nvSpPr>
        <p:spPr>
          <a:xfrm>
            <a:off x="66353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5149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945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7594600" y="4146550"/>
            <a:ext cx="92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9474200" y="4146550"/>
            <a:ext cx="92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35373" y="2318454"/>
            <a:ext cx="9541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</a:t>
            </a:r>
          </a:p>
        </p:txBody>
      </p:sp>
      <p:cxnSp>
        <p:nvCxnSpPr>
          <p:cNvPr id="14" name="Straight Arrow Connector 13"/>
          <p:cNvCxnSpPr>
            <a:stCxn id="12" idx="2"/>
            <a:endCxn id="5" idx="0"/>
          </p:cNvCxnSpPr>
          <p:nvPr/>
        </p:nvCxnSpPr>
        <p:spPr>
          <a:xfrm>
            <a:off x="7112427" y="2718564"/>
            <a:ext cx="2560" cy="9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35372" y="5574536"/>
            <a:ext cx="9541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list2</a:t>
            </a:r>
          </a:p>
        </p:txBody>
      </p:sp>
      <p:cxnSp>
        <p:nvCxnSpPr>
          <p:cNvPr id="8" name="Straight Arrow Connector 7"/>
          <p:cNvCxnSpPr>
            <a:stCxn id="13" idx="0"/>
            <a:endCxn id="5" idx="2"/>
          </p:cNvCxnSpPr>
          <p:nvPr/>
        </p:nvCxnSpPr>
        <p:spPr>
          <a:xfrm flipV="1">
            <a:off x="7112426" y="4610100"/>
            <a:ext cx="2561" cy="9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876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“Cons” an Element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list3 = 0 :: list2</a:t>
            </a:r>
          </a:p>
        </p:txBody>
      </p:sp>
      <p:sp>
        <p:nvSpPr>
          <p:cNvPr id="5" name="Rectangle 4"/>
          <p:cNvSpPr/>
          <p:nvPr/>
        </p:nvSpPr>
        <p:spPr>
          <a:xfrm>
            <a:off x="66353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5149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945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7594600" y="4146550"/>
            <a:ext cx="92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9474200" y="4146550"/>
            <a:ext cx="92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35373" y="2318454"/>
            <a:ext cx="9541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</a:t>
            </a:r>
          </a:p>
        </p:txBody>
      </p:sp>
      <p:cxnSp>
        <p:nvCxnSpPr>
          <p:cNvPr id="14" name="Straight Arrow Connector 13"/>
          <p:cNvCxnSpPr>
            <a:stCxn id="12" idx="2"/>
            <a:endCxn id="5" idx="0"/>
          </p:cNvCxnSpPr>
          <p:nvPr/>
        </p:nvCxnSpPr>
        <p:spPr>
          <a:xfrm>
            <a:off x="7112427" y="2718564"/>
            <a:ext cx="2560" cy="9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35372" y="5574536"/>
            <a:ext cx="9541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list2</a:t>
            </a:r>
          </a:p>
        </p:txBody>
      </p:sp>
      <p:cxnSp>
        <p:nvCxnSpPr>
          <p:cNvPr id="8" name="Straight Arrow Connector 7"/>
          <p:cNvCxnSpPr>
            <a:stCxn id="13" idx="0"/>
            <a:endCxn id="5" idx="2"/>
          </p:cNvCxnSpPr>
          <p:nvPr/>
        </p:nvCxnSpPr>
        <p:spPr>
          <a:xfrm flipV="1">
            <a:off x="7112426" y="4610100"/>
            <a:ext cx="2561" cy="9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557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15" idx="3"/>
            <a:endCxn id="5" idx="1"/>
          </p:cNvCxnSpPr>
          <p:nvPr/>
        </p:nvCxnSpPr>
        <p:spPr>
          <a:xfrm>
            <a:off x="5715000" y="4146550"/>
            <a:ext cx="92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58333" y="5574536"/>
            <a:ext cx="9541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list3</a:t>
            </a:r>
          </a:p>
        </p:txBody>
      </p:sp>
      <p:cxnSp>
        <p:nvCxnSpPr>
          <p:cNvPr id="19" name="Straight Arrow Connector 18"/>
          <p:cNvCxnSpPr>
            <a:stCxn id="17" idx="0"/>
            <a:endCxn id="15" idx="2"/>
          </p:cNvCxnSpPr>
          <p:nvPr/>
        </p:nvCxnSpPr>
        <p:spPr>
          <a:xfrm flipV="1">
            <a:off x="5235387" y="4610100"/>
            <a:ext cx="0" cy="9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114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List3 Changes List1 and List2?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list3(2) = 100</a:t>
            </a:r>
          </a:p>
        </p:txBody>
      </p:sp>
      <p:sp>
        <p:nvSpPr>
          <p:cNvPr id="5" name="Rectangle 4"/>
          <p:cNvSpPr/>
          <p:nvPr/>
        </p:nvSpPr>
        <p:spPr>
          <a:xfrm>
            <a:off x="66353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5149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100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945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7594600" y="4146550"/>
            <a:ext cx="92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9474200" y="4146550"/>
            <a:ext cx="92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35373" y="2318454"/>
            <a:ext cx="9541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</a:t>
            </a:r>
          </a:p>
        </p:txBody>
      </p:sp>
      <p:cxnSp>
        <p:nvCxnSpPr>
          <p:cNvPr id="14" name="Straight Arrow Connector 13"/>
          <p:cNvCxnSpPr>
            <a:stCxn id="12" idx="2"/>
            <a:endCxn id="5" idx="0"/>
          </p:cNvCxnSpPr>
          <p:nvPr/>
        </p:nvCxnSpPr>
        <p:spPr>
          <a:xfrm>
            <a:off x="7112427" y="2718564"/>
            <a:ext cx="2560" cy="9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35372" y="5574536"/>
            <a:ext cx="9541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list2</a:t>
            </a:r>
          </a:p>
        </p:txBody>
      </p:sp>
      <p:cxnSp>
        <p:nvCxnSpPr>
          <p:cNvPr id="8" name="Straight Arrow Connector 7"/>
          <p:cNvCxnSpPr>
            <a:stCxn id="13" idx="0"/>
            <a:endCxn id="5" idx="2"/>
          </p:cNvCxnSpPr>
          <p:nvPr/>
        </p:nvCxnSpPr>
        <p:spPr>
          <a:xfrm flipV="1">
            <a:off x="7112426" y="4610100"/>
            <a:ext cx="2561" cy="9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557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15" idx="3"/>
            <a:endCxn id="5" idx="1"/>
          </p:cNvCxnSpPr>
          <p:nvPr/>
        </p:nvCxnSpPr>
        <p:spPr>
          <a:xfrm>
            <a:off x="5715000" y="4146550"/>
            <a:ext cx="92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58333" y="5574536"/>
            <a:ext cx="9541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list3</a:t>
            </a:r>
          </a:p>
        </p:txBody>
      </p:sp>
      <p:cxnSp>
        <p:nvCxnSpPr>
          <p:cNvPr id="19" name="Straight Arrow Connector 18"/>
          <p:cNvCxnSpPr>
            <a:stCxn id="17" idx="0"/>
            <a:endCxn id="15" idx="2"/>
          </p:cNvCxnSpPr>
          <p:nvPr/>
        </p:nvCxnSpPr>
        <p:spPr>
          <a:xfrm flipV="1">
            <a:off x="5235387" y="4610100"/>
            <a:ext cx="0" cy="9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77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No! Lists are Immutable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list3(2) = 100</a:t>
            </a:r>
          </a:p>
        </p:txBody>
      </p:sp>
      <p:sp>
        <p:nvSpPr>
          <p:cNvPr id="5" name="Rectangle 4"/>
          <p:cNvSpPr/>
          <p:nvPr/>
        </p:nvSpPr>
        <p:spPr>
          <a:xfrm>
            <a:off x="66353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5149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103945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3</a:t>
            </a:r>
          </a:p>
        </p:txBody>
      </p:sp>
      <p:cxnSp>
        <p:nvCxnSpPr>
          <p:cNvPr id="9" name="Straight Arrow Connector 8"/>
          <p:cNvCxnSpPr>
            <a:stCxn id="5" idx="3"/>
            <a:endCxn id="6" idx="1"/>
          </p:cNvCxnSpPr>
          <p:nvPr/>
        </p:nvCxnSpPr>
        <p:spPr>
          <a:xfrm>
            <a:off x="7594600" y="4146550"/>
            <a:ext cx="92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>
            <a:off x="9474200" y="4146550"/>
            <a:ext cx="92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635373" y="2318454"/>
            <a:ext cx="9541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</a:t>
            </a:r>
          </a:p>
        </p:txBody>
      </p:sp>
      <p:cxnSp>
        <p:nvCxnSpPr>
          <p:cNvPr id="14" name="Straight Arrow Connector 13"/>
          <p:cNvCxnSpPr>
            <a:stCxn id="12" idx="2"/>
            <a:endCxn id="5" idx="0"/>
          </p:cNvCxnSpPr>
          <p:nvPr/>
        </p:nvCxnSpPr>
        <p:spPr>
          <a:xfrm>
            <a:off x="7112427" y="2718564"/>
            <a:ext cx="2560" cy="9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35372" y="5574536"/>
            <a:ext cx="9541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list2</a:t>
            </a:r>
          </a:p>
        </p:txBody>
      </p:sp>
      <p:cxnSp>
        <p:nvCxnSpPr>
          <p:cNvPr id="8" name="Straight Arrow Connector 7"/>
          <p:cNvCxnSpPr>
            <a:stCxn id="13" idx="0"/>
            <a:endCxn id="5" idx="2"/>
          </p:cNvCxnSpPr>
          <p:nvPr/>
        </p:nvCxnSpPr>
        <p:spPr>
          <a:xfrm flipV="1">
            <a:off x="7112426" y="4610100"/>
            <a:ext cx="2561" cy="9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55773" y="3683000"/>
            <a:ext cx="959227" cy="927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0</a:t>
            </a:r>
          </a:p>
        </p:txBody>
      </p:sp>
      <p:cxnSp>
        <p:nvCxnSpPr>
          <p:cNvPr id="10" name="Straight Arrow Connector 9"/>
          <p:cNvCxnSpPr>
            <a:stCxn id="15" idx="3"/>
            <a:endCxn id="5" idx="1"/>
          </p:cNvCxnSpPr>
          <p:nvPr/>
        </p:nvCxnSpPr>
        <p:spPr>
          <a:xfrm>
            <a:off x="5715000" y="4146550"/>
            <a:ext cx="92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58333" y="5574536"/>
            <a:ext cx="954107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list3</a:t>
            </a:r>
          </a:p>
        </p:txBody>
      </p:sp>
      <p:cxnSp>
        <p:nvCxnSpPr>
          <p:cNvPr id="19" name="Straight Arrow Connector 18"/>
          <p:cNvCxnSpPr>
            <a:stCxn id="17" idx="0"/>
            <a:endCxn id="15" idx="2"/>
          </p:cNvCxnSpPr>
          <p:nvPr/>
        </p:nvCxnSpPr>
        <p:spPr>
          <a:xfrm flipV="1">
            <a:off x="5235387" y="4610100"/>
            <a:ext cx="0" cy="96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ultiply 2"/>
          <p:cNvSpPr/>
          <p:nvPr/>
        </p:nvSpPr>
        <p:spPr>
          <a:xfrm>
            <a:off x="1732759" y="1176750"/>
            <a:ext cx="1255512" cy="1427986"/>
          </a:xfrm>
          <a:prstGeom prst="mathMultiply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10919" y="1706077"/>
            <a:ext cx="6734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value update is not a member of List[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34670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of List immutability, different List objects can share nodes</a:t>
            </a:r>
          </a:p>
          <a:p>
            <a:pPr lvl="1"/>
            <a:r>
              <a:rPr lang="en-US" dirty="0"/>
              <a:t>Nobody can tell because nodes can never be modified</a:t>
            </a:r>
            <a:r>
              <a:rPr lang="en-US" baseline="30000" dirty="0"/>
              <a:t>†</a:t>
            </a:r>
            <a:endParaRPr lang="en-US" dirty="0"/>
          </a:p>
          <a:p>
            <a:pPr lvl="1"/>
            <a:r>
              <a:rPr lang="en-US" dirty="0"/>
              <a:t>Thus, creating a “new” list after each list operation is not always expensive.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::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superLongList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entail making a copy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superLongList</a:t>
            </a:r>
            <a:r>
              <a:rPr lang="en-US" dirty="0"/>
              <a:t>.</a:t>
            </a:r>
          </a:p>
          <a:p>
            <a:r>
              <a:rPr lang="en-US" dirty="0"/>
              <a:t>Functional data structures try to share representation</a:t>
            </a:r>
          </a:p>
          <a:p>
            <a:pPr lvl="1"/>
            <a:r>
              <a:rPr lang="en-US" dirty="0"/>
              <a:t>You can reason as if all objects are distinct</a:t>
            </a:r>
          </a:p>
          <a:p>
            <a:pPr lvl="1"/>
            <a:r>
              <a:rPr lang="en-US" dirty="0"/>
              <a:t>… without paying the price of actually making zillions of copies</a:t>
            </a:r>
          </a:p>
          <a:p>
            <a:pPr lvl="1"/>
            <a:r>
              <a:rPr lang="en-US" dirty="0"/>
              <a:t>We will see how this helps later with more complex examples</a:t>
            </a:r>
          </a:p>
          <a:p>
            <a:r>
              <a:rPr lang="en-US" i="1" dirty="0">
                <a:solidFill>
                  <a:srgbClr val="00B050"/>
                </a:solidFill>
              </a:rPr>
              <a:t>Immutability is the key!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176963"/>
            <a:ext cx="460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† This is not entirely true; there are ways to tell</a:t>
            </a:r>
          </a:p>
        </p:txBody>
      </p:sp>
    </p:spTree>
    <p:extLst>
      <p:ext uri="{BB962C8B-B14F-4D97-AF65-F5344CB8AC3E}">
        <p14:creationId xmlns:p14="http://schemas.microsoft.com/office/powerpoint/2010/main" val="371880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Scala arrays are mutable; their elements can be modified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array1 = Array(1, 2, 3)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array2 = array1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array2(1) = 100</a:t>
            </a:r>
          </a:p>
          <a:p>
            <a:pPr lvl="1"/>
            <a:r>
              <a:rPr lang="en-US" dirty="0"/>
              <a:t>Now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array1</a:t>
            </a:r>
            <a:r>
              <a:rPr lang="en-US" dirty="0"/>
              <a:t> is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Array(1, 100, 3)</a:t>
            </a:r>
          </a:p>
          <a:p>
            <a:pPr lvl="1"/>
            <a:r>
              <a:rPr lang="en-US" dirty="0"/>
              <a:t>There is only one Array object; both </a:t>
            </a:r>
            <a:r>
              <a:rPr lang="en-US" dirty="0" err="1"/>
              <a:t>vals</a:t>
            </a:r>
            <a:r>
              <a:rPr lang="en-US" dirty="0"/>
              <a:t> reference it</a:t>
            </a:r>
          </a:p>
          <a:p>
            <a:pPr lvl="1"/>
            <a:r>
              <a:rPr lang="en-US" dirty="0"/>
              <a:t>… and the object can be modified “out from underneath” one of the </a:t>
            </a:r>
            <a:r>
              <a:rPr lang="en-US" dirty="0" err="1"/>
              <a:t>vals</a:t>
            </a:r>
            <a:endParaRPr lang="en-US" dirty="0"/>
          </a:p>
          <a:p>
            <a:pPr lvl="1"/>
            <a:r>
              <a:rPr lang="en-US" dirty="0"/>
              <a:t>This behavior is compatible with Java (Scala arrays are the same as Java arrays)</a:t>
            </a:r>
          </a:p>
          <a:p>
            <a:r>
              <a:rPr lang="en-US" dirty="0"/>
              <a:t>Mutability makes reasoning about program behavior harder</a:t>
            </a:r>
          </a:p>
        </p:txBody>
      </p:sp>
    </p:spTree>
    <p:extLst>
      <p:ext uri="{BB962C8B-B14F-4D97-AF65-F5344CB8AC3E}">
        <p14:creationId xmlns:p14="http://schemas.microsoft.com/office/powerpoint/2010/main" val="874501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Aren’t </a:t>
            </a:r>
            <a:r>
              <a:rPr lang="en-US" dirty="0" err="1"/>
              <a:t>Vals</a:t>
            </a:r>
            <a:r>
              <a:rPr lang="en-US" dirty="0"/>
              <a:t> Immutable?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Yes! Once a </a:t>
            </a:r>
            <a:r>
              <a:rPr lang="en-US" dirty="0" err="1"/>
              <a:t>val</a:t>
            </a:r>
            <a:r>
              <a:rPr lang="en-US" dirty="0"/>
              <a:t> has been bound it can never refer to a different object</a:t>
            </a:r>
          </a:p>
          <a:p>
            <a:pPr lvl="1"/>
            <a:r>
              <a:rPr lang="en-US" dirty="0"/>
              <a:t>… but the mutability of that object is a separate matter!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Array(1, 2, 3)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Array(4, 5, 6)  // Error! Can’t reassign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myArray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 = 100          // Fine. The Arrays are mutable</a:t>
            </a:r>
          </a:p>
          <a:p>
            <a:r>
              <a:rPr lang="en-US" dirty="0" err="1"/>
              <a:t>Vars</a:t>
            </a:r>
            <a:r>
              <a:rPr lang="en-US" dirty="0"/>
              <a:t> can be bound to a different object</a:t>
            </a:r>
          </a:p>
          <a:p>
            <a:pPr lvl="1"/>
            <a:r>
              <a:rPr lang="en-US" dirty="0"/>
              <a:t>… even if that object is immutable</a:t>
            </a:r>
          </a:p>
          <a:p>
            <a:pPr lvl="1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List(1, 2, 3)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List(4, 5, 6)  // Fine.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can be reassigned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 = 100         // Error! Lists are immutable</a:t>
            </a:r>
          </a:p>
          <a:p>
            <a:r>
              <a:rPr lang="en-US" i="1" dirty="0">
                <a:solidFill>
                  <a:srgbClr val="00B050"/>
                </a:solidFill>
                <a:cs typeface="Courier New" panose="02070309020205020404" pitchFamily="49" charset="0"/>
              </a:rPr>
              <a:t>Use </a:t>
            </a:r>
            <a:r>
              <a:rPr lang="en-US" i="1" dirty="0" err="1">
                <a:solidFill>
                  <a:srgbClr val="00B050"/>
                </a:solidFill>
                <a:cs typeface="Courier New" panose="02070309020205020404" pitchFamily="49" charset="0"/>
              </a:rPr>
              <a:t>vals</a:t>
            </a:r>
            <a:r>
              <a:rPr lang="en-US" i="1" dirty="0">
                <a:solidFill>
                  <a:srgbClr val="00B050"/>
                </a:solidFill>
                <a:cs typeface="Courier New" panose="02070309020205020404" pitchFamily="49" charset="0"/>
              </a:rPr>
              <a:t> by default; </a:t>
            </a:r>
            <a:r>
              <a:rPr lang="en-US" i="1" dirty="0" err="1">
                <a:solidFill>
                  <a:srgbClr val="00B050"/>
                </a:solidFill>
                <a:cs typeface="Courier New" panose="02070309020205020404" pitchFamily="49" charset="0"/>
              </a:rPr>
              <a:t>vars</a:t>
            </a:r>
            <a:r>
              <a:rPr lang="en-US" i="1" dirty="0">
                <a:solidFill>
                  <a:srgbClr val="00B050"/>
                </a:solidFill>
                <a:cs typeface="Courier New" panose="02070309020205020404" pitchFamily="49" charset="0"/>
              </a:rPr>
              <a:t> only when necessary!</a:t>
            </a:r>
          </a:p>
        </p:txBody>
      </p:sp>
    </p:spTree>
    <p:extLst>
      <p:ext uri="{BB962C8B-B14F-4D97-AF65-F5344CB8AC3E}">
        <p14:creationId xmlns:p14="http://schemas.microsoft.com/office/powerpoint/2010/main" val="65570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443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Lists</vt:lpstr>
      <vt:lpstr>Create a List</vt:lpstr>
      <vt:lpstr>Create a “Second” List</vt:lpstr>
      <vt:lpstr>“Cons” an Element</vt:lpstr>
      <vt:lpstr>Modifying List3 Changes List1 and List2?</vt:lpstr>
      <vt:lpstr>No! Lists are Immutable</vt:lpstr>
      <vt:lpstr>Summary</vt:lpstr>
      <vt:lpstr>Arrays</vt:lpstr>
      <vt:lpstr>Aren’t Vals Immutable?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Lists</dc:title>
  <dc:creator>Chapin, Peter  @ VTC</dc:creator>
  <cp:lastModifiedBy>Peter Chapin</cp:lastModifiedBy>
  <cp:revision>7</cp:revision>
  <dcterms:created xsi:type="dcterms:W3CDTF">2015-09-01T21:30:40Z</dcterms:created>
  <dcterms:modified xsi:type="dcterms:W3CDTF">2025-01-25T19:03:57Z</dcterms:modified>
</cp:coreProperties>
</file>