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84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C. Chapin</a:t>
            </a:r>
          </a:p>
          <a:p>
            <a:r>
              <a:rPr lang="en-US" dirty="0"/>
              <a:t>CIS-3030, Vermont Technical College</a:t>
            </a:r>
          </a:p>
        </p:txBody>
      </p:sp>
    </p:spTree>
    <p:extLst>
      <p:ext uri="{BB962C8B-B14F-4D97-AF65-F5344CB8AC3E}">
        <p14:creationId xmlns:p14="http://schemas.microsoft.com/office/powerpoint/2010/main" val="253068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with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 constructor arguments up front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class Animal(w: Double)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(“Assembling protoplasm”)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class Cat(w: Double) extends Animal(w)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(“Meow”)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new Cat(10.0)</a:t>
            </a:r>
          </a:p>
          <a:p>
            <a:pPr lvl="1"/>
            <a:r>
              <a:rPr lang="en-US" dirty="0"/>
              <a:t>Outputs “Assembling protoplasm… Meow”</a:t>
            </a:r>
          </a:p>
        </p:txBody>
      </p:sp>
    </p:spTree>
    <p:extLst>
      <p:ext uri="{BB962C8B-B14F-4D97-AF65-F5344CB8AC3E}">
        <p14:creationId xmlns:p14="http://schemas.microsoft.com/office/powerpoint/2010/main" val="2064659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Flaw in Scala?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Consider…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abstract class Animal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(“Assembling protoplasm”)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vocalize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vocalize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class Cat extends Animal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loud = 10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vocalize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s“Meow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$loud”)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61058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turns off dynamic dispatch in constructors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class Animal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Animal( )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“Assembling protoplasm\n” );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vocalize( );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virtual void vocalize( ) = 0;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/>
            <a:r>
              <a:rPr lang="en-US" dirty="0"/>
              <a:t>C++ class with constructor attempting to call a pure virtual method.</a:t>
            </a:r>
          </a:p>
        </p:txBody>
      </p:sp>
    </p:spTree>
    <p:extLst>
      <p:ext uri="{BB962C8B-B14F-4D97-AF65-F5344CB8AC3E}">
        <p14:creationId xmlns:p14="http://schemas.microsoft.com/office/powerpoint/2010/main" val="3198519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Fix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corresponding Cat class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class Cat : public Animal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loud;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Cat( )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loud = 10;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void vocalize( )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“Meow %d\n”, loud );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/>
            <a:r>
              <a:rPr lang="en-US" dirty="0">
                <a:cs typeface="Courier New" pitchFamily="49" charset="0"/>
              </a:rPr>
              <a:t>The program fails!</a:t>
            </a:r>
          </a:p>
        </p:txBody>
      </p:sp>
    </p:spTree>
    <p:extLst>
      <p:ext uri="{BB962C8B-B14F-4D97-AF65-F5344CB8AC3E}">
        <p14:creationId xmlns:p14="http://schemas.microsoft.com/office/powerpoint/2010/main" val="1556415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clang++</a:t>
            </a:r>
            <a:r>
              <a:rPr lang="en-US" dirty="0"/>
              <a:t> (v3.1)</a:t>
            </a:r>
            <a:endParaRPr lang="en-US" b="1" dirty="0"/>
          </a:p>
          <a:p>
            <a:pPr lvl="1"/>
            <a:r>
              <a:rPr lang="en-US" i="1" dirty="0"/>
              <a:t>Compile Time</a:t>
            </a:r>
            <a:r>
              <a:rPr lang="en-US" dirty="0"/>
              <a:t>: warning: call to pure virtual member function 'vocalize'; overrides of 'vocalize‘ in subclasses are not available in the constructor of 'Animal‘</a:t>
            </a:r>
          </a:p>
          <a:p>
            <a:pPr lvl="1"/>
            <a:r>
              <a:rPr lang="en-US" i="1" dirty="0"/>
              <a:t>Run Time</a:t>
            </a:r>
            <a:r>
              <a:rPr lang="en-US" dirty="0"/>
              <a:t>: pure virtual method called (program aborted)</a:t>
            </a:r>
          </a:p>
          <a:p>
            <a:r>
              <a:rPr lang="en-US" b="1" dirty="0"/>
              <a:t>g++ </a:t>
            </a:r>
            <a:r>
              <a:rPr lang="en-US" dirty="0"/>
              <a:t>(v4.5.2)</a:t>
            </a:r>
          </a:p>
          <a:p>
            <a:pPr lvl="1"/>
            <a:r>
              <a:rPr lang="en-US" i="1" dirty="0"/>
              <a:t>Compile Time</a:t>
            </a:r>
            <a:r>
              <a:rPr lang="en-US" dirty="0"/>
              <a:t>: warning: abstract virtual ‘virtual void Animal::vocalize()’ called from constructor</a:t>
            </a:r>
          </a:p>
          <a:p>
            <a:pPr lvl="1"/>
            <a:r>
              <a:rPr lang="en-US" i="1" dirty="0"/>
              <a:t>Link Time</a:t>
            </a:r>
            <a:r>
              <a:rPr lang="en-US" dirty="0"/>
              <a:t>: undefined reference to `Animal::vocalize()‘</a:t>
            </a:r>
          </a:p>
          <a:p>
            <a:r>
              <a:rPr lang="en-US" b="1" dirty="0"/>
              <a:t>MSVC++ </a:t>
            </a:r>
            <a:r>
              <a:rPr lang="en-US" dirty="0"/>
              <a:t>(v11.0)</a:t>
            </a:r>
          </a:p>
          <a:p>
            <a:pPr lvl="1"/>
            <a:r>
              <a:rPr lang="en-US" i="1" dirty="0"/>
              <a:t>Link Time</a:t>
            </a:r>
            <a:r>
              <a:rPr lang="en-US" dirty="0"/>
              <a:t>: unresolved external symbol "public: virtual void Animal::vocalize(void)"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5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Recall…</a:t>
            </a:r>
          </a:p>
          <a:p>
            <a:pPr lvl="1"/>
            <a:r>
              <a:rPr lang="en-US" dirty="0"/>
              <a:t>A type is a set of values and a set of operations.</a:t>
            </a:r>
          </a:p>
          <a:p>
            <a:r>
              <a:rPr lang="en-US" b="1" i="1" dirty="0" err="1"/>
              <a:t>Defn</a:t>
            </a:r>
            <a:endParaRPr lang="en-US" b="1" i="1" dirty="0"/>
          </a:p>
          <a:p>
            <a:pPr lvl="1"/>
            <a:r>
              <a:rPr lang="en-US" dirty="0"/>
              <a:t>A is a subtype of B (written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 &lt;: B </a:t>
            </a:r>
            <a:r>
              <a:rPr lang="en-US" dirty="0"/>
              <a:t>in Scala) means</a:t>
            </a:r>
          </a:p>
          <a:p>
            <a:pPr lvl="2"/>
            <a:r>
              <a:rPr lang="en-US" dirty="0"/>
              <a:t>A’s values are a subset of B’s values.</a:t>
            </a:r>
          </a:p>
          <a:p>
            <a:pPr lvl="2"/>
            <a:r>
              <a:rPr lang="en-US" dirty="0"/>
              <a:t>A’s operations are a superset of B’s operations.</a:t>
            </a:r>
          </a:p>
          <a:p>
            <a:pPr lvl="1"/>
            <a:r>
              <a:rPr lang="en-US" dirty="0"/>
              <a:t>Cat &lt;: Animal</a:t>
            </a:r>
          </a:p>
          <a:p>
            <a:pPr lvl="2"/>
            <a:r>
              <a:rPr lang="en-US" dirty="0"/>
              <a:t>All Cats are Animals. Cats may have extra operations.</a:t>
            </a:r>
          </a:p>
        </p:txBody>
      </p:sp>
    </p:spTree>
    <p:extLst>
      <p:ext uri="{BB962C8B-B14F-4D97-AF65-F5344CB8AC3E}">
        <p14:creationId xmlns:p14="http://schemas.microsoft.com/office/powerpoint/2010/main" val="289688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Liskov</a:t>
            </a:r>
            <a:r>
              <a:rPr lang="en-US" b="1" dirty="0"/>
              <a:t> Substitution Principle</a:t>
            </a:r>
          </a:p>
          <a:p>
            <a:pPr lvl="1"/>
            <a:r>
              <a:rPr lang="en-US" i="1" dirty="0"/>
              <a:t>A &lt;: B means an object of type A can be used where an object of type B is expected without changing program correctness</a:t>
            </a:r>
            <a:r>
              <a:rPr lang="en-US" dirty="0"/>
              <a:t>.</a:t>
            </a:r>
          </a:p>
          <a:p>
            <a:pPr lvl="2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feed(a: Animal) = …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feed( new Cat )</a:t>
            </a:r>
          </a:p>
          <a:p>
            <a:pPr lvl="2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a: Animal = new Cat</a:t>
            </a:r>
          </a:p>
          <a:p>
            <a:pPr lvl="2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addCreature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(zoo: List[Anima]) =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(new Cat) :: zoo</a:t>
            </a:r>
          </a:p>
          <a:p>
            <a:pPr lvl="2"/>
            <a:r>
              <a:rPr lang="en-US" dirty="0"/>
              <a:t>Every Cat is an Animal. Animal operations apply to Cat</a:t>
            </a:r>
          </a:p>
        </p:txBody>
      </p:sp>
    </p:spTree>
    <p:extLst>
      <p:ext uri="{BB962C8B-B14F-4D97-AF65-F5344CB8AC3E}">
        <p14:creationId xmlns:p14="http://schemas.microsoft.com/office/powerpoint/2010/main" val="237044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uses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dirty="0"/>
              <a:t> to define a subtype.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class Animal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class Cat extends Animal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class Dog extends Animal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class Tiger extends Cat</a:t>
            </a:r>
          </a:p>
          <a:p>
            <a:pPr lvl="1"/>
            <a:r>
              <a:rPr lang="en-US" dirty="0"/>
              <a:t>Tiger &lt;: Cat &lt;: Animal and Dog &lt;: Animal</a:t>
            </a:r>
          </a:p>
          <a:p>
            <a:pPr lvl="1"/>
            <a:r>
              <a:rPr lang="en-US" dirty="0"/>
              <a:t>Subtypes can:</a:t>
            </a:r>
          </a:p>
          <a:p>
            <a:pPr lvl="2"/>
            <a:r>
              <a:rPr lang="en-US" dirty="0"/>
              <a:t>Add new fields and operations (“extends”)</a:t>
            </a:r>
          </a:p>
          <a:p>
            <a:pPr lvl="2"/>
            <a:r>
              <a:rPr lang="en-US" dirty="0"/>
              <a:t>Override existing fields and operations</a:t>
            </a:r>
          </a:p>
        </p:txBody>
      </p:sp>
    </p:spTree>
    <p:extLst>
      <p:ext uri="{BB962C8B-B14F-4D97-AF65-F5344CB8AC3E}">
        <p14:creationId xmlns:p14="http://schemas.microsoft.com/office/powerpoint/2010/main" val="122235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Supertype used to name a concept</a:t>
            </a:r>
          </a:p>
          <a:p>
            <a:pPr lvl="1"/>
            <a:r>
              <a:rPr lang="en-US" dirty="0"/>
              <a:t>… but it makes no sense to create an instance.</a:t>
            </a:r>
          </a:p>
          <a:p>
            <a:pPr lvl="1"/>
            <a:r>
              <a:rPr lang="en-US" dirty="0"/>
              <a:t>… declare the class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abstract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abstract class Animal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new Animal </a:t>
            </a:r>
            <a:r>
              <a:rPr lang="en-US" dirty="0"/>
              <a:t>is now an error.</a:t>
            </a:r>
          </a:p>
          <a:p>
            <a:pPr lvl="2"/>
            <a:r>
              <a:rPr lang="en-US" dirty="0"/>
              <a:t>… but references to Animal are allowed… must refer to a subtype instance (Cat, Dog, Tiger,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0601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class can have abstract methods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abstract class Animal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vocalize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getWeight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…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No implementation for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vocalize</a:t>
            </a:r>
          </a:p>
          <a:p>
            <a:pPr lvl="2"/>
            <a:r>
              <a:rPr lang="en-US" dirty="0"/>
              <a:t>Does not make sense in the general case.</a:t>
            </a:r>
          </a:p>
          <a:p>
            <a:pPr lvl="1"/>
            <a:r>
              <a:rPr lang="en-US" dirty="0"/>
              <a:t>Can have normal methods also</a:t>
            </a:r>
          </a:p>
          <a:p>
            <a:pPr lvl="2"/>
            <a:r>
              <a:rPr lang="en-US" dirty="0"/>
              <a:t>Operations for which general implementation ok.</a:t>
            </a:r>
          </a:p>
        </p:txBody>
      </p:sp>
    </p:spTree>
    <p:extLst>
      <p:ext uri="{BB962C8B-B14F-4D97-AF65-F5344CB8AC3E}">
        <p14:creationId xmlns:p14="http://schemas.microsoft.com/office/powerpoint/2010/main" val="179616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Concrete classes</a:t>
            </a:r>
          </a:p>
          <a:p>
            <a:pPr lvl="1"/>
            <a:r>
              <a:rPr lang="en-US" i="1" dirty="0"/>
              <a:t>Must</a:t>
            </a:r>
            <a:r>
              <a:rPr lang="en-US" dirty="0"/>
              <a:t> define inherited abstract methods</a:t>
            </a:r>
          </a:p>
          <a:p>
            <a:pPr lvl="1"/>
            <a:r>
              <a:rPr lang="en-US" i="1" dirty="0"/>
              <a:t>May</a:t>
            </a:r>
            <a:r>
              <a:rPr lang="en-US" dirty="0"/>
              <a:t> override inherited concrete methods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class Cat extends Animal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vocalize =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(“Meow”)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override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getWeight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10.0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Here we assume all cats weight 10 pounds.</a:t>
            </a:r>
          </a:p>
          <a:p>
            <a:pPr lvl="2"/>
            <a:r>
              <a:rPr lang="en-US" dirty="0"/>
              <a:t>What about Tigers?</a:t>
            </a:r>
          </a:p>
        </p:txBody>
      </p:sp>
    </p:spTree>
    <p:extLst>
      <p:ext uri="{BB962C8B-B14F-4D97-AF65-F5344CB8AC3E}">
        <p14:creationId xmlns:p14="http://schemas.microsoft.com/office/powerpoint/2010/main" val="319223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/>
              <a:t>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you want to “add value”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class Cat extends Animal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override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getWeight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animalWeight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super.getWeight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animalWeight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furWeight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}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Cat’s </a:t>
            </a:r>
            <a:r>
              <a:rPr lang="en-US" dirty="0" err="1"/>
              <a:t>getWeight</a:t>
            </a:r>
            <a:r>
              <a:rPr lang="en-US" dirty="0"/>
              <a:t> invokes superclass method</a:t>
            </a:r>
          </a:p>
          <a:p>
            <a:pPr lvl="2"/>
            <a:r>
              <a:rPr lang="en-US" dirty="0"/>
              <a:t>… and then does some additional things.</a:t>
            </a:r>
          </a:p>
        </p:txBody>
      </p:sp>
    </p:spTree>
    <p:extLst>
      <p:ext uri="{BB962C8B-B14F-4D97-AF65-F5344CB8AC3E}">
        <p14:creationId xmlns:p14="http://schemas.microsoft.com/office/powerpoint/2010/main" val="246184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Superclass constructors called automatically</a:t>
            </a:r>
          </a:p>
          <a:p>
            <a:pPr lvl="1"/>
            <a:r>
              <a:rPr lang="en-US" sz="2400" dirty="0">
                <a:latin typeface="Courier New" pitchFamily="49" charset="0"/>
                <a:cs typeface="Courier New" pitchFamily="49" charset="0"/>
              </a:rPr>
              <a:t>class Animal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(“Assembling protoplasm”)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class Cat extends Animal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(“Meow”)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new Cat</a:t>
            </a:r>
          </a:p>
          <a:p>
            <a:pPr lvl="1"/>
            <a:r>
              <a:rPr lang="en-US" dirty="0"/>
              <a:t>Outputs “Assembling protoplasm… Meow”</a:t>
            </a:r>
          </a:p>
        </p:txBody>
      </p:sp>
    </p:spTree>
    <p:extLst>
      <p:ext uri="{BB962C8B-B14F-4D97-AF65-F5344CB8AC3E}">
        <p14:creationId xmlns:p14="http://schemas.microsoft.com/office/powerpoint/2010/main" val="206430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804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Object Oriented Programming</vt:lpstr>
      <vt:lpstr>Subtypes</vt:lpstr>
      <vt:lpstr>LSP</vt:lpstr>
      <vt:lpstr>Scala Notation</vt:lpstr>
      <vt:lpstr>Abstract Classes</vt:lpstr>
      <vt:lpstr>Abstract Methods</vt:lpstr>
      <vt:lpstr>Concrete Classes</vt:lpstr>
      <vt:lpstr>super Calls</vt:lpstr>
      <vt:lpstr>Constructors</vt:lpstr>
      <vt:lpstr>Constructors with Parameters</vt:lpstr>
      <vt:lpstr>Flaw in Scala?</vt:lpstr>
      <vt:lpstr>C++ Fix</vt:lpstr>
      <vt:lpstr>C++ Fix continued</vt:lpstr>
      <vt:lpstr>Compiler Reactions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Chapin, Peter  @ VTC</dc:creator>
  <cp:lastModifiedBy>Peter Chapin</cp:lastModifiedBy>
  <cp:revision>14</cp:revision>
  <dcterms:created xsi:type="dcterms:W3CDTF">2006-08-16T00:00:00Z</dcterms:created>
  <dcterms:modified xsi:type="dcterms:W3CDTF">2025-01-25T19:33:51Z</dcterms:modified>
</cp:coreProperties>
</file>