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8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CIS-3030, </a:t>
            </a:r>
            <a:r>
              <a:rPr lang="en-US"/>
              <a:t>Vermont Technical College</a:t>
            </a:r>
            <a:endParaRPr lang="en-US" dirty="0"/>
          </a:p>
          <a:p>
            <a:r>
              <a:rPr lang="en-US" dirty="0"/>
              <a:t>Peter C. Chapin</a:t>
            </a:r>
          </a:p>
        </p:txBody>
      </p:sp>
    </p:spTree>
    <p:extLst>
      <p:ext uri="{BB962C8B-B14F-4D97-AF65-F5344CB8AC3E}">
        <p14:creationId xmlns:p14="http://schemas.microsoft.com/office/powerpoint/2010/main" val="345106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Pattern Matching</a:t>
            </a:r>
          </a:p>
          <a:p>
            <a:pPr lvl="1"/>
            <a:r>
              <a:rPr lang="en-US" dirty="0"/>
              <a:t>For your own classes define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unapply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Beyond the scope of these slides</a:t>
            </a:r>
          </a:p>
          <a:p>
            <a:pPr lvl="1"/>
            <a:r>
              <a:rPr lang="en-US" dirty="0"/>
              <a:t>For many uses, define a </a:t>
            </a:r>
            <a:r>
              <a:rPr lang="en-US" i="1" dirty="0"/>
              <a:t>case class</a:t>
            </a:r>
          </a:p>
          <a:p>
            <a:pPr lvl="2"/>
            <a:r>
              <a:rPr lang="en-US" dirty="0"/>
              <a:t>Compiler creates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unapply</a:t>
            </a:r>
            <a:r>
              <a:rPr lang="en-US" dirty="0"/>
              <a:t> for you...</a:t>
            </a:r>
          </a:p>
          <a:p>
            <a:pPr lvl="2"/>
            <a:r>
              <a:rPr lang="en-US" dirty="0"/>
              <a:t>… and also some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408483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Example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Student(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ID     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name   : String,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balance: Double)</a:t>
            </a:r>
          </a:p>
          <a:p>
            <a:pPr lvl="1"/>
            <a:r>
              <a:rPr lang="en-US" dirty="0"/>
              <a:t>Example use</a:t>
            </a:r>
          </a:p>
          <a:p>
            <a:pPr lvl="2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getAllStudents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(2012)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Student(ID, name, balance)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studentList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// ID, name, and balance for “current” student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cs typeface="Courier New" pitchFamily="49" charset="0"/>
              </a:rPr>
              <a:t>Pattern match in blue above.</a:t>
            </a:r>
          </a:p>
          <a:p>
            <a:pPr lvl="2"/>
            <a:r>
              <a:rPr lang="en-US" dirty="0">
                <a:cs typeface="Courier New" pitchFamily="49" charset="0"/>
              </a:rPr>
              <a:t>Pattern matching is allowed inside for bindings also!</a:t>
            </a:r>
          </a:p>
        </p:txBody>
      </p:sp>
    </p:spTree>
    <p:extLst>
      <p:ext uri="{BB962C8B-B14F-4D97-AF65-F5344CB8AC3E}">
        <p14:creationId xmlns:p14="http://schemas.microsoft.com/office/powerpoint/2010/main" val="145727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Classes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Classes can be related</a:t>
            </a:r>
          </a:p>
          <a:p>
            <a:pPr lvl="1"/>
            <a:r>
              <a:rPr lang="en-US" dirty="0"/>
              <a:t>Useful for creating complex data structures</a:t>
            </a:r>
          </a:p>
          <a:p>
            <a:pPr lvl="2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sealed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Tree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Leaf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Tree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Node(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data: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left: Tree, right: Tree)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Tree</a:t>
            </a:r>
          </a:p>
          <a:p>
            <a:pPr lvl="1"/>
            <a:r>
              <a:rPr lang="en-US" dirty="0"/>
              <a:t>Both Left and Node are trees. Thus:</a:t>
            </a:r>
          </a:p>
          <a:p>
            <a:pPr lvl="2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Node( 1978, Leaf, Node(2012, Leaf, Leaf) 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displayTree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Can create instances without new</a:t>
            </a:r>
          </a:p>
        </p:txBody>
      </p:sp>
    </p:spTree>
    <p:extLst>
      <p:ext uri="{BB962C8B-B14F-4D97-AF65-F5344CB8AC3E}">
        <p14:creationId xmlns:p14="http://schemas.microsoft.com/office/powerpoint/2010/main" val="196917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98785" y="1603687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1978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3185" y="3467321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2012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6360785" y="2594287"/>
            <a:ext cx="914400" cy="873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70185" y="3162521"/>
            <a:ext cx="5334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0485" y="5037041"/>
            <a:ext cx="5334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6485" y="5032687"/>
            <a:ext cx="5334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2"/>
            <a:endCxn id="11" idx="7"/>
          </p:cNvCxnSpPr>
          <p:nvPr/>
        </p:nvCxnSpPr>
        <p:spPr>
          <a:xfrm flipH="1">
            <a:off x="5825471" y="2594288"/>
            <a:ext cx="535315" cy="612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3" idx="7"/>
          </p:cNvCxnSpPr>
          <p:nvPr/>
        </p:nvCxnSpPr>
        <p:spPr>
          <a:xfrm flipH="1">
            <a:off x="6701771" y="4457922"/>
            <a:ext cx="573415" cy="619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2" idx="1"/>
          </p:cNvCxnSpPr>
          <p:nvPr/>
        </p:nvCxnSpPr>
        <p:spPr>
          <a:xfrm>
            <a:off x="7275186" y="4457922"/>
            <a:ext cx="573415" cy="623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19170" y="5342930"/>
            <a:ext cx="6250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Node( 1978, Leaf, Node(2012, Leaf, Leaf)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Deconstruct Trees</a:t>
            </a:r>
          </a:p>
          <a:p>
            <a:pPr lvl="1"/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Node(_, _, Node(value, _, _))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myTree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/>
              <a:t> symbol means:</a:t>
            </a:r>
          </a:p>
          <a:p>
            <a:pPr lvl="2"/>
            <a:r>
              <a:rPr lang="en-US" dirty="0"/>
              <a:t> “Match anything; I don’t care what it is”</a:t>
            </a:r>
          </a:p>
          <a:p>
            <a:pPr lvl="1"/>
            <a:r>
              <a:rPr lang="en-US" dirty="0"/>
              <a:t>The pattern above…</a:t>
            </a:r>
          </a:p>
          <a:p>
            <a:pPr lvl="2"/>
            <a:r>
              <a:rPr lang="en-US" dirty="0"/>
              <a:t>Matches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dirty="0"/>
              <a:t> to a tree with a certain shape</a:t>
            </a:r>
          </a:p>
          <a:p>
            <a:pPr lvl="2"/>
            <a:r>
              <a:rPr lang="en-US" dirty="0"/>
              <a:t>Binds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to the data item in the right child</a:t>
            </a:r>
          </a:p>
          <a:p>
            <a:pPr lvl="2"/>
            <a:r>
              <a:rPr lang="en-US" dirty="0"/>
              <a:t>Throws an exception if the match fails</a:t>
            </a:r>
          </a:p>
          <a:p>
            <a:pPr lvl="2"/>
            <a:r>
              <a:rPr lang="en-US" dirty="0"/>
              <a:t>Infers the type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/>
              <a:t> as Int.</a:t>
            </a:r>
          </a:p>
        </p:txBody>
      </p:sp>
    </p:spTree>
    <p:extLst>
      <p:ext uri="{BB962C8B-B14F-4D97-AF65-F5344CB8AC3E}">
        <p14:creationId xmlns:p14="http://schemas.microsoft.com/office/powerpoint/2010/main" val="63638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Library Option</a:t>
            </a:r>
          </a:p>
          <a:p>
            <a:pPr lvl="1"/>
            <a:r>
              <a:rPr lang="en-US" dirty="0"/>
              <a:t>Case class for representing optional data</a:t>
            </a:r>
          </a:p>
          <a:p>
            <a:pPr lvl="2"/>
            <a:r>
              <a:rPr lang="en-US" dirty="0"/>
              <a:t>Two subclasses: </a:t>
            </a:r>
            <a:r>
              <a:rPr lang="en-US" i="1" dirty="0"/>
              <a:t>Some</a:t>
            </a:r>
            <a:r>
              <a:rPr lang="en-US" dirty="0"/>
              <a:t> and </a:t>
            </a:r>
            <a:r>
              <a:rPr lang="en-US" i="1" dirty="0"/>
              <a:t>None</a:t>
            </a:r>
          </a:p>
          <a:p>
            <a:pPr lvl="2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(ID: Int): Option[String] =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Some(name)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(1234)</a:t>
            </a:r>
          </a:p>
          <a:p>
            <a:pPr lvl="2"/>
            <a:r>
              <a:rPr lang="en-US" dirty="0"/>
              <a:t>Throws </a:t>
            </a:r>
            <a:r>
              <a:rPr lang="en-US" dirty="0" err="1"/>
              <a:t>MatchError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dirty="0"/>
              <a:t> returns </a:t>
            </a:r>
            <a:r>
              <a:rPr lang="en-US" i="1" dirty="0"/>
              <a:t>None</a:t>
            </a:r>
          </a:p>
          <a:p>
            <a:pPr lvl="1"/>
            <a:r>
              <a:rPr lang="en-US" dirty="0"/>
              <a:t>Option used instead of null (as in Java)</a:t>
            </a:r>
          </a:p>
          <a:p>
            <a:pPr lvl="2"/>
            <a:r>
              <a:rPr lang="en-US" dirty="0"/>
              <a:t>Better type safety</a:t>
            </a:r>
          </a:p>
          <a:p>
            <a:pPr lvl="2"/>
            <a:r>
              <a:rPr lang="en-US" dirty="0"/>
              <a:t>More flexible. Option has methods to allow the processing of optional data safely even if it’s not there.</a:t>
            </a:r>
          </a:p>
        </p:txBody>
      </p:sp>
      <p:sp>
        <p:nvSpPr>
          <p:cNvPr id="4" name="Oval 3"/>
          <p:cNvSpPr/>
          <p:nvPr/>
        </p:nvSpPr>
        <p:spPr>
          <a:xfrm>
            <a:off x="5105400" y="2514600"/>
            <a:ext cx="762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43800" y="1676400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Really an object</a:t>
            </a:r>
          </a:p>
        </p:txBody>
      </p:sp>
      <p:cxnSp>
        <p:nvCxnSpPr>
          <p:cNvPr id="7" name="Straight Arrow Connector 6"/>
          <p:cNvCxnSpPr>
            <a:cxnSpLocks/>
            <a:stCxn id="5" idx="1"/>
            <a:endCxn id="4" idx="7"/>
          </p:cNvCxnSpPr>
          <p:nvPr/>
        </p:nvCxnSpPr>
        <p:spPr>
          <a:xfrm flipH="1">
            <a:off x="5755808" y="1861066"/>
            <a:ext cx="1787992" cy="731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6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Roughly Similar to switch in C/Java.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someInt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1 =&gt; 3.14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2 =&gt; 2.78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0.0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Expression evaluates to a value depending on match taken.</a:t>
            </a:r>
          </a:p>
          <a:p>
            <a:pPr lvl="1"/>
            <a:r>
              <a:rPr lang="en-US" dirty="0"/>
              <a:t>Matches checked in order (top to bottom)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/>
              <a:t> symbol means “anything else.”</a:t>
            </a:r>
          </a:p>
        </p:txBody>
      </p:sp>
    </p:spTree>
    <p:extLst>
      <p:ext uri="{BB962C8B-B14F-4D97-AF65-F5344CB8AC3E}">
        <p14:creationId xmlns:p14="http://schemas.microsoft.com/office/powerpoint/2010/main" val="255541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Not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Expressions are Redundant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(condition) e1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e2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x = condition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true  =&gt; e1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false =&gt; e2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Conditionals provided as convenience. Potentially easier to optimize.</a:t>
            </a:r>
          </a:p>
          <a:p>
            <a:pPr lvl="1"/>
            <a:r>
              <a:rPr lang="en-US" dirty="0"/>
              <a:t>Compiler infers type of match as with conditional (least upper bound type of the branches)</a:t>
            </a:r>
          </a:p>
        </p:txBody>
      </p:sp>
    </p:spTree>
    <p:extLst>
      <p:ext uri="{BB962C8B-B14F-4D97-AF65-F5344CB8AC3E}">
        <p14:creationId xmlns:p14="http://schemas.microsoft.com/office/powerpoint/2010/main" val="18248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Cases Are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Matching Applies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(1, 2)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(1, b) =&gt; b + 1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(a, 1) =&gt; a - 1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(_, b) =&gt; b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The last pattern above matches everything. Must be last.</a:t>
            </a:r>
          </a:p>
          <a:p>
            <a:pPr lvl="1"/>
            <a:r>
              <a:rPr lang="en-US" i="1" dirty="0"/>
              <a:t>Can deconstruct complex data differently and do different things in each 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06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List Length Without Looping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length[A](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List[A]):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Nil =&gt; 0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:: tail =&gt; 1 + length(tail)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/>
            <a:r>
              <a:rPr lang="en-US" dirty="0"/>
              <a:t>This is an idiomatic function style.</a:t>
            </a:r>
          </a:p>
          <a:p>
            <a:pPr lvl="2"/>
            <a:r>
              <a:rPr lang="en-US" dirty="0"/>
              <a:t>Note the use of recursion instead of (explicit) looping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vars</a:t>
            </a:r>
            <a:endParaRPr lang="en-US" dirty="0"/>
          </a:p>
          <a:p>
            <a:pPr lvl="2"/>
            <a:r>
              <a:rPr lang="en-US" dirty="0"/>
              <a:t>Recursive observation: “The length of a list is one plus the length of the tail”</a:t>
            </a:r>
          </a:p>
        </p:txBody>
      </p:sp>
    </p:spTree>
    <p:extLst>
      <p:ext uri="{BB962C8B-B14F-4D97-AF65-F5344CB8AC3E}">
        <p14:creationId xmlns:p14="http://schemas.microsoft.com/office/powerpoint/2010/main" val="14605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438400"/>
          </a:xfrm>
        </p:spPr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Match a complex data structure against a pattern</a:t>
            </a:r>
          </a:p>
          <a:p>
            <a:pPr lvl="1"/>
            <a:r>
              <a:rPr lang="en-US" dirty="0"/>
              <a:t>Common feature of functional languages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1" y="4267199"/>
            <a:ext cx="7491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sumAndDifference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(x + y, x – y)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sumAndDifference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 result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// Match result against a “tuple pattern”</a:t>
            </a:r>
          </a:p>
        </p:txBody>
      </p:sp>
    </p:spTree>
    <p:extLst>
      <p:ext uri="{BB962C8B-B14F-4D97-AF65-F5344CB8AC3E}">
        <p14:creationId xmlns:p14="http://schemas.microsoft.com/office/powerpoint/2010/main" val="10754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Matching Style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(ID)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None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(“Invalid ID: ” + ID)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Some(name)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(“Processing ” + name + “…”)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dirty="0"/>
              <a:t> method returns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Option[String]</a:t>
            </a:r>
          </a:p>
          <a:p>
            <a:pPr lvl="1"/>
            <a:r>
              <a:rPr lang="en-US" dirty="0"/>
              <a:t>This is still not the most idiomatic style.</a:t>
            </a:r>
          </a:p>
          <a:p>
            <a:pPr lvl="2"/>
            <a:r>
              <a:rPr lang="en-US" dirty="0"/>
              <a:t>Will show another way once we have higher-order methods.</a:t>
            </a:r>
          </a:p>
        </p:txBody>
      </p:sp>
    </p:spTree>
    <p:extLst>
      <p:ext uri="{BB962C8B-B14F-4D97-AF65-F5344CB8AC3E}">
        <p14:creationId xmlns:p14="http://schemas.microsoft.com/office/powerpoint/2010/main" val="196285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 Complex Data Structures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Leaf =&gt; 0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Node(1, _, _) =&gt; 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Node(_, Node(v1, _, _), Node(v2, _, _) =&gt; v1 + v1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InvalidTreeShapeException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myTree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Leaf =&gt; Leaf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Node(0, left, Node(x, _, right)) =&gt; Node(x, left, right)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InvalidTreeShapeException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91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 in a match can be qualified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someValue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1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(“It’s one”)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 &lt; 0)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(“The value ” + a + “ is negative”)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(“It’s something else”)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Cases tried in order…</a:t>
            </a:r>
          </a:p>
          <a:p>
            <a:pPr lvl="2"/>
            <a:r>
              <a:rPr lang="en-US" dirty="0"/>
              <a:t>… but if a guard is false, that case is skipped.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0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guarded pattern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 &lt; 0)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With a conditional in the branch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 &lt; 0)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96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Interesting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Guarded patterns and more complex matching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(a, b)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(a))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(a, b)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 == 2*b)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(a, b) =&gt;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Consider complex tree patterns with elaborate guard conditions on subtrees, etc.</a:t>
            </a:r>
          </a:p>
        </p:txBody>
      </p:sp>
    </p:spTree>
    <p:extLst>
      <p:ext uri="{BB962C8B-B14F-4D97-AF65-F5344CB8AC3E}">
        <p14:creationId xmlns:p14="http://schemas.microsoft.com/office/powerpoint/2010/main" val="4001187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Pattern matching and regular expressions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 = ”””^\s*(\w+)\s+(\w+)\s*$”””.r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”””^\s*(\w+)\s*$”””.r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“Jill Jones”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(first)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s”$first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Name(first, last)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s”$last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$first”)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_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(“Invalid name format”)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>
                <a:cs typeface="Courier New" pitchFamily="49" charset="0"/>
              </a:rPr>
              <a:t>Triple quoted strings disable escape sequences.</a:t>
            </a:r>
          </a:p>
          <a:p>
            <a:pPr lvl="1"/>
            <a:r>
              <a:rPr lang="en-US" dirty="0"/>
              <a:t>Note use of r method on string. This converts string to regular expression object.</a:t>
            </a:r>
          </a:p>
          <a:p>
            <a:pPr lvl="1"/>
            <a:r>
              <a:rPr lang="en-US" dirty="0"/>
              <a:t>Matching extracts parenthesized fields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2057400"/>
            <a:ext cx="780489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1" y="1274020"/>
            <a:ext cx="318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use upper case first letter!</a:t>
            </a:r>
          </a:p>
        </p:txBody>
      </p:sp>
      <p:cxnSp>
        <p:nvCxnSpPr>
          <p:cNvPr id="7" name="Straight Arrow Connector 6"/>
          <p:cNvCxnSpPr>
            <a:stCxn id="5" idx="1"/>
            <a:endCxn id="4" idx="7"/>
          </p:cNvCxnSpPr>
          <p:nvPr/>
        </p:nvCxnSpPr>
        <p:spPr>
          <a:xfrm flipH="1">
            <a:off x="2571189" y="1458686"/>
            <a:ext cx="2000812" cy="65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resultDifference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 result</a:t>
            </a:r>
          </a:p>
          <a:p>
            <a:pPr lvl="1"/>
            <a:r>
              <a:rPr lang="en-US" dirty="0"/>
              <a:t>Names bound to components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</a:t>
            </a:r>
          </a:p>
          <a:p>
            <a:pPr lvl="1"/>
            <a:r>
              <a:rPr lang="en-US" dirty="0"/>
              <a:t>Names are </a:t>
            </a:r>
            <a:r>
              <a:rPr lang="en-US" dirty="0" err="1"/>
              <a:t>vals</a:t>
            </a:r>
            <a:r>
              <a:rPr lang="en-US" dirty="0"/>
              <a:t> here (could also be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Names have types inferred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/>
              <a:t> has type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so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resultSum</a:t>
            </a:r>
            <a:r>
              <a:rPr lang="en-US" dirty="0"/>
              <a:t> must be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Names can be used like any other </a:t>
            </a:r>
            <a:r>
              <a:rPr lang="en-US" dirty="0" err="1"/>
              <a:t>val</a:t>
            </a:r>
            <a:r>
              <a:rPr lang="en-US" dirty="0"/>
              <a:t> (or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11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Contrast:</a:t>
            </a:r>
          </a:p>
          <a:p>
            <a:pPr lvl="1"/>
            <a:r>
              <a:rPr lang="en-US" dirty="0"/>
              <a:t>Without pattern matching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sumAndDifference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b)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result._1 + 1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result._1 * result._2</a:t>
            </a:r>
          </a:p>
          <a:p>
            <a:pPr lvl="1"/>
            <a:r>
              <a:rPr lang="en-US" dirty="0"/>
              <a:t>With pattern matching</a:t>
            </a:r>
          </a:p>
          <a:p>
            <a:pPr lvl="2"/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(sum, difference) =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sumAndDifference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(a, b)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= sum + 1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 = sum * difference</a:t>
            </a:r>
          </a:p>
        </p:txBody>
      </p:sp>
    </p:spTree>
    <p:extLst>
      <p:ext uri="{BB962C8B-B14F-4D97-AF65-F5344CB8AC3E}">
        <p14:creationId xmlns:p14="http://schemas.microsoft.com/office/powerpoint/2010/main" val="335243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Tuples?</a:t>
            </a:r>
          </a:p>
          <a:p>
            <a:pPr lvl="1"/>
            <a:r>
              <a:rPr lang="en-US" dirty="0"/>
              <a:t>Can (easily) return multiple values from a method</a:t>
            </a:r>
          </a:p>
          <a:p>
            <a:pPr lvl="1"/>
            <a:r>
              <a:rPr lang="en-US" dirty="0"/>
              <a:t>Caller pattern matches to extract values</a:t>
            </a:r>
          </a:p>
          <a:p>
            <a:pPr lvl="2"/>
            <a:r>
              <a:rPr lang="en-US" dirty="0"/>
              <a:t>… and give them suitable names</a:t>
            </a:r>
          </a:p>
          <a:p>
            <a:pPr lvl="2"/>
            <a:r>
              <a:rPr lang="en-US" dirty="0"/>
              <a:t>Tuple value returned often not manipulated directly</a:t>
            </a:r>
          </a:p>
          <a:p>
            <a:r>
              <a:rPr lang="en-US" dirty="0"/>
              <a:t>Pattern Matching Called </a:t>
            </a:r>
            <a:r>
              <a:rPr lang="en-US" i="1" dirty="0"/>
              <a:t>Deconstruction</a:t>
            </a:r>
          </a:p>
          <a:p>
            <a:pPr lvl="1"/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Array( (1, “Hello”), (2, “World”) 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has type Array[(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String)]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(key, message)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(1)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// Deconstruct tuple in array element #1</a:t>
            </a:r>
          </a:p>
        </p:txBody>
      </p:sp>
    </p:spTree>
    <p:extLst>
      <p:ext uri="{BB962C8B-B14F-4D97-AF65-F5344CB8AC3E}">
        <p14:creationId xmlns:p14="http://schemas.microsoft.com/office/powerpoint/2010/main" val="42094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Pattern Match Lists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List(1, 2, 3)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::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/>
              <a:t> symbol separates the “head” and “tail.”</a:t>
            </a:r>
          </a:p>
          <a:p>
            <a:pPr lvl="2"/>
            <a:r>
              <a:rPr lang="en-US" i="1" dirty="0" err="1"/>
              <a:t>Defn</a:t>
            </a:r>
            <a:r>
              <a:rPr lang="en-US" i="1" dirty="0"/>
              <a:t>: The head of a list is the first element</a:t>
            </a:r>
          </a:p>
          <a:p>
            <a:pPr lvl="2"/>
            <a:r>
              <a:rPr lang="en-US" i="1" dirty="0" err="1"/>
              <a:t>Defn</a:t>
            </a:r>
            <a:r>
              <a:rPr lang="en-US" i="1" dirty="0"/>
              <a:t>: The tail of a list is everything else (a list)</a:t>
            </a:r>
          </a:p>
          <a:p>
            <a:pPr lvl="1"/>
            <a:r>
              <a:rPr lang="en-US" dirty="0"/>
              <a:t>After the above code…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x == 1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List(2, 3)</a:t>
            </a:r>
          </a:p>
        </p:txBody>
      </p:sp>
    </p:spTree>
    <p:extLst>
      <p:ext uri="{BB962C8B-B14F-4D97-AF65-F5344CB8AC3E}">
        <p14:creationId xmlns:p14="http://schemas.microsoft.com/office/powerpoint/2010/main" val="19251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Symbol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/>
              <a:t> is the Empty List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List(1)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::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After this code executes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x == 1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Nil</a:t>
            </a:r>
          </a:p>
          <a:p>
            <a:pPr lvl="1"/>
            <a:r>
              <a:rPr lang="en-US" dirty="0">
                <a:cs typeface="Courier New" pitchFamily="49" charset="0"/>
              </a:rPr>
              <a:t>The empty list can also be represented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</a:t>
            </a:r>
          </a:p>
          <a:p>
            <a:pPr lvl="2"/>
            <a:r>
              <a:rPr lang="en-US" dirty="0">
                <a:cs typeface="Courier New" pitchFamily="49" charset="0"/>
              </a:rPr>
              <a:t>The distinction between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Nil</a:t>
            </a:r>
            <a:r>
              <a:rPr lang="en-US" dirty="0">
                <a:cs typeface="Courier New" pitchFamily="49" charset="0"/>
              </a:rPr>
              <a:t> does not concern us now</a:t>
            </a:r>
          </a:p>
        </p:txBody>
      </p:sp>
    </p:spTree>
    <p:extLst>
      <p:ext uri="{BB962C8B-B14F-4D97-AF65-F5344CB8AC3E}">
        <p14:creationId xmlns:p14="http://schemas.microsoft.com/office/powerpoint/2010/main" val="28813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Impossible Matches?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List[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 List()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::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// What happens?</a:t>
            </a:r>
          </a:p>
          <a:p>
            <a:pPr lvl="1"/>
            <a:r>
              <a:rPr lang="en-US" dirty="0"/>
              <a:t>When this code executes…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scala.MatchError</a:t>
            </a:r>
            <a:r>
              <a:rPr lang="en-US" dirty="0"/>
              <a:t> exception is thrown!</a:t>
            </a:r>
          </a:p>
          <a:p>
            <a:pPr lvl="2"/>
            <a:r>
              <a:rPr lang="en-US" dirty="0"/>
              <a:t>If the match executes successfully, the names </a:t>
            </a:r>
            <a:r>
              <a:rPr lang="en-US" i="1" dirty="0"/>
              <a:t>are</a:t>
            </a:r>
            <a:r>
              <a:rPr lang="en-US" dirty="0"/>
              <a:t> bound to something.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(1, 2)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::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myPair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// Huh?</a:t>
            </a:r>
          </a:p>
          <a:p>
            <a:pPr lvl="2"/>
            <a:r>
              <a:rPr lang="en-US" dirty="0"/>
              <a:t>Compiler says: “error: constructor can’t be instantiated to expected type.”</a:t>
            </a:r>
          </a:p>
        </p:txBody>
      </p:sp>
    </p:spTree>
    <p:extLst>
      <p:ext uri="{BB962C8B-B14F-4D97-AF65-F5344CB8AC3E}">
        <p14:creationId xmlns:p14="http://schemas.microsoft.com/office/powerpoint/2010/main" val="413063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vs.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174876"/>
            <a:ext cx="4040188" cy="216852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Fast access to first element</a:t>
            </a:r>
          </a:p>
          <a:p>
            <a:r>
              <a:rPr lang="en-US" dirty="0">
                <a:solidFill>
                  <a:srgbClr val="00B050"/>
                </a:solidFill>
              </a:rPr>
              <a:t>Fast access to any element</a:t>
            </a:r>
          </a:p>
          <a:p>
            <a:r>
              <a:rPr lang="en-US" dirty="0">
                <a:solidFill>
                  <a:srgbClr val="FF0000"/>
                </a:solidFill>
              </a:rPr>
              <a:t>No pattern matching</a:t>
            </a:r>
          </a:p>
          <a:p>
            <a:r>
              <a:rPr lang="en-US" dirty="0">
                <a:solidFill>
                  <a:srgbClr val="FFC000"/>
                </a:solidFill>
              </a:rPr>
              <a:t>Mutable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26" y="2174876"/>
            <a:ext cx="4041775" cy="216852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Fast access to first element</a:t>
            </a:r>
          </a:p>
          <a:p>
            <a:r>
              <a:rPr lang="en-US" dirty="0">
                <a:solidFill>
                  <a:srgbClr val="FFC000"/>
                </a:solidFill>
              </a:rPr>
              <a:t>O(n) access to any element</a:t>
            </a:r>
          </a:p>
          <a:p>
            <a:r>
              <a:rPr lang="en-US" dirty="0">
                <a:solidFill>
                  <a:srgbClr val="00B050"/>
                </a:solidFill>
              </a:rPr>
              <a:t>Pattern matching</a:t>
            </a:r>
          </a:p>
          <a:p>
            <a:r>
              <a:rPr lang="en-US" dirty="0">
                <a:solidFill>
                  <a:srgbClr val="00B050"/>
                </a:solidFill>
              </a:rPr>
              <a:t>Immutable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5257801"/>
            <a:ext cx="764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Prefer List unless you need fast random access or mutability</a:t>
            </a:r>
          </a:p>
        </p:txBody>
      </p:sp>
      <p:sp>
        <p:nvSpPr>
          <p:cNvPr id="8" name="Oval 7"/>
          <p:cNvSpPr/>
          <p:nvPr/>
        </p:nvSpPr>
        <p:spPr>
          <a:xfrm>
            <a:off x="5867400" y="2965269"/>
            <a:ext cx="319342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6258838" y="4108270"/>
            <a:ext cx="446763" cy="1149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4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1754</Words>
  <Application>Microsoft Office PowerPoint</Application>
  <PresentationFormat>Widescreen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Pattern Matching</vt:lpstr>
      <vt:lpstr>Pattern Matching</vt:lpstr>
      <vt:lpstr>Details</vt:lpstr>
      <vt:lpstr>Compare Approaches</vt:lpstr>
      <vt:lpstr>Usefulness of Tuples</vt:lpstr>
      <vt:lpstr>List Patterns</vt:lpstr>
      <vt:lpstr>Nil</vt:lpstr>
      <vt:lpstr>Impossible Matches?</vt:lpstr>
      <vt:lpstr>Arrays vs. Lists</vt:lpstr>
      <vt:lpstr>What Else?</vt:lpstr>
      <vt:lpstr>Case Classes</vt:lpstr>
      <vt:lpstr>Case Classes and Inheritance</vt:lpstr>
      <vt:lpstr>Picture</vt:lpstr>
      <vt:lpstr>Use Pattern Matching</vt:lpstr>
      <vt:lpstr>Option</vt:lpstr>
      <vt:lpstr>Match Expressions</vt:lpstr>
      <vt:lpstr>Conditional Not Necessary</vt:lpstr>
      <vt:lpstr>Match Cases Are Patterns</vt:lpstr>
      <vt:lpstr>List Matches</vt:lpstr>
      <vt:lpstr>Handling Option</vt:lpstr>
      <vt:lpstr>Tree Matches</vt:lpstr>
      <vt:lpstr>Guarded Patterns</vt:lpstr>
      <vt:lpstr>Compare</vt:lpstr>
      <vt:lpstr>More Interesting Example</vt:lpstr>
      <vt:lpstr>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Matching</dc:title>
  <dc:creator>Chapin, Peter  @ VTC</dc:creator>
  <cp:lastModifiedBy>Peter Chapin</cp:lastModifiedBy>
  <cp:revision>31</cp:revision>
  <dcterms:created xsi:type="dcterms:W3CDTF">2006-08-16T00:00:00Z</dcterms:created>
  <dcterms:modified xsi:type="dcterms:W3CDTF">2025-01-25T19:25:41Z</dcterms:modified>
</cp:coreProperties>
</file>