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4" r:id="rId5"/>
    <p:sldId id="285" r:id="rId6"/>
    <p:sldId id="286" r:id="rId7"/>
    <p:sldId id="287" r:id="rId8"/>
    <p:sldId id="269" r:id="rId9"/>
    <p:sldId id="272" r:id="rId10"/>
    <p:sldId id="283" r:id="rId11"/>
    <p:sldId id="273" r:id="rId12"/>
    <p:sldId id="274" r:id="rId13"/>
    <p:sldId id="262" r:id="rId14"/>
    <p:sldId id="263" r:id="rId15"/>
    <p:sldId id="264" r:id="rId16"/>
    <p:sldId id="265" r:id="rId17"/>
    <p:sldId id="267" r:id="rId18"/>
    <p:sldId id="268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62" y="2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1DFD-6F58-49E4-9044-CE87C7772C3C}" type="datetimeFigureOut">
              <a:rPr lang="en-US" smtClean="0"/>
              <a:t>2025-01-27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ic_language" TargetMode="External"/><Relationship Id="rId7" Type="http://schemas.openxmlformats.org/officeDocument/2006/relationships/hyperlink" Target="http://en.wikibooks.org/wiki/TeX" TargetMode="External"/><Relationship Id="rId2" Type="http://schemas.openxmlformats.org/officeDocument/2006/relationships/hyperlink" Target="http://www.gnuplot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ne.ni.com/np/app/flex/p/ap/global/lang/en/pg/1/docid/nav-77/" TargetMode="External"/><Relationship Id="rId5" Type="http://schemas.openxmlformats.org/officeDocument/2006/relationships/hyperlink" Target="http://www.gnu.org/software/octave/" TargetMode="External"/><Relationship Id="rId4" Type="http://schemas.openxmlformats.org/officeDocument/2006/relationships/hyperlink" Target="http://www.mathworks.com/products/matlab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plot.inf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test.org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razie.com/search/label/ds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a-lang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a-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ala-native.org/en/stab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Scala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77161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Object Oriented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5583" y="1417638"/>
            <a:ext cx="796083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Abstract superclass describes all animals.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Animal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weight: Double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Subclass representing cats. Overrides abstract methods.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Cat(w: Double)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Animal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(w &lt; 0.0)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BadWeightException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weight = w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Method to compute the total weight of all animals in a list.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totalWeight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(zoo: List[Animal])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zoo.map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(_.weight).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(0.0)(_ + _)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Send a list of Cats to 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totalWeight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method.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catFarm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List(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Cat(8.5),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Cat(5.2),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Cat(523.0))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catWeight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totalWeight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catFarm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757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Functional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8300" y="1417638"/>
            <a:ext cx="891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Return the total size of all files in the specified folder.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folderSize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folderName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String) = 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// Java libraries are usable from Scala.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folder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java.io.File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folderName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// Process list of files using “higher order” methods.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fileLengths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folder.listFiles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filter { _.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 map { _.length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// Collapse the resulting array of file lengths into a single value.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fileLengths.foldLeft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(0L)(_ + _)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82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Integrates OO and FP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0436" y="1417638"/>
            <a:ext cx="83311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Class extends the type “function taking String returning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NameConverter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 Method to use when an instance is “called” as a function.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apply(s: String) = { …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 Some other method.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configure(base: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 { …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converter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NameConverter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converter.configure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(16)             // It’s an object!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= converter(“Peter”)     // It’s a function!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Method taking a function of type String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a parameter.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workWith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(operation: String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 { …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Can pass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NameConverter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it’s a subtype of String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workWith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(converter)</a:t>
            </a:r>
          </a:p>
        </p:txBody>
      </p:sp>
    </p:spTree>
    <p:extLst>
      <p:ext uri="{BB962C8B-B14F-4D97-AF65-F5344CB8AC3E}">
        <p14:creationId xmlns:p14="http://schemas.microsoft.com/office/powerpoint/2010/main" val="184196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A language designed for use in a specific application domain </a:t>
            </a:r>
            <a:r>
              <a:rPr lang="en-US" dirty="0"/>
              <a:t>(by “domain experts”)</a:t>
            </a:r>
          </a:p>
          <a:p>
            <a:pPr lvl="1"/>
            <a:r>
              <a:rPr lang="en-US" dirty="0" err="1">
                <a:hlinkClick r:id="rId2"/>
              </a:rPr>
              <a:t>Gnuplot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PIC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MATLAB</a:t>
            </a:r>
            <a:r>
              <a:rPr lang="en-US" dirty="0"/>
              <a:t>/</a:t>
            </a:r>
            <a:r>
              <a:rPr lang="en-US" dirty="0">
                <a:hlinkClick r:id="rId5"/>
              </a:rPr>
              <a:t>Octave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LabView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TeX</a:t>
            </a:r>
            <a:endParaRPr lang="en-US" dirty="0"/>
          </a:p>
          <a:p>
            <a:pPr lvl="1"/>
            <a:r>
              <a:rPr lang="en-US" dirty="0"/>
              <a:t>Macro languages of various kinds</a:t>
            </a:r>
          </a:p>
          <a:p>
            <a:pPr lvl="1"/>
            <a:r>
              <a:rPr lang="en-US" i="1" dirty="0"/>
              <a:t>Many others…</a:t>
            </a:r>
          </a:p>
        </p:txBody>
      </p:sp>
    </p:spTree>
    <p:extLst>
      <p:ext uri="{BB962C8B-B14F-4D97-AF65-F5344CB8AC3E}">
        <p14:creationId xmlns:p14="http://schemas.microsoft.com/office/powerpoint/2010/main" val="15337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err="1"/>
              <a:t>vs</a:t>
            </a:r>
            <a:r>
              <a:rPr lang="en-US" dirty="0"/>
              <a:t> Internal DSLs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DSL creator writes a program that processes the new language</a:t>
            </a:r>
          </a:p>
          <a:p>
            <a:pPr lvl="1"/>
            <a:r>
              <a:rPr lang="en-US" dirty="0"/>
              <a:t>DSL processor can be in any language</a:t>
            </a:r>
          </a:p>
          <a:p>
            <a:pPr lvl="1"/>
            <a:r>
              <a:rPr lang="en-US" dirty="0"/>
              <a:t>DSL processor uses compiler techniques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Gnuplot</a:t>
            </a:r>
            <a:r>
              <a:rPr lang="en-US" dirty="0"/>
              <a:t> is written in C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DSL creator extends a “host” language to add new syntax for the DSL</a:t>
            </a:r>
          </a:p>
          <a:p>
            <a:pPr lvl="1"/>
            <a:r>
              <a:rPr lang="en-US" dirty="0"/>
              <a:t>DSL users can drop to the host language at any time</a:t>
            </a:r>
          </a:p>
        </p:txBody>
      </p:sp>
    </p:spTree>
    <p:extLst>
      <p:ext uri="{BB962C8B-B14F-4D97-AF65-F5344CB8AC3E}">
        <p14:creationId xmlns:p14="http://schemas.microsoft.com/office/powerpoint/2010/main" val="408714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and DSLs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features to support internal DSLs</a:t>
            </a:r>
          </a:p>
          <a:p>
            <a:pPr lvl="1"/>
            <a:r>
              <a:rPr lang="en-US" dirty="0"/>
              <a:t>Flexible syntax. You can (with limitations) add:</a:t>
            </a:r>
          </a:p>
          <a:p>
            <a:pPr lvl="2"/>
            <a:r>
              <a:rPr lang="en-US" dirty="0"/>
              <a:t>New keywords</a:t>
            </a:r>
          </a:p>
          <a:p>
            <a:pPr lvl="2"/>
            <a:r>
              <a:rPr lang="en-US" dirty="0"/>
              <a:t>New operators</a:t>
            </a:r>
          </a:p>
          <a:p>
            <a:pPr lvl="2"/>
            <a:r>
              <a:rPr lang="en-US" dirty="0"/>
              <a:t>New control structures</a:t>
            </a:r>
          </a:p>
          <a:p>
            <a:r>
              <a:rPr lang="en-US" dirty="0"/>
              <a:t>Enables “DSL-oriented programming”</a:t>
            </a:r>
          </a:p>
          <a:p>
            <a:pPr lvl="1"/>
            <a:r>
              <a:rPr lang="en-US" dirty="0"/>
              <a:t>Don’t write a program to solve your problem…</a:t>
            </a:r>
          </a:p>
          <a:p>
            <a:pPr lvl="1"/>
            <a:r>
              <a:rPr lang="en-US" dirty="0"/>
              <a:t>Create a DSL that makes the problem easy to solve</a:t>
            </a:r>
          </a:p>
          <a:p>
            <a:pPr lvl="2"/>
            <a:r>
              <a:rPr lang="en-US" dirty="0"/>
              <a:t>… and then easily solve it with your DSL</a:t>
            </a:r>
          </a:p>
        </p:txBody>
      </p:sp>
    </p:spTree>
    <p:extLst>
      <p:ext uri="{BB962C8B-B14F-4D97-AF65-F5344CB8AC3E}">
        <p14:creationId xmlns:p14="http://schemas.microsoft.com/office/powerpoint/2010/main" val="203034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DSL: </a:t>
            </a:r>
            <a:r>
              <a:rPr lang="en-US" dirty="0" err="1"/>
              <a:t>ScalaTest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6122" y="1975910"/>
            <a:ext cx="823975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org.scalatest.FlatSpec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org.scalatest.matchers.ShouldMatchers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StackSpec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FlatSpec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ShouldMatchers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“A Stack”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“pop values in last-in-first-out order”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stack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Stack[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stack.pop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(2)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stack.pop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(1)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“throw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if an empty stack is popped”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emptyStack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Stack[String]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evaluating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emptyStack.pop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produce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1506" y="1417638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Scala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1506" y="5919724"/>
            <a:ext cx="313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2"/>
              </a:rPr>
              <a:t>http://www.scalatest.org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5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DSL: Parser </a:t>
            </a:r>
            <a:r>
              <a:rPr lang="en-US" dirty="0" err="1"/>
              <a:t>Combinators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5877" y="2025835"/>
            <a:ext cx="72202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inclusion_credential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Parser[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RTInclusionCredential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role_definition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~ “&lt;-” ~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role_definition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^^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{ case target ~ “&lt;-” ~ source =&gt;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RTInclusionCredential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(target, source)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role_definition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Parser[(String, String)]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entity ~ “.” ~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role_identifier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^^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{ case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~ “.” ~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entity: Parser[String]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role_identifier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Parser[String]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877" y="1418097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Scala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1533" y="6049893"/>
            <a:ext cx="38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parse strings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B.s”</a:t>
            </a:r>
          </a:p>
        </p:txBody>
      </p:sp>
    </p:spTree>
    <p:extLst>
      <p:ext uri="{BB962C8B-B14F-4D97-AF65-F5344CB8AC3E}">
        <p14:creationId xmlns:p14="http://schemas.microsoft.com/office/powerpoint/2010/main" val="63509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DSL: Telnet State Machine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1917803"/>
            <a:ext cx="899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transitions: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[Transition] =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(data, IAC)             -&gt;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(data, 0)               -&gt; data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(data, 10)              -&gt; data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(data, 13)              -&gt; data +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eatLine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+ echo ("")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   (data, {_:Event=&gt;true}) -&gt; data +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eatChar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+ echo ("")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IAC)              -&gt; data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(WILL, WONT, DO, DONT)) -&gt;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+ push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{_:Event=&gt;last==SM(DO)})   -&gt; data + mode(true) + pop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{_:Event=&gt;last==SM(DONT)}) -&gt; data + mode(false) + pop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AnyEvent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) -&gt; data + echo("interesting sequence...") + pop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SB) -&gt;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subneg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(""".*""".r, CR) -&gt; data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  Nil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418600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Scala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5587104"/>
            <a:ext cx="82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Posted on the Scala User’s mailing list. See also: </a:t>
            </a:r>
            <a:r>
              <a:rPr lang="en-US" dirty="0">
                <a:hlinkClick r:id="rId2"/>
              </a:rPr>
              <a:t>http://blog.razie.com/search/label/dsl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Languages</a:t>
            </a:r>
          </a:p>
          <a:p>
            <a:pPr lvl="1"/>
            <a:r>
              <a:rPr lang="en-US" dirty="0"/>
              <a:t>Perform many program checks at compile time (before the program runs)</a:t>
            </a:r>
          </a:p>
          <a:p>
            <a:pPr lvl="2"/>
            <a:r>
              <a:rPr lang="en-US" dirty="0"/>
              <a:t>e.g., Static type checking</a:t>
            </a:r>
          </a:p>
          <a:p>
            <a:pPr lvl="1"/>
            <a:r>
              <a:rPr lang="en-US" dirty="0"/>
              <a:t>Generally require all code references to be resolved ahead of time</a:t>
            </a:r>
          </a:p>
          <a:p>
            <a:pPr lvl="1"/>
            <a:r>
              <a:rPr lang="en-US" dirty="0"/>
              <a:t>Generally do not allow programs to execute data</a:t>
            </a:r>
          </a:p>
          <a:p>
            <a:pPr lvl="2"/>
            <a:r>
              <a:rPr lang="en-US" dirty="0"/>
              <a:t>For example, read a string from the user containing program text and then execute that code.</a:t>
            </a:r>
          </a:p>
        </p:txBody>
      </p:sp>
    </p:spTree>
    <p:extLst>
      <p:ext uri="{BB962C8B-B14F-4D97-AF65-F5344CB8AC3E}">
        <p14:creationId xmlns:p14="http://schemas.microsoft.com/office/powerpoint/2010/main" val="11676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in a Single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website is </a:t>
            </a:r>
            <a:r>
              <a:rPr lang="en-US" dirty="0">
                <a:hlinkClick r:id="rId2"/>
              </a:rPr>
              <a:t>https://www.scala-lang.org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Links to tutorials, documentation, information on downloading and installing.</a:t>
            </a:r>
          </a:p>
          <a:p>
            <a:pPr lvl="1"/>
            <a:r>
              <a:rPr lang="en-US" dirty="0"/>
              <a:t>Characteristics:</a:t>
            </a:r>
          </a:p>
          <a:p>
            <a:pPr lvl="2"/>
            <a:r>
              <a:rPr lang="en-US" dirty="0"/>
              <a:t>Functional/OO hybrid language</a:t>
            </a:r>
          </a:p>
          <a:p>
            <a:pPr lvl="2"/>
            <a:r>
              <a:rPr lang="en-US" dirty="0"/>
              <a:t>Targets the JVM. Easily mixes with Java.</a:t>
            </a:r>
          </a:p>
          <a:p>
            <a:pPr lvl="2"/>
            <a:r>
              <a:rPr lang="en-US" dirty="0"/>
              <a:t>Very rich with many interesting features from a PL theory perspective.</a:t>
            </a:r>
          </a:p>
          <a:p>
            <a:pPr lvl="2"/>
            <a:r>
              <a:rPr lang="en-US" dirty="0"/>
              <a:t>Practical. Active community. Relatively good tool support.</a:t>
            </a:r>
          </a:p>
        </p:txBody>
      </p:sp>
    </p:spTree>
    <p:extLst>
      <p:ext uri="{BB962C8B-B14F-4D97-AF65-F5344CB8AC3E}">
        <p14:creationId xmlns:p14="http://schemas.microsoft.com/office/powerpoint/2010/main" val="150155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Languages</a:t>
            </a:r>
          </a:p>
          <a:p>
            <a:pPr lvl="1"/>
            <a:r>
              <a:rPr lang="en-US" dirty="0"/>
              <a:t>Postpone many language checks until run time</a:t>
            </a:r>
          </a:p>
          <a:p>
            <a:pPr lvl="2"/>
            <a:r>
              <a:rPr lang="en-US" dirty="0"/>
              <a:t>e.g., Dynamic type checking</a:t>
            </a:r>
          </a:p>
          <a:p>
            <a:pPr lvl="1"/>
            <a:r>
              <a:rPr lang="en-US" dirty="0"/>
              <a:t>Can easily load code at run time</a:t>
            </a:r>
          </a:p>
          <a:p>
            <a:pPr lvl="1"/>
            <a:r>
              <a:rPr lang="en-US" dirty="0"/>
              <a:t>Often allow the execution of code stored in data objects</a:t>
            </a:r>
          </a:p>
        </p:txBody>
      </p:sp>
    </p:spTree>
    <p:extLst>
      <p:ext uri="{BB962C8B-B14F-4D97-AF65-F5344CB8AC3E}">
        <p14:creationId xmlns:p14="http://schemas.microsoft.com/office/powerpoint/2010/main" val="53038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Static Languages…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Fast</a:t>
            </a:r>
            <a:r>
              <a:rPr lang="en-US" dirty="0"/>
              <a:t>. Since the compiler does checks, they need not be done while the program runs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Robust</a:t>
            </a:r>
            <a:r>
              <a:rPr lang="en-US" dirty="0"/>
              <a:t>. The compiler finds many errors.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Less flexible</a:t>
            </a:r>
            <a:r>
              <a:rPr lang="en-US" dirty="0"/>
              <a:t>. The program can’t as easily adapt to new conditions once compiled.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Less interactive</a:t>
            </a:r>
            <a:r>
              <a:rPr lang="en-US" dirty="0"/>
              <a:t>. It is difficult to modify the program code while it runs.</a:t>
            </a:r>
          </a:p>
          <a:p>
            <a:r>
              <a:rPr lang="en-US" dirty="0"/>
              <a:t>Dynamic Languages…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The opposite!</a:t>
            </a:r>
          </a:p>
        </p:txBody>
      </p:sp>
    </p:spTree>
    <p:extLst>
      <p:ext uri="{BB962C8B-B14F-4D97-AF65-F5344CB8AC3E}">
        <p14:creationId xmlns:p14="http://schemas.microsoft.com/office/powerpoint/2010/main" val="399032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4455" y="2304494"/>
            <a:ext cx="6603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sum(x, y):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+ y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 = sum(1, 2)                # Computes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 = sum(1.0, 2.0)            # Computes 3.0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 = sum(“Hello”, “World”)    # Computes “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 = sum(“Hello”, 2)          #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Run time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1676400"/>
            <a:ext cx="14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Python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4455" y="4132916"/>
            <a:ext cx="72202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line throws a </a:t>
            </a:r>
            <a:r>
              <a:rPr lang="en-US" dirty="0" err="1"/>
              <a:t>TypeError</a:t>
            </a:r>
            <a:r>
              <a:rPr lang="en-US" dirty="0"/>
              <a:t> exception…</a:t>
            </a:r>
          </a:p>
          <a:p>
            <a:endParaRPr lang="en-US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Can’t convert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 object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implicitly”</a:t>
            </a:r>
          </a:p>
        </p:txBody>
      </p:sp>
    </p:spTree>
    <p:extLst>
      <p:ext uri="{BB962C8B-B14F-4D97-AF65-F5344CB8AC3E}">
        <p14:creationId xmlns:p14="http://schemas.microsoft.com/office/powerpoint/2010/main" val="228309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Static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2582" y="1992464"/>
            <a:ext cx="6603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sum(x: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 x + y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z1 = sum(1, 2)                 // Computes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z2 = sum(1.0, 2.0)             // Compile time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z3 = sum(“Hello”, “World”)     // Compile time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z4 = sum(“Hello”, 2)           // Compile time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0436" y="1515144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Scala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0436" y="4023721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use a </a:t>
            </a:r>
            <a:r>
              <a:rPr lang="en-US" i="1" dirty="0"/>
              <a:t>type class </a:t>
            </a:r>
            <a:r>
              <a:rPr lang="en-US" dirty="0"/>
              <a:t>to generalize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/>
              <a:t> over all numeric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436" y="4495800"/>
            <a:ext cx="8331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sum[A](x: A, y: A)(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implicit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n: Numeric[A])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n.plus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z1 = sum(1, 2)                 // Computes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z2 = sum(1.0, 2.0)             // Computes 3.0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z3 = sum(“Hello”, “World”)     // Compile time error (not numeric)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z4 = sum(“Hello”, 2)           //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34558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Not…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is not…</a:t>
            </a:r>
          </a:p>
          <a:p>
            <a:pPr lvl="1"/>
            <a:r>
              <a:rPr lang="en-US" dirty="0"/>
              <a:t>… a dynamic language.</a:t>
            </a:r>
          </a:p>
          <a:p>
            <a:pPr lvl="2"/>
            <a:r>
              <a:rPr lang="en-US" dirty="0"/>
              <a:t>But Scala has type inference, so type annotations can often be eliminated.</a:t>
            </a:r>
          </a:p>
          <a:p>
            <a:pPr lvl="2"/>
            <a:r>
              <a:rPr lang="en-US" dirty="0"/>
              <a:t>But Scala supports “scripting” applications without explicit compilation.</a:t>
            </a:r>
          </a:p>
          <a:p>
            <a:pPr lvl="1"/>
            <a:r>
              <a:rPr lang="en-US" dirty="0"/>
              <a:t>… a logic language.</a:t>
            </a:r>
          </a:p>
          <a:p>
            <a:pPr lvl="2"/>
            <a:r>
              <a:rPr lang="en-US" dirty="0"/>
              <a:t>But Scala’s flexible syntax and a suitable library can simulate logic programs.</a:t>
            </a:r>
          </a:p>
          <a:p>
            <a:pPr lvl="1"/>
            <a:r>
              <a:rPr lang="en-US" dirty="0"/>
              <a:t>… a systems or embedded language.</a:t>
            </a:r>
          </a:p>
          <a:p>
            <a:pPr lvl="2"/>
            <a:r>
              <a:rPr lang="en-US" dirty="0"/>
              <a:t>Scala’s dependence on the JVM disqualifies it from many systems and embedded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8596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Traditionally, Scala Targets the JVM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Good</a:t>
            </a:r>
          </a:p>
          <a:p>
            <a:pPr lvl="1"/>
            <a:r>
              <a:rPr lang="en-US" dirty="0"/>
              <a:t>Can interoperate with Java (relatively) easily.</a:t>
            </a:r>
          </a:p>
          <a:p>
            <a:pPr lvl="1"/>
            <a:r>
              <a:rPr lang="en-US" dirty="0"/>
              <a:t>Can access a huge collection of Java libraries.</a:t>
            </a:r>
          </a:p>
          <a:p>
            <a:pPr lvl="1"/>
            <a:r>
              <a:rPr lang="en-US" dirty="0"/>
              <a:t>Can (sometimes) take advantage of advanced Java technologies.</a:t>
            </a:r>
          </a:p>
          <a:p>
            <a:pPr lvl="1"/>
            <a:r>
              <a:rPr lang="en-US" dirty="0"/>
              <a:t>Can be deployed (almost) anywhere Java can.</a:t>
            </a:r>
          </a:p>
          <a:p>
            <a:r>
              <a:rPr lang="en-US" i="1" dirty="0"/>
              <a:t>Bad</a:t>
            </a:r>
          </a:p>
          <a:p>
            <a:pPr lvl="1"/>
            <a:r>
              <a:rPr lang="en-US" dirty="0"/>
              <a:t>Tied to the Java ecosystem</a:t>
            </a:r>
          </a:p>
          <a:p>
            <a:pPr lvl="1"/>
            <a:r>
              <a:rPr lang="en-US" dirty="0"/>
              <a:t>Suffers disadvantages of any JVM-based language</a:t>
            </a:r>
          </a:p>
        </p:txBody>
      </p:sp>
    </p:spTree>
    <p:extLst>
      <p:ext uri="{BB962C8B-B14F-4D97-AF65-F5344CB8AC3E}">
        <p14:creationId xmlns:p14="http://schemas.microsoft.com/office/powerpoint/2010/main" val="48853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87A5-4061-93E5-DFB9-67F63FE9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95F2-0980-FFD7-F0F8-C9AD45F8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Scala.js compiles Scala to JavaScript</a:t>
            </a:r>
          </a:p>
          <a:p>
            <a:pPr lvl="1"/>
            <a:r>
              <a:rPr lang="en-US" dirty="0"/>
              <a:t>Allows web application front-end programming to be done in Scala.</a:t>
            </a:r>
          </a:p>
          <a:p>
            <a:pPr lvl="1"/>
            <a:r>
              <a:rPr lang="en-US" dirty="0"/>
              <a:t>Allows Node.js back-end programming to be done in Scala.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More powerful type system</a:t>
            </a:r>
          </a:p>
          <a:p>
            <a:pPr lvl="2"/>
            <a:r>
              <a:rPr lang="en-US" dirty="0"/>
              <a:t>Certainly more than JavaScript, but also more than TypeScript</a:t>
            </a:r>
          </a:p>
          <a:p>
            <a:pPr lvl="1"/>
            <a:r>
              <a:rPr lang="en-US" dirty="0"/>
              <a:t>More coherent integration of OOP and functional programming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https://www.scala-js.org/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6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30B-FA2E-C70B-E6D4-28282D02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631B-F60D-BA99-22F2-63E64B1E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Native is a Scala compiler that uses an LLVM backend to generate native code.</a:t>
            </a:r>
          </a:p>
          <a:p>
            <a:pPr lvl="1"/>
            <a:r>
              <a:rPr lang="en-US" dirty="0"/>
              <a:t>Does not depend on the JVM.</a:t>
            </a:r>
          </a:p>
          <a:p>
            <a:pPr lvl="1"/>
            <a:r>
              <a:rPr lang="en-US" dirty="0"/>
              <a:t>Does not suffer from JVM-related disadvantages.</a:t>
            </a:r>
          </a:p>
          <a:p>
            <a:pPr lvl="1"/>
            <a:r>
              <a:rPr lang="en-US" dirty="0"/>
              <a:t>Contains extensions for low-level hardware access and C interfacing.</a:t>
            </a:r>
          </a:p>
          <a:p>
            <a:r>
              <a:rPr lang="en-US" dirty="0"/>
              <a:t>Scala Native makes Scala suitable for systems programming.</a:t>
            </a:r>
          </a:p>
          <a:p>
            <a:pPr lvl="1"/>
            <a:r>
              <a:rPr lang="en-US" dirty="0"/>
              <a:t>BUT… it is still immature.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https://scala-native.org/en/stable/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3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1E71-7B16-FBD3-E0E2-87CE4C8C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C28F-CDF8-73BF-8ADE-BF80F8BB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Scala.NET was an attempt to bring Scala to the Common Language Runtime (CLR) and .NET platform.</a:t>
            </a:r>
          </a:p>
          <a:p>
            <a:r>
              <a:rPr lang="en-US" i="1" dirty="0"/>
              <a:t>It is now a dead project</a:t>
            </a:r>
            <a:r>
              <a:rPr lang="en-US" dirty="0"/>
              <a:t>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Technical complications integrating Scala’s type system onto the CLR.</a:t>
            </a:r>
          </a:p>
          <a:p>
            <a:pPr lvl="1"/>
            <a:r>
              <a:rPr lang="en-US" dirty="0"/>
              <a:t>Lack of interest in .NET in the Scala community (at the time).</a:t>
            </a:r>
          </a:p>
          <a:p>
            <a:pPr lvl="1"/>
            <a:r>
              <a:rPr lang="en-US" dirty="0"/>
              <a:t>Redirection of resources to Scala3, Scala.js, and Scala Native.</a:t>
            </a:r>
          </a:p>
        </p:txBody>
      </p:sp>
    </p:spTree>
    <p:extLst>
      <p:ext uri="{BB962C8B-B14F-4D97-AF65-F5344CB8AC3E}">
        <p14:creationId xmlns:p14="http://schemas.microsoft.com/office/powerpoint/2010/main" val="89196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Categories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Imperative</a:t>
            </a:r>
            <a:r>
              <a:rPr lang="en-US" dirty="0"/>
              <a:t> (also Object Oriented)</a:t>
            </a:r>
          </a:p>
          <a:p>
            <a:pPr lvl="1"/>
            <a:r>
              <a:rPr lang="en-US" dirty="0"/>
              <a:t>Program is a sequence of commands (imperatives)</a:t>
            </a:r>
          </a:p>
          <a:p>
            <a:pPr lvl="1"/>
            <a:r>
              <a:rPr lang="en-US" dirty="0"/>
              <a:t>Each command modifies the state of memory</a:t>
            </a:r>
          </a:p>
          <a:p>
            <a:r>
              <a:rPr lang="en-US" u="sng" dirty="0"/>
              <a:t>Functional</a:t>
            </a:r>
          </a:p>
          <a:p>
            <a:pPr lvl="1"/>
            <a:r>
              <a:rPr lang="en-US" dirty="0"/>
              <a:t>Program is a large expression that is evaluated</a:t>
            </a:r>
          </a:p>
          <a:p>
            <a:pPr lvl="1"/>
            <a:r>
              <a:rPr lang="en-US" dirty="0"/>
              <a:t>All data is immutable (no state modified or side effects created during evaluation)</a:t>
            </a:r>
          </a:p>
          <a:p>
            <a:r>
              <a:rPr lang="en-US" u="sng" dirty="0"/>
              <a:t>Logic</a:t>
            </a:r>
          </a:p>
          <a:p>
            <a:pPr lvl="1"/>
            <a:r>
              <a:rPr lang="en-US" dirty="0"/>
              <a:t>Program is a set of rules that describe the solution</a:t>
            </a:r>
          </a:p>
          <a:p>
            <a:pPr lvl="1"/>
            <a:r>
              <a:rPr lang="en-US" dirty="0"/>
              <a:t>Program “execution” finds a result that obeys all the rules</a:t>
            </a:r>
          </a:p>
        </p:txBody>
      </p:sp>
    </p:spTree>
    <p:extLst>
      <p:ext uri="{BB962C8B-B14F-4D97-AF65-F5344CB8AC3E}">
        <p14:creationId xmlns:p14="http://schemas.microsoft.com/office/powerpoint/2010/main" val="29756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Imperative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1024" y="1417638"/>
            <a:ext cx="684995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sieve(max: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 Array[Boolean] = 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Create and initialize the array.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flags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Array[Boolean](max)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(i &lt;- 0 until max) flags(i)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Zero and one are not prime.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flags(0)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flags(1)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Sieve off the non-primes.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(i &lt;- 2 until max)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(flags(i))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(j &lt;- 2*i until max by i) flags(j)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Return the result.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flags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6317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2043</Words>
  <Application>Microsoft Office PowerPoint</Application>
  <PresentationFormat>Widescreen</PresentationFormat>
  <Paragraphs>267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An Introduction to Scala</vt:lpstr>
      <vt:lpstr>Scala in a Single Slide</vt:lpstr>
      <vt:lpstr>Scala is Not…</vt:lpstr>
      <vt:lpstr>Traditionally, Scala Targets the JVM</vt:lpstr>
      <vt:lpstr>Scala.js</vt:lpstr>
      <vt:lpstr>Scala Native</vt:lpstr>
      <vt:lpstr>Scala.NET?</vt:lpstr>
      <vt:lpstr>Language Categories</vt:lpstr>
      <vt:lpstr>Scala is Imperative</vt:lpstr>
      <vt:lpstr>Scala is Object Oriented</vt:lpstr>
      <vt:lpstr>Scala is Functional</vt:lpstr>
      <vt:lpstr>Scala Integrates OO and FP</vt:lpstr>
      <vt:lpstr>Domain Specific Languages</vt:lpstr>
      <vt:lpstr>External vs Internal DSLs</vt:lpstr>
      <vt:lpstr>Scala and DSLs</vt:lpstr>
      <vt:lpstr>Example DSL: ScalaTest</vt:lpstr>
      <vt:lpstr>Example DSL: Parser Combinators</vt:lpstr>
      <vt:lpstr>Example DSL: Telnet State Machine</vt:lpstr>
      <vt:lpstr>Static vs Dynamic</vt:lpstr>
      <vt:lpstr>Static vs Dynamic (continued)</vt:lpstr>
      <vt:lpstr>Static vs Dynamic (continued)</vt:lpstr>
      <vt:lpstr>Python is Dynamic</vt:lpstr>
      <vt:lpstr>Scala is Static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 Chapin</cp:lastModifiedBy>
  <cp:revision>43</cp:revision>
  <dcterms:created xsi:type="dcterms:W3CDTF">2011-07-14T15:05:02Z</dcterms:created>
  <dcterms:modified xsi:type="dcterms:W3CDTF">2025-01-27T17:58:35Z</dcterms:modified>
</cp:coreProperties>
</file>