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384" y="28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2025-01-30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2025-01-30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2025-01-30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2025-01-30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2025-01-30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2025-01-30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2025-01-30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2025-01-30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2025-01-30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2025-01-30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2025-01-30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2025-01-30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Immutability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Peter Chapin</a:t>
            </a:r>
          </a:p>
          <a:p>
            <a:r>
              <a:rPr lang="en-US" dirty="0"/>
              <a:t>Vermont State University</a:t>
            </a:r>
          </a:p>
        </p:txBody>
      </p:sp>
    </p:spTree>
    <p:extLst>
      <p:ext uri="{BB962C8B-B14F-4D97-AF65-F5344CB8AC3E}">
        <p14:creationId xmlns:p14="http://schemas.microsoft.com/office/powerpoint/2010/main" val="2979493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Here’s the Picture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54046" y="1447618"/>
            <a:ext cx="1324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BEFORE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807046" y="1447618"/>
            <a:ext cx="11031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AFTER</a:t>
            </a:r>
          </a:p>
        </p:txBody>
      </p:sp>
      <p:sp>
        <p:nvSpPr>
          <p:cNvPr id="7" name="Rectangle 6"/>
          <p:cNvSpPr/>
          <p:nvPr/>
        </p:nvSpPr>
        <p:spPr>
          <a:xfrm>
            <a:off x="2569917" y="2743018"/>
            <a:ext cx="838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569918" y="2373686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names</a:t>
            </a:r>
          </a:p>
        </p:txBody>
      </p:sp>
      <p:sp>
        <p:nvSpPr>
          <p:cNvPr id="9" name="Rectangle 8"/>
          <p:cNvSpPr/>
          <p:nvPr/>
        </p:nvSpPr>
        <p:spPr>
          <a:xfrm>
            <a:off x="6374775" y="2743018"/>
            <a:ext cx="838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435446" y="2373686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names</a:t>
            </a:r>
          </a:p>
        </p:txBody>
      </p:sp>
      <p:sp>
        <p:nvSpPr>
          <p:cNvPr id="11" name="Oval 10"/>
          <p:cNvSpPr/>
          <p:nvPr/>
        </p:nvSpPr>
        <p:spPr>
          <a:xfrm>
            <a:off x="2291142" y="3729264"/>
            <a:ext cx="1395753" cy="22098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096000" y="3729264"/>
            <a:ext cx="1395753" cy="22098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142914" y="3047818"/>
            <a:ext cx="914400" cy="9144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alice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4142914" y="4190818"/>
            <a:ext cx="914400" cy="9144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bob</a:t>
            </a:r>
          </a:p>
        </p:txBody>
      </p:sp>
      <p:sp>
        <p:nvSpPr>
          <p:cNvPr id="15" name="Oval 14"/>
          <p:cNvSpPr/>
          <p:nvPr/>
        </p:nvSpPr>
        <p:spPr>
          <a:xfrm>
            <a:off x="4142914" y="5333818"/>
            <a:ext cx="914400" cy="9144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carol</a:t>
            </a:r>
          </a:p>
        </p:txBody>
      </p:sp>
      <p:sp>
        <p:nvSpPr>
          <p:cNvPr id="16" name="Oval 15"/>
          <p:cNvSpPr/>
          <p:nvPr/>
        </p:nvSpPr>
        <p:spPr>
          <a:xfrm>
            <a:off x="8381811" y="5333818"/>
            <a:ext cx="914400" cy="9144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carol</a:t>
            </a:r>
          </a:p>
        </p:txBody>
      </p:sp>
      <p:sp>
        <p:nvSpPr>
          <p:cNvPr id="17" name="Oval 16"/>
          <p:cNvSpPr/>
          <p:nvPr/>
        </p:nvSpPr>
        <p:spPr>
          <a:xfrm>
            <a:off x="8336091" y="4190818"/>
            <a:ext cx="914400" cy="9144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bob</a:t>
            </a:r>
          </a:p>
        </p:txBody>
      </p:sp>
      <p:sp>
        <p:nvSpPr>
          <p:cNvPr id="18" name="Oval 17"/>
          <p:cNvSpPr/>
          <p:nvPr/>
        </p:nvSpPr>
        <p:spPr>
          <a:xfrm>
            <a:off x="8314320" y="2538758"/>
            <a:ext cx="914400" cy="9144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alice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9635845" y="3148358"/>
            <a:ext cx="914400" cy="9144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dave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2569917" y="4262664"/>
            <a:ext cx="838200" cy="1223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374776" y="4262664"/>
            <a:ext cx="838200" cy="1223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/>
          <p:nvPr/>
        </p:nvCxnSpPr>
        <p:spPr>
          <a:xfrm>
            <a:off x="2569917" y="4648018"/>
            <a:ext cx="838200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569917" y="5096509"/>
            <a:ext cx="838200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6374775" y="5096509"/>
            <a:ext cx="838200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6374776" y="4661081"/>
            <a:ext cx="838200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7" idx="2"/>
            <a:endCxn id="11" idx="0"/>
          </p:cNvCxnSpPr>
          <p:nvPr/>
        </p:nvCxnSpPr>
        <p:spPr>
          <a:xfrm>
            <a:off x="2989018" y="3047818"/>
            <a:ext cx="1" cy="6814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9" idx="2"/>
            <a:endCxn id="12" idx="0"/>
          </p:cNvCxnSpPr>
          <p:nvPr/>
        </p:nvCxnSpPr>
        <p:spPr>
          <a:xfrm>
            <a:off x="6793876" y="3047818"/>
            <a:ext cx="1" cy="6814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2989018" y="3729264"/>
            <a:ext cx="1153896" cy="766354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14" idx="2"/>
          </p:cNvCxnSpPr>
          <p:nvPr/>
        </p:nvCxnSpPr>
        <p:spPr>
          <a:xfrm flipV="1">
            <a:off x="2989018" y="4648018"/>
            <a:ext cx="1153896" cy="239486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2989018" y="5279390"/>
            <a:ext cx="1153896" cy="359229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19" idx="2"/>
          </p:cNvCxnSpPr>
          <p:nvPr/>
        </p:nvCxnSpPr>
        <p:spPr>
          <a:xfrm flipV="1">
            <a:off x="6793877" y="3605558"/>
            <a:ext cx="2841969" cy="89006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17" idx="2"/>
          </p:cNvCxnSpPr>
          <p:nvPr/>
        </p:nvCxnSpPr>
        <p:spPr>
          <a:xfrm flipV="1">
            <a:off x="6756859" y="4648018"/>
            <a:ext cx="1579232" cy="239486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6793875" y="5279390"/>
            <a:ext cx="1587936" cy="359229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6471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Immutability?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data object is </a:t>
            </a:r>
            <a:r>
              <a:rPr lang="en-US" i="1" dirty="0"/>
              <a:t>immutable</a:t>
            </a:r>
            <a:r>
              <a:rPr lang="en-US" dirty="0"/>
              <a:t> if, once initialized, it can not be changed.</a:t>
            </a:r>
          </a:p>
          <a:p>
            <a:r>
              <a:rPr lang="en-US" dirty="0"/>
              <a:t>What’s good about immutability?</a:t>
            </a:r>
          </a:p>
          <a:p>
            <a:pPr lvl="1"/>
            <a:r>
              <a:rPr lang="en-US" dirty="0"/>
              <a:t>Immutable objects can’t change unexpectedly.</a:t>
            </a:r>
          </a:p>
          <a:p>
            <a:pPr lvl="2"/>
            <a:r>
              <a:rPr lang="en-US" dirty="0"/>
              <a:t>Easier to reason about your program.</a:t>
            </a:r>
          </a:p>
          <a:p>
            <a:pPr lvl="2"/>
            <a:r>
              <a:rPr lang="en-US" dirty="0"/>
              <a:t>Fewer bugs.</a:t>
            </a:r>
          </a:p>
          <a:p>
            <a:pPr lvl="1"/>
            <a:r>
              <a:rPr lang="en-US" dirty="0"/>
              <a:t>Certain optimizations are easier.</a:t>
            </a:r>
          </a:p>
          <a:p>
            <a:pPr lvl="1"/>
            <a:r>
              <a:rPr lang="en-US" dirty="0"/>
              <a:t>Easier to use objects in a concurrent or parallel program</a:t>
            </a:r>
          </a:p>
          <a:p>
            <a:pPr lvl="2"/>
            <a:r>
              <a:rPr lang="en-US" dirty="0"/>
              <a:t>No need for locking since no thread can change any object.</a:t>
            </a:r>
          </a:p>
        </p:txBody>
      </p:sp>
    </p:spTree>
    <p:extLst>
      <p:ext uri="{BB962C8B-B14F-4D97-AF65-F5344CB8AC3E}">
        <p14:creationId xmlns:p14="http://schemas.microsoft.com/office/powerpoint/2010/main" val="3492160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Immutability and FP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a purely functional language, all data objects are immutable</a:t>
            </a:r>
          </a:p>
          <a:p>
            <a:pPr lvl="1"/>
            <a:r>
              <a:rPr lang="en-US" dirty="0"/>
              <a:t>This gives functional programming a unique flavor.</a:t>
            </a:r>
          </a:p>
          <a:p>
            <a:pPr lvl="1"/>
            <a:r>
              <a:rPr lang="en-US" dirty="0"/>
              <a:t>Enables the advantages.</a:t>
            </a:r>
          </a:p>
          <a:p>
            <a:r>
              <a:rPr lang="en-US" dirty="0"/>
              <a:t>But:</a:t>
            </a:r>
          </a:p>
          <a:p>
            <a:pPr lvl="1"/>
            <a:r>
              <a:rPr lang="en-US" dirty="0"/>
              <a:t>No variables (no “destructive update”)</a:t>
            </a:r>
          </a:p>
          <a:p>
            <a:pPr lvl="1"/>
            <a:r>
              <a:rPr lang="en-US" dirty="0"/>
              <a:t>No loops (can’t update loop control expression)</a:t>
            </a:r>
          </a:p>
          <a:p>
            <a:pPr lvl="1"/>
            <a:r>
              <a:rPr lang="en-US" dirty="0"/>
              <a:t>No in-place modifications. Changes are done by creating new objects instead.</a:t>
            </a:r>
          </a:p>
        </p:txBody>
      </p:sp>
    </p:spTree>
    <p:extLst>
      <p:ext uri="{BB962C8B-B14F-4D97-AF65-F5344CB8AC3E}">
        <p14:creationId xmlns:p14="http://schemas.microsoft.com/office/powerpoint/2010/main" val="67884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Scala…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… Is an object-oriented (and imperative) functional hybrid.</a:t>
            </a:r>
          </a:p>
          <a:p>
            <a:pPr lvl="1"/>
            <a:r>
              <a:rPr lang="en-US" dirty="0"/>
              <a:t>Supports variables and </a:t>
            </a:r>
            <a:r>
              <a:rPr lang="en-US" i="1" dirty="0"/>
              <a:t>mutable</a:t>
            </a:r>
            <a:r>
              <a:rPr lang="en-US" dirty="0"/>
              <a:t> objects in the usual sense</a:t>
            </a:r>
          </a:p>
          <a:p>
            <a:pPr lvl="1"/>
            <a:r>
              <a:rPr lang="en-US" dirty="0"/>
              <a:t>BUT… you are encouraged to create and use immutable objects and immutable references (</a:t>
            </a:r>
            <a:r>
              <a:rPr lang="en-US" dirty="0" err="1"/>
              <a:t>vals</a:t>
            </a:r>
            <a:r>
              <a:rPr lang="en-US" dirty="0"/>
              <a:t>) whenever you can</a:t>
            </a:r>
          </a:p>
        </p:txBody>
      </p:sp>
    </p:spTree>
    <p:extLst>
      <p:ext uri="{BB962C8B-B14F-4D97-AF65-F5344CB8AC3E}">
        <p14:creationId xmlns:p14="http://schemas.microsoft.com/office/powerpoint/2010/main" val="3166613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Just a Label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dirty="0"/>
              <a:t> is just a label attached to a value</a:t>
            </a:r>
          </a:p>
          <a:p>
            <a:pPr lvl="1"/>
            <a:r>
              <a:rPr lang="en-US" dirty="0"/>
              <a:t>Once bound, that label cannot be used (in the same scope) to refer to a different value.</a:t>
            </a:r>
          </a:p>
          <a:p>
            <a:pPr lvl="2"/>
            <a:r>
              <a:rPr lang="en-US" dirty="0"/>
              <a:t>Some languages (F#, Rust) do allow rebinding of names.</a:t>
            </a:r>
          </a:p>
          <a:p>
            <a:r>
              <a:rPr lang="en-US" dirty="0"/>
              <a:t>Compare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(x + y) / (x – y)</a:t>
            </a:r>
          </a:p>
          <a:p>
            <a:pPr lvl="1"/>
            <a:r>
              <a:rPr lang="en-US" b="1" dirty="0" err="1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numerator = x + y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b="1" dirty="0" err="1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denominator = x – y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numerator / denominator</a:t>
            </a:r>
          </a:p>
          <a:p>
            <a:r>
              <a:rPr lang="en-US" dirty="0"/>
              <a:t>Use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dirty="0"/>
              <a:t> by default! Use immutability by default!</a:t>
            </a:r>
          </a:p>
        </p:txBody>
      </p:sp>
    </p:spTree>
    <p:extLst>
      <p:ext uri="{BB962C8B-B14F-4D97-AF65-F5344CB8AC3E}">
        <p14:creationId xmlns:p14="http://schemas.microsoft.com/office/powerpoint/2010/main" val="4183845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3842657" y="3999411"/>
            <a:ext cx="838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7010400" y="3504111"/>
            <a:ext cx="1371600" cy="12954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“Jill”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80857" y="2473456"/>
            <a:ext cx="2528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 = “Jill”</a:t>
            </a:r>
          </a:p>
        </p:txBody>
      </p:sp>
      <p:cxnSp>
        <p:nvCxnSpPr>
          <p:cNvPr id="8" name="Straight Arrow Connector 7"/>
          <p:cNvCxnSpPr>
            <a:stCxn id="4" idx="3"/>
            <a:endCxn id="5" idx="2"/>
          </p:cNvCxnSpPr>
          <p:nvPr/>
        </p:nvCxnSpPr>
        <p:spPr>
          <a:xfrm>
            <a:off x="4680858" y="4151811"/>
            <a:ext cx="232954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842658" y="3630079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90042" y="5533514"/>
            <a:ext cx="7309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Binding between the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dirty="0"/>
              <a:t> and the object to which it refers can’t be changed</a:t>
            </a:r>
          </a:p>
        </p:txBody>
      </p:sp>
    </p:spTree>
    <p:extLst>
      <p:ext uri="{BB962C8B-B14F-4D97-AF65-F5344CB8AC3E}">
        <p14:creationId xmlns:p14="http://schemas.microsoft.com/office/powerpoint/2010/main" val="40603841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Mutable References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48542" y="1806554"/>
            <a:ext cx="25282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 = “Jill”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name = “Peter”</a:t>
            </a:r>
          </a:p>
        </p:txBody>
      </p:sp>
      <p:sp>
        <p:nvSpPr>
          <p:cNvPr id="4" name="Rectangle 3"/>
          <p:cNvSpPr/>
          <p:nvPr/>
        </p:nvSpPr>
        <p:spPr>
          <a:xfrm>
            <a:off x="2133599" y="3596164"/>
            <a:ext cx="838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929742" y="3100864"/>
            <a:ext cx="1371600" cy="12954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“Jill”</a:t>
            </a:r>
          </a:p>
        </p:txBody>
      </p:sp>
      <p:cxnSp>
        <p:nvCxnSpPr>
          <p:cNvPr id="6" name="Straight Arrow Connector 5"/>
          <p:cNvCxnSpPr>
            <a:stCxn id="4" idx="3"/>
            <a:endCxn id="5" idx="2"/>
          </p:cNvCxnSpPr>
          <p:nvPr/>
        </p:nvCxnSpPr>
        <p:spPr>
          <a:xfrm>
            <a:off x="2971800" y="3748564"/>
            <a:ext cx="95794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133600" y="3226832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name</a:t>
            </a:r>
          </a:p>
        </p:txBody>
      </p:sp>
      <p:sp>
        <p:nvSpPr>
          <p:cNvPr id="9" name="Rectangle 8"/>
          <p:cNvSpPr/>
          <p:nvPr/>
        </p:nvSpPr>
        <p:spPr>
          <a:xfrm>
            <a:off x="6476999" y="3722132"/>
            <a:ext cx="838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8273142" y="3226832"/>
            <a:ext cx="1371600" cy="12954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“Jill”</a:t>
            </a:r>
          </a:p>
        </p:txBody>
      </p:sp>
      <p:cxnSp>
        <p:nvCxnSpPr>
          <p:cNvPr id="11" name="Straight Arrow Connector 10"/>
          <p:cNvCxnSpPr>
            <a:stCxn id="9" idx="3"/>
            <a:endCxn id="15" idx="1"/>
          </p:cNvCxnSpPr>
          <p:nvPr/>
        </p:nvCxnSpPr>
        <p:spPr>
          <a:xfrm>
            <a:off x="7315200" y="3874532"/>
            <a:ext cx="1158809" cy="12807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477000" y="3352800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name</a:t>
            </a:r>
          </a:p>
        </p:txBody>
      </p:sp>
      <p:sp>
        <p:nvSpPr>
          <p:cNvPr id="15" name="Oval 14"/>
          <p:cNvSpPr/>
          <p:nvPr/>
        </p:nvSpPr>
        <p:spPr>
          <a:xfrm>
            <a:off x="8273142" y="4965587"/>
            <a:ext cx="1371600" cy="12954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“Peter”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408503" y="2092087"/>
            <a:ext cx="1100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GARBAGE</a:t>
            </a:r>
          </a:p>
        </p:txBody>
      </p:sp>
      <p:cxnSp>
        <p:nvCxnSpPr>
          <p:cNvPr id="19" name="Straight Arrow Connector 18"/>
          <p:cNvCxnSpPr>
            <a:stCxn id="17" idx="2"/>
            <a:endCxn id="10" idx="0"/>
          </p:cNvCxnSpPr>
          <p:nvPr/>
        </p:nvCxnSpPr>
        <p:spPr>
          <a:xfrm flipH="1">
            <a:off x="8958942" y="2461419"/>
            <a:ext cx="1" cy="7654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5434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Mutability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62100" y="1699419"/>
            <a:ext cx="9067800" cy="2590800"/>
          </a:xfrm>
        </p:spPr>
        <p:txBody>
          <a:bodyPr/>
          <a:lstStyle/>
          <a:p>
            <a:r>
              <a:rPr lang="en-US" dirty="0"/>
              <a:t>Objects can be mutable or immutable</a:t>
            </a:r>
          </a:p>
          <a:p>
            <a:pPr lvl="1"/>
            <a:r>
              <a:rPr lang="en-US" dirty="0"/>
              <a:t>Strings are immutable</a:t>
            </a:r>
          </a:p>
          <a:p>
            <a:pPr lvl="2"/>
            <a:r>
              <a:rPr lang="en-US" dirty="0"/>
              <a:t>Methods that appear to change a string really return a new string with the changed value.</a:t>
            </a:r>
          </a:p>
          <a:p>
            <a:pPr lvl="2"/>
            <a:r>
              <a:rPr lang="en-US" dirty="0"/>
              <a:t>References to original string still see original value.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00400" y="4572000"/>
            <a:ext cx="569899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 = “Jill”</a:t>
            </a:r>
          </a:p>
          <a:p>
            <a:r>
              <a:rPr lang="en-US" b="1" dirty="0" err="1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upperCaseName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name.toUpperCase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println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(name)          // Prints “Jill”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println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upperCaseName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// prints “JILL”</a:t>
            </a:r>
          </a:p>
        </p:txBody>
      </p:sp>
    </p:spTree>
    <p:extLst>
      <p:ext uri="{BB962C8B-B14F-4D97-AF65-F5344CB8AC3E}">
        <p14:creationId xmlns:p14="http://schemas.microsoft.com/office/powerpoint/2010/main" val="24449256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 are Mutable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669664"/>
            <a:ext cx="9144000" cy="1905000"/>
          </a:xfrm>
        </p:spPr>
        <p:txBody>
          <a:bodyPr>
            <a:normAutofit/>
          </a:bodyPr>
          <a:lstStyle/>
          <a:p>
            <a:r>
              <a:rPr lang="en-US" dirty="0"/>
              <a:t>Each array element can be modified in-place</a:t>
            </a:r>
          </a:p>
          <a:p>
            <a:pPr lvl="1"/>
            <a:r>
              <a:rPr lang="en-US" dirty="0"/>
              <a:t>Note: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dirty="0"/>
              <a:t> below always refers to same array!</a:t>
            </a:r>
          </a:p>
          <a:p>
            <a:pPr lvl="1"/>
            <a:r>
              <a:rPr lang="en-US" dirty="0"/>
              <a:t>Note: individual String objects not modified!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976155" y="3826691"/>
            <a:ext cx="597471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names = Array(“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”, “bob”, “carol”)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names(0) = “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dave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”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for (name &lt;- names)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println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(name)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// Prints “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dave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”, “bob”, “carol”</a:t>
            </a:r>
          </a:p>
        </p:txBody>
      </p:sp>
    </p:spTree>
    <p:extLst>
      <p:ext uri="{BB962C8B-B14F-4D97-AF65-F5344CB8AC3E}">
        <p14:creationId xmlns:p14="http://schemas.microsoft.com/office/powerpoint/2010/main" val="9255305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462</Words>
  <Application>Microsoft Office PowerPoint</Application>
  <PresentationFormat>Widescreen</PresentationFormat>
  <Paragraphs>76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Courier New</vt:lpstr>
      <vt:lpstr>Office Theme</vt:lpstr>
      <vt:lpstr>Immutability</vt:lpstr>
      <vt:lpstr>What is Immutability?</vt:lpstr>
      <vt:lpstr>Immutability and FP</vt:lpstr>
      <vt:lpstr>Scala…</vt:lpstr>
      <vt:lpstr>Just a Label</vt:lpstr>
      <vt:lpstr>Visualization</vt:lpstr>
      <vt:lpstr>Mutable References</vt:lpstr>
      <vt:lpstr>Object Mutability</vt:lpstr>
      <vt:lpstr>Arrays are Mutable</vt:lpstr>
      <vt:lpstr>Here’s the Picture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Immutability</dc:title>
  <dc:creator>Chapin, Peter  @ VTC</dc:creator>
  <cp:lastModifiedBy>Peter Chapin</cp:lastModifiedBy>
  <cp:revision>12</cp:revision>
  <dcterms:created xsi:type="dcterms:W3CDTF">2006-08-16T00:00:00Z</dcterms:created>
  <dcterms:modified xsi:type="dcterms:W3CDTF">2025-01-30T23:36:22Z</dcterms:modified>
</cp:coreProperties>
</file>