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p:cViewPr varScale="1">
        <p:scale>
          <a:sx n="118" d="100"/>
          <a:sy n="118" d="100"/>
        </p:scale>
        <p:origin x="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0BFF-D7A6-91C6-1965-3695887B1D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B4A4C4-8A07-0EB1-941F-67B41AC159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22CBBC-D27B-92E1-AF79-CD24F15910BD}"/>
              </a:ext>
            </a:extLst>
          </p:cNvPr>
          <p:cNvSpPr>
            <a:spLocks noGrp="1"/>
          </p:cNvSpPr>
          <p:nvPr>
            <p:ph type="dt" sz="half" idx="10"/>
          </p:nvPr>
        </p:nvSpPr>
        <p:spPr/>
        <p:txBody>
          <a:bodyPr/>
          <a:lstStyle/>
          <a:p>
            <a:fld id="{14B552C3-FA97-F042-B62C-712DBB9FA0F1}" type="datetimeFigureOut">
              <a:rPr lang="en-US" smtClean="0"/>
              <a:t>11/27/23</a:t>
            </a:fld>
            <a:endParaRPr lang="en-US"/>
          </a:p>
        </p:txBody>
      </p:sp>
      <p:sp>
        <p:nvSpPr>
          <p:cNvPr id="5" name="Footer Placeholder 4">
            <a:extLst>
              <a:ext uri="{FF2B5EF4-FFF2-40B4-BE49-F238E27FC236}">
                <a16:creationId xmlns:a16="http://schemas.microsoft.com/office/drawing/2014/main" id="{F1544532-1BD3-405E-66CB-266228C2D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F9E84-1D84-C886-CB69-1DA3511BF1D6}"/>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177816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9AA3-CE48-1CF8-1EBB-255CB835CA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F9FF28-B602-DA64-24EA-7698A4756F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50FA5-A28B-F4BB-607E-C841713712EF}"/>
              </a:ext>
            </a:extLst>
          </p:cNvPr>
          <p:cNvSpPr>
            <a:spLocks noGrp="1"/>
          </p:cNvSpPr>
          <p:nvPr>
            <p:ph type="dt" sz="half" idx="10"/>
          </p:nvPr>
        </p:nvSpPr>
        <p:spPr/>
        <p:txBody>
          <a:bodyPr/>
          <a:lstStyle/>
          <a:p>
            <a:fld id="{14B552C3-FA97-F042-B62C-712DBB9FA0F1}" type="datetimeFigureOut">
              <a:rPr lang="en-US" smtClean="0"/>
              <a:t>11/27/23</a:t>
            </a:fld>
            <a:endParaRPr lang="en-US"/>
          </a:p>
        </p:txBody>
      </p:sp>
      <p:sp>
        <p:nvSpPr>
          <p:cNvPr id="5" name="Footer Placeholder 4">
            <a:extLst>
              <a:ext uri="{FF2B5EF4-FFF2-40B4-BE49-F238E27FC236}">
                <a16:creationId xmlns:a16="http://schemas.microsoft.com/office/drawing/2014/main" id="{6E45B6F4-7E73-917B-F2B1-7E84A9285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DB6AE-8E34-A49D-93A5-C57268B3B0E0}"/>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308899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DFDC46-7B1D-78F8-FBDB-E74BFDB97D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848492-E95B-20FA-62AC-620BA14CF9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4EC70-4E64-B94C-BF8D-EB14710D6882}"/>
              </a:ext>
            </a:extLst>
          </p:cNvPr>
          <p:cNvSpPr>
            <a:spLocks noGrp="1"/>
          </p:cNvSpPr>
          <p:nvPr>
            <p:ph type="dt" sz="half" idx="10"/>
          </p:nvPr>
        </p:nvSpPr>
        <p:spPr/>
        <p:txBody>
          <a:bodyPr/>
          <a:lstStyle/>
          <a:p>
            <a:fld id="{14B552C3-FA97-F042-B62C-712DBB9FA0F1}" type="datetimeFigureOut">
              <a:rPr lang="en-US" smtClean="0"/>
              <a:t>11/27/23</a:t>
            </a:fld>
            <a:endParaRPr lang="en-US"/>
          </a:p>
        </p:txBody>
      </p:sp>
      <p:sp>
        <p:nvSpPr>
          <p:cNvPr id="5" name="Footer Placeholder 4">
            <a:extLst>
              <a:ext uri="{FF2B5EF4-FFF2-40B4-BE49-F238E27FC236}">
                <a16:creationId xmlns:a16="http://schemas.microsoft.com/office/drawing/2014/main" id="{AB5E4C70-1F6C-BD89-ECA1-66820E214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D3C24-F231-6F44-15E8-ED0075CDD5B3}"/>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141315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449-8938-4203-56A0-4EB7A6BC87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B7D6CA-05F0-053E-9AE8-6298E53348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E4B94-960D-1453-1621-7221E22E2FB8}"/>
              </a:ext>
            </a:extLst>
          </p:cNvPr>
          <p:cNvSpPr>
            <a:spLocks noGrp="1"/>
          </p:cNvSpPr>
          <p:nvPr>
            <p:ph type="dt" sz="half" idx="10"/>
          </p:nvPr>
        </p:nvSpPr>
        <p:spPr/>
        <p:txBody>
          <a:bodyPr/>
          <a:lstStyle/>
          <a:p>
            <a:fld id="{14B552C3-FA97-F042-B62C-712DBB9FA0F1}" type="datetimeFigureOut">
              <a:rPr lang="en-US" smtClean="0"/>
              <a:t>11/27/23</a:t>
            </a:fld>
            <a:endParaRPr lang="en-US"/>
          </a:p>
        </p:txBody>
      </p:sp>
      <p:sp>
        <p:nvSpPr>
          <p:cNvPr id="5" name="Footer Placeholder 4">
            <a:extLst>
              <a:ext uri="{FF2B5EF4-FFF2-40B4-BE49-F238E27FC236}">
                <a16:creationId xmlns:a16="http://schemas.microsoft.com/office/drawing/2014/main" id="{CEEF4D11-DCC8-AE12-8918-9343C3963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A2908-FFE3-4641-614B-3C6918778A65}"/>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2162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32AC-10FC-0B02-88A6-A669C97624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F64EF4-5E37-5745-5619-867B032FBD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5EAD7C-766A-46BE-1D52-A548A5585A1C}"/>
              </a:ext>
            </a:extLst>
          </p:cNvPr>
          <p:cNvSpPr>
            <a:spLocks noGrp="1"/>
          </p:cNvSpPr>
          <p:nvPr>
            <p:ph type="dt" sz="half" idx="10"/>
          </p:nvPr>
        </p:nvSpPr>
        <p:spPr/>
        <p:txBody>
          <a:bodyPr/>
          <a:lstStyle/>
          <a:p>
            <a:fld id="{14B552C3-FA97-F042-B62C-712DBB9FA0F1}" type="datetimeFigureOut">
              <a:rPr lang="en-US" smtClean="0"/>
              <a:t>11/27/23</a:t>
            </a:fld>
            <a:endParaRPr lang="en-US"/>
          </a:p>
        </p:txBody>
      </p:sp>
      <p:sp>
        <p:nvSpPr>
          <p:cNvPr id="5" name="Footer Placeholder 4">
            <a:extLst>
              <a:ext uri="{FF2B5EF4-FFF2-40B4-BE49-F238E27FC236}">
                <a16:creationId xmlns:a16="http://schemas.microsoft.com/office/drawing/2014/main" id="{602813FF-8722-B09F-73DF-3E63A10BE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71BDD-76E4-4DC3-D238-EF8C13739DE0}"/>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24944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11C2D-F74A-D9D1-7407-DFDE231FC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B6B52D-D0A6-DD25-C097-8AD591AF3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E5FDF1-3E96-3ECB-2EB5-22A7DFB15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08B747-AAA5-B0EF-5C25-5BCDAF22BB77}"/>
              </a:ext>
            </a:extLst>
          </p:cNvPr>
          <p:cNvSpPr>
            <a:spLocks noGrp="1"/>
          </p:cNvSpPr>
          <p:nvPr>
            <p:ph type="dt" sz="half" idx="10"/>
          </p:nvPr>
        </p:nvSpPr>
        <p:spPr/>
        <p:txBody>
          <a:bodyPr/>
          <a:lstStyle/>
          <a:p>
            <a:fld id="{14B552C3-FA97-F042-B62C-712DBB9FA0F1}" type="datetimeFigureOut">
              <a:rPr lang="en-US" smtClean="0"/>
              <a:t>11/27/23</a:t>
            </a:fld>
            <a:endParaRPr lang="en-US"/>
          </a:p>
        </p:txBody>
      </p:sp>
      <p:sp>
        <p:nvSpPr>
          <p:cNvPr id="6" name="Footer Placeholder 5">
            <a:extLst>
              <a:ext uri="{FF2B5EF4-FFF2-40B4-BE49-F238E27FC236}">
                <a16:creationId xmlns:a16="http://schemas.microsoft.com/office/drawing/2014/main" id="{ACDB014D-752B-8E2E-A8D8-FB06C22B2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C1A47-AA50-BBDC-0381-F031D253B17C}"/>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243934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068B-75A7-0E23-1477-AA58415D69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7D77C7-3D3A-146E-7FD2-D9D5E1B56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D730A8-964A-C94B-4BB9-FD0568BDA2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D151DC-5B8A-72A0-A91C-254E44A5C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99EAFC-8AE6-141B-1EA8-B06BD6AFD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C69018-BE09-11BF-069A-0E378019EF64}"/>
              </a:ext>
            </a:extLst>
          </p:cNvPr>
          <p:cNvSpPr>
            <a:spLocks noGrp="1"/>
          </p:cNvSpPr>
          <p:nvPr>
            <p:ph type="dt" sz="half" idx="10"/>
          </p:nvPr>
        </p:nvSpPr>
        <p:spPr/>
        <p:txBody>
          <a:bodyPr/>
          <a:lstStyle/>
          <a:p>
            <a:fld id="{14B552C3-FA97-F042-B62C-712DBB9FA0F1}" type="datetimeFigureOut">
              <a:rPr lang="en-US" smtClean="0"/>
              <a:t>11/27/23</a:t>
            </a:fld>
            <a:endParaRPr lang="en-US"/>
          </a:p>
        </p:txBody>
      </p:sp>
      <p:sp>
        <p:nvSpPr>
          <p:cNvPr id="8" name="Footer Placeholder 7">
            <a:extLst>
              <a:ext uri="{FF2B5EF4-FFF2-40B4-BE49-F238E27FC236}">
                <a16:creationId xmlns:a16="http://schemas.microsoft.com/office/drawing/2014/main" id="{C29C4FD3-F589-F6B8-4D54-2E5541913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7406BE-5DEE-0F3B-C2F5-A78BDC2B0DFB}"/>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46543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A2A9-FA92-525A-ED08-E316568094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84A464-4DFA-AE4B-FD92-38286E1017CA}"/>
              </a:ext>
            </a:extLst>
          </p:cNvPr>
          <p:cNvSpPr>
            <a:spLocks noGrp="1"/>
          </p:cNvSpPr>
          <p:nvPr>
            <p:ph type="dt" sz="half" idx="10"/>
          </p:nvPr>
        </p:nvSpPr>
        <p:spPr/>
        <p:txBody>
          <a:bodyPr/>
          <a:lstStyle/>
          <a:p>
            <a:fld id="{14B552C3-FA97-F042-B62C-712DBB9FA0F1}" type="datetimeFigureOut">
              <a:rPr lang="en-US" smtClean="0"/>
              <a:t>11/27/23</a:t>
            </a:fld>
            <a:endParaRPr lang="en-US"/>
          </a:p>
        </p:txBody>
      </p:sp>
      <p:sp>
        <p:nvSpPr>
          <p:cNvPr id="4" name="Footer Placeholder 3">
            <a:extLst>
              <a:ext uri="{FF2B5EF4-FFF2-40B4-BE49-F238E27FC236}">
                <a16:creationId xmlns:a16="http://schemas.microsoft.com/office/drawing/2014/main" id="{C383E7A7-806E-D743-B781-D3BC8DA52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31F29E-ABC7-5AD6-AAC9-6C16971A5669}"/>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743554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4B2C2-5965-F5E6-4BEA-58C1924D95CC}"/>
              </a:ext>
            </a:extLst>
          </p:cNvPr>
          <p:cNvSpPr>
            <a:spLocks noGrp="1"/>
          </p:cNvSpPr>
          <p:nvPr>
            <p:ph type="dt" sz="half" idx="10"/>
          </p:nvPr>
        </p:nvSpPr>
        <p:spPr/>
        <p:txBody>
          <a:bodyPr/>
          <a:lstStyle/>
          <a:p>
            <a:fld id="{14B552C3-FA97-F042-B62C-712DBB9FA0F1}" type="datetimeFigureOut">
              <a:rPr lang="en-US" smtClean="0"/>
              <a:t>11/27/23</a:t>
            </a:fld>
            <a:endParaRPr lang="en-US"/>
          </a:p>
        </p:txBody>
      </p:sp>
      <p:sp>
        <p:nvSpPr>
          <p:cNvPr id="3" name="Footer Placeholder 2">
            <a:extLst>
              <a:ext uri="{FF2B5EF4-FFF2-40B4-BE49-F238E27FC236}">
                <a16:creationId xmlns:a16="http://schemas.microsoft.com/office/drawing/2014/main" id="{4E36D7E0-CD4A-8D2B-6D5D-2B944A0F75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55C72C-6D99-F52A-B8B2-69DE9E461E8D}"/>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157880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B1D8-A916-9F56-5BAA-C0820B0E3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12540A-0596-9E5A-3D8D-2AB9775AFE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058074-4295-11AF-D2A7-6C1382775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E2EF7A-6D09-0625-BADC-289F7F161D35}"/>
              </a:ext>
            </a:extLst>
          </p:cNvPr>
          <p:cNvSpPr>
            <a:spLocks noGrp="1"/>
          </p:cNvSpPr>
          <p:nvPr>
            <p:ph type="dt" sz="half" idx="10"/>
          </p:nvPr>
        </p:nvSpPr>
        <p:spPr/>
        <p:txBody>
          <a:bodyPr/>
          <a:lstStyle/>
          <a:p>
            <a:fld id="{14B552C3-FA97-F042-B62C-712DBB9FA0F1}" type="datetimeFigureOut">
              <a:rPr lang="en-US" smtClean="0"/>
              <a:t>11/27/23</a:t>
            </a:fld>
            <a:endParaRPr lang="en-US"/>
          </a:p>
        </p:txBody>
      </p:sp>
      <p:sp>
        <p:nvSpPr>
          <p:cNvPr id="6" name="Footer Placeholder 5">
            <a:extLst>
              <a:ext uri="{FF2B5EF4-FFF2-40B4-BE49-F238E27FC236}">
                <a16:creationId xmlns:a16="http://schemas.microsoft.com/office/drawing/2014/main" id="{6565DEEB-6D72-93B8-5FC9-16FA001807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AFF489-7E43-0705-37A6-A9E0769167EB}"/>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4285871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16BB-AA3C-EDCC-954B-03B90F82AA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6DDA20-0CBF-0F78-030A-885518DFDC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4030FD-973E-3EEF-AE95-6B1206240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332AE3-C738-B604-F8F3-3AE13085462D}"/>
              </a:ext>
            </a:extLst>
          </p:cNvPr>
          <p:cNvSpPr>
            <a:spLocks noGrp="1"/>
          </p:cNvSpPr>
          <p:nvPr>
            <p:ph type="dt" sz="half" idx="10"/>
          </p:nvPr>
        </p:nvSpPr>
        <p:spPr/>
        <p:txBody>
          <a:bodyPr/>
          <a:lstStyle/>
          <a:p>
            <a:fld id="{14B552C3-FA97-F042-B62C-712DBB9FA0F1}" type="datetimeFigureOut">
              <a:rPr lang="en-US" smtClean="0"/>
              <a:t>11/27/23</a:t>
            </a:fld>
            <a:endParaRPr lang="en-US"/>
          </a:p>
        </p:txBody>
      </p:sp>
      <p:sp>
        <p:nvSpPr>
          <p:cNvPr id="6" name="Footer Placeholder 5">
            <a:extLst>
              <a:ext uri="{FF2B5EF4-FFF2-40B4-BE49-F238E27FC236}">
                <a16:creationId xmlns:a16="http://schemas.microsoft.com/office/drawing/2014/main" id="{C7A27CB9-D61E-6639-C094-C700B040B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099D5-ACBC-3AAA-746D-8F78490BC774}"/>
              </a:ext>
            </a:extLst>
          </p:cNvPr>
          <p:cNvSpPr>
            <a:spLocks noGrp="1"/>
          </p:cNvSpPr>
          <p:nvPr>
            <p:ph type="sldNum" sz="quarter" idx="12"/>
          </p:nvPr>
        </p:nvSpPr>
        <p:spPr/>
        <p:txBody>
          <a:bodyPr/>
          <a:lstStyle/>
          <a:p>
            <a:fld id="{E859CC65-AA78-1C40-9A4E-25EECA056C42}" type="slidenum">
              <a:rPr lang="en-US" smtClean="0"/>
              <a:t>‹#›</a:t>
            </a:fld>
            <a:endParaRPr lang="en-US"/>
          </a:p>
        </p:txBody>
      </p:sp>
    </p:spTree>
    <p:extLst>
      <p:ext uri="{BB962C8B-B14F-4D97-AF65-F5344CB8AC3E}">
        <p14:creationId xmlns:p14="http://schemas.microsoft.com/office/powerpoint/2010/main" val="154219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A47DD-AE26-0B4A-2177-05AAFEB95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18F870-0A6C-90BE-E5DE-C127A50EF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9F943-BEDB-3EC8-0752-CDA8088746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552C3-FA97-F042-B62C-712DBB9FA0F1}" type="datetimeFigureOut">
              <a:rPr lang="en-US" smtClean="0"/>
              <a:t>11/27/23</a:t>
            </a:fld>
            <a:endParaRPr lang="en-US"/>
          </a:p>
        </p:txBody>
      </p:sp>
      <p:sp>
        <p:nvSpPr>
          <p:cNvPr id="5" name="Footer Placeholder 4">
            <a:extLst>
              <a:ext uri="{FF2B5EF4-FFF2-40B4-BE49-F238E27FC236}">
                <a16:creationId xmlns:a16="http://schemas.microsoft.com/office/drawing/2014/main" id="{1B91F40A-3CD1-2BE2-B08D-C352EB5119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B6917D-9D95-3E8D-1350-E967CE4B47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9CC65-AA78-1C40-9A4E-25EECA056C42}" type="slidenum">
              <a:rPr lang="en-US" smtClean="0"/>
              <a:t>‹#›</a:t>
            </a:fld>
            <a:endParaRPr lang="en-US"/>
          </a:p>
        </p:txBody>
      </p:sp>
    </p:spTree>
    <p:extLst>
      <p:ext uri="{BB962C8B-B14F-4D97-AF65-F5344CB8AC3E}">
        <p14:creationId xmlns:p14="http://schemas.microsoft.com/office/powerpoint/2010/main" val="878736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B511-9C54-2216-A5AE-DD334524F227}"/>
              </a:ext>
            </a:extLst>
          </p:cNvPr>
          <p:cNvSpPr>
            <a:spLocks noGrp="1"/>
          </p:cNvSpPr>
          <p:nvPr>
            <p:ph type="ctrTitle"/>
          </p:nvPr>
        </p:nvSpPr>
        <p:spPr/>
        <p:txBody>
          <a:bodyPr/>
          <a:lstStyle/>
          <a:p>
            <a:r>
              <a:rPr lang="en-US" dirty="0"/>
              <a:t>C++ Modules</a:t>
            </a:r>
          </a:p>
        </p:txBody>
      </p:sp>
      <p:sp>
        <p:nvSpPr>
          <p:cNvPr id="3" name="Subtitle 2">
            <a:extLst>
              <a:ext uri="{FF2B5EF4-FFF2-40B4-BE49-F238E27FC236}">
                <a16:creationId xmlns:a16="http://schemas.microsoft.com/office/drawing/2014/main" id="{7618F835-3B34-67EA-3ACA-AF37E85BFF09}"/>
              </a:ext>
            </a:extLst>
          </p:cNvPr>
          <p:cNvSpPr>
            <a:spLocks noGrp="1"/>
          </p:cNvSpPr>
          <p:nvPr>
            <p:ph type="subTitle" idx="1"/>
          </p:nvPr>
        </p:nvSpPr>
        <p:spPr/>
        <p:txBody>
          <a:bodyPr>
            <a:normAutofit/>
          </a:bodyPr>
          <a:lstStyle/>
          <a:p>
            <a:r>
              <a:rPr lang="en-US" dirty="0"/>
              <a:t>Peter Chapin</a:t>
            </a:r>
          </a:p>
          <a:p>
            <a:r>
              <a:rPr lang="en-US" dirty="0"/>
              <a:t>CIS-3012, C++ Programming</a:t>
            </a:r>
          </a:p>
          <a:p>
            <a:r>
              <a:rPr lang="en-US" dirty="0"/>
              <a:t>Vermont State University</a:t>
            </a:r>
          </a:p>
        </p:txBody>
      </p:sp>
    </p:spTree>
    <p:extLst>
      <p:ext uri="{BB962C8B-B14F-4D97-AF65-F5344CB8AC3E}">
        <p14:creationId xmlns:p14="http://schemas.microsoft.com/office/powerpoint/2010/main" val="3919094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165C-E395-F0B3-4B67-39369F94EA16}"/>
              </a:ext>
            </a:extLst>
          </p:cNvPr>
          <p:cNvSpPr>
            <a:spLocks noGrp="1"/>
          </p:cNvSpPr>
          <p:nvPr>
            <p:ph type="title"/>
          </p:nvPr>
        </p:nvSpPr>
        <p:spPr/>
        <p:txBody>
          <a:bodyPr/>
          <a:lstStyle/>
          <a:p>
            <a:r>
              <a:rPr lang="en-US" dirty="0"/>
              <a:t>What About the ODR?</a:t>
            </a:r>
          </a:p>
        </p:txBody>
      </p:sp>
      <p:sp>
        <p:nvSpPr>
          <p:cNvPr id="3" name="Content Placeholder 2">
            <a:extLst>
              <a:ext uri="{FF2B5EF4-FFF2-40B4-BE49-F238E27FC236}">
                <a16:creationId xmlns:a16="http://schemas.microsoft.com/office/drawing/2014/main" id="{74177BFA-684B-633E-ADBC-6395767B85F7}"/>
              </a:ext>
            </a:extLst>
          </p:cNvPr>
          <p:cNvSpPr>
            <a:spLocks noGrp="1"/>
          </p:cNvSpPr>
          <p:nvPr>
            <p:ph idx="1"/>
          </p:nvPr>
        </p:nvSpPr>
        <p:spPr/>
        <p:txBody>
          <a:bodyPr/>
          <a:lstStyle/>
          <a:p>
            <a:r>
              <a:rPr lang="en-US" dirty="0"/>
              <a:t>Classes, inline functions, and templates all must be </a:t>
            </a:r>
            <a:r>
              <a:rPr lang="en-US" i="1" dirty="0"/>
              <a:t>defined</a:t>
            </a:r>
            <a:r>
              <a:rPr lang="en-US" dirty="0"/>
              <a:t> in header files, meaning that there is one definition in every TU that uses them. </a:t>
            </a:r>
            <a:r>
              <a:rPr lang="en-US" i="1" dirty="0"/>
              <a:t>Doesn’t that violate the ODR?</a:t>
            </a:r>
          </a:p>
          <a:p>
            <a:pPr lvl="1"/>
            <a:r>
              <a:rPr lang="en-US" b="1" dirty="0"/>
              <a:t>Yes, it does</a:t>
            </a:r>
            <a:r>
              <a:rPr lang="en-US" dirty="0"/>
              <a:t>!</a:t>
            </a:r>
          </a:p>
          <a:p>
            <a:pPr lvl="1"/>
            <a:r>
              <a:rPr lang="en-US" dirty="0"/>
              <a:t>… but not really because: the description of the ODR in the standard is very long and complicated to allow for this reality.</a:t>
            </a:r>
          </a:p>
          <a:p>
            <a:pPr lvl="1"/>
            <a:r>
              <a:rPr lang="en-US" dirty="0"/>
              <a:t>Basically: It’s okay if all definitions (of classes, inline functions, and templates) are “the same.”</a:t>
            </a:r>
          </a:p>
          <a:p>
            <a:pPr lvl="1"/>
            <a:r>
              <a:rPr lang="en-US" dirty="0"/>
              <a:t>Sounds easy, right? If they are all in a common header file?</a:t>
            </a:r>
          </a:p>
          <a:p>
            <a:pPr lvl="1"/>
            <a:r>
              <a:rPr lang="en-US" dirty="0"/>
              <a:t>Not so fast…</a:t>
            </a:r>
          </a:p>
        </p:txBody>
      </p:sp>
    </p:spTree>
    <p:extLst>
      <p:ext uri="{BB962C8B-B14F-4D97-AF65-F5344CB8AC3E}">
        <p14:creationId xmlns:p14="http://schemas.microsoft.com/office/powerpoint/2010/main" val="259526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D8E6-D3B3-C264-B6AC-B58B843BC725}"/>
              </a:ext>
            </a:extLst>
          </p:cNvPr>
          <p:cNvSpPr>
            <a:spLocks noGrp="1"/>
          </p:cNvSpPr>
          <p:nvPr>
            <p:ph type="title"/>
          </p:nvPr>
        </p:nvSpPr>
        <p:spPr/>
        <p:txBody>
          <a:bodyPr/>
          <a:lstStyle/>
          <a:p>
            <a:r>
              <a:rPr lang="en-US" dirty="0"/>
              <a:t>Preprocessor Macros!</a:t>
            </a:r>
          </a:p>
        </p:txBody>
      </p:sp>
      <p:sp>
        <p:nvSpPr>
          <p:cNvPr id="13" name="Content Placeholder 12">
            <a:extLst>
              <a:ext uri="{FF2B5EF4-FFF2-40B4-BE49-F238E27FC236}">
                <a16:creationId xmlns:a16="http://schemas.microsoft.com/office/drawing/2014/main" id="{F888A051-44D3-B749-3CCD-2ACE1AD0651F}"/>
              </a:ext>
            </a:extLst>
          </p:cNvPr>
          <p:cNvSpPr>
            <a:spLocks noGrp="1"/>
          </p:cNvSpPr>
          <p:nvPr>
            <p:ph idx="1"/>
          </p:nvPr>
        </p:nvSpPr>
        <p:spPr>
          <a:xfrm>
            <a:off x="838200" y="4652144"/>
            <a:ext cx="10515600" cy="1704873"/>
          </a:xfrm>
        </p:spPr>
        <p:txBody>
          <a:bodyPr/>
          <a:lstStyle/>
          <a:p>
            <a:r>
              <a:rPr lang="en-US" dirty="0"/>
              <a:t>The macro </a:t>
            </a:r>
            <a:r>
              <a:rPr lang="en-US" dirty="0">
                <a:latin typeface="Consolas" panose="020B0609020204030204" pitchFamily="49" charset="0"/>
                <a:cs typeface="Consolas" panose="020B0609020204030204" pitchFamily="49" charset="0"/>
              </a:rPr>
              <a:t>jibber</a:t>
            </a:r>
            <a:r>
              <a:rPr lang="en-US" dirty="0"/>
              <a:t> bleeds into the other header and changes it…</a:t>
            </a:r>
          </a:p>
          <a:p>
            <a:r>
              <a:rPr lang="en-US" dirty="0"/>
              <a:t>… even if the two headers are written by completely different people!</a:t>
            </a:r>
          </a:p>
        </p:txBody>
      </p:sp>
      <p:sp>
        <p:nvSpPr>
          <p:cNvPr id="3" name="TextBox 2">
            <a:extLst>
              <a:ext uri="{FF2B5EF4-FFF2-40B4-BE49-F238E27FC236}">
                <a16:creationId xmlns:a16="http://schemas.microsoft.com/office/drawing/2014/main" id="{38A87633-7827-D45A-3CF1-AF52EB2371D5}"/>
              </a:ext>
            </a:extLst>
          </p:cNvPr>
          <p:cNvSpPr txBox="1"/>
          <p:nvPr/>
        </p:nvSpPr>
        <p:spPr>
          <a:xfrm>
            <a:off x="7029330" y="1243208"/>
            <a:ext cx="2844048" cy="923330"/>
          </a:xfrm>
          <a:prstGeom prst="rect">
            <a:avLst/>
          </a:prstGeom>
          <a:no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 Header1.hpp</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#define jibber jabber</a:t>
            </a:r>
          </a:p>
        </p:txBody>
      </p:sp>
      <p:sp>
        <p:nvSpPr>
          <p:cNvPr id="4" name="TextBox 3">
            <a:extLst>
              <a:ext uri="{FF2B5EF4-FFF2-40B4-BE49-F238E27FC236}">
                <a16:creationId xmlns:a16="http://schemas.microsoft.com/office/drawing/2014/main" id="{1AEFC339-291B-4BB2-6A0A-093C8B2CE56A}"/>
              </a:ext>
            </a:extLst>
          </p:cNvPr>
          <p:cNvSpPr txBox="1"/>
          <p:nvPr/>
        </p:nvSpPr>
        <p:spPr>
          <a:xfrm>
            <a:off x="7029331" y="3353746"/>
            <a:ext cx="2844047" cy="923330"/>
          </a:xfrm>
          <a:prstGeom prst="rect">
            <a:avLst/>
          </a:prstGeom>
          <a:noFill/>
          <a:ln>
            <a:solidFill>
              <a:schemeClr val="accent1"/>
            </a:solidFill>
          </a:ln>
        </p:spPr>
        <p:txBody>
          <a:bodyPr wrap="square" rtlCol="0">
            <a:spAutoFit/>
          </a:bodyPr>
          <a:lstStyle/>
          <a:p>
            <a:r>
              <a:rPr lang="en-US" dirty="0">
                <a:latin typeface="Consolas" panose="020B0609020204030204" pitchFamily="49" charset="0"/>
                <a:cs typeface="Consolas" panose="020B0609020204030204" pitchFamily="49" charset="0"/>
              </a:rPr>
              <a:t>// Header2.hpp</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jibber( </a:t>
            </a:r>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a:t>
            </a:r>
          </a:p>
        </p:txBody>
      </p:sp>
      <p:sp>
        <p:nvSpPr>
          <p:cNvPr id="5" name="TextBox 4">
            <a:extLst>
              <a:ext uri="{FF2B5EF4-FFF2-40B4-BE49-F238E27FC236}">
                <a16:creationId xmlns:a16="http://schemas.microsoft.com/office/drawing/2014/main" id="{68F93554-5766-AC20-80C4-93E101ADFD35}"/>
              </a:ext>
            </a:extLst>
          </p:cNvPr>
          <p:cNvSpPr txBox="1"/>
          <p:nvPr/>
        </p:nvSpPr>
        <p:spPr>
          <a:xfrm>
            <a:off x="2133600" y="2117477"/>
            <a:ext cx="2970685" cy="1200329"/>
          </a:xfrm>
          <a:prstGeom prst="rect">
            <a:avLst/>
          </a:prstGeom>
          <a:no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MyProg.cpp</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#include “Header1.hpp”</a:t>
            </a:r>
          </a:p>
          <a:p>
            <a:r>
              <a:rPr lang="en-US" dirty="0">
                <a:latin typeface="Consolas" panose="020B0609020204030204" pitchFamily="49" charset="0"/>
                <a:cs typeface="Consolas" panose="020B0609020204030204" pitchFamily="49" charset="0"/>
              </a:rPr>
              <a:t>#include “Header2.hpp”</a:t>
            </a:r>
          </a:p>
        </p:txBody>
      </p:sp>
      <p:cxnSp>
        <p:nvCxnSpPr>
          <p:cNvPr id="7" name="Straight Arrow Connector 6">
            <a:extLst>
              <a:ext uri="{FF2B5EF4-FFF2-40B4-BE49-F238E27FC236}">
                <a16:creationId xmlns:a16="http://schemas.microsoft.com/office/drawing/2014/main" id="{CC15BD4B-156F-B011-8675-422F92A0CC9C}"/>
              </a:ext>
            </a:extLst>
          </p:cNvPr>
          <p:cNvCxnSpPr>
            <a:stCxn id="5" idx="3"/>
            <a:endCxn id="3" idx="1"/>
          </p:cNvCxnSpPr>
          <p:nvPr/>
        </p:nvCxnSpPr>
        <p:spPr>
          <a:xfrm flipV="1">
            <a:off x="5104285" y="1704873"/>
            <a:ext cx="1925045" cy="1012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C07CF4E-41B3-218D-C632-520C75A5CE20}"/>
              </a:ext>
            </a:extLst>
          </p:cNvPr>
          <p:cNvCxnSpPr>
            <a:cxnSpLocks/>
            <a:stCxn id="5" idx="3"/>
            <a:endCxn id="4" idx="1"/>
          </p:cNvCxnSpPr>
          <p:nvPr/>
        </p:nvCxnSpPr>
        <p:spPr>
          <a:xfrm>
            <a:off x="5104285" y="2717642"/>
            <a:ext cx="1925046" cy="1097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5E141D6-175B-B38B-25A3-ABC6298DA954}"/>
              </a:ext>
            </a:extLst>
          </p:cNvPr>
          <p:cNvSpPr/>
          <p:nvPr/>
        </p:nvSpPr>
        <p:spPr>
          <a:xfrm>
            <a:off x="8872029" y="1801468"/>
            <a:ext cx="1001349" cy="38381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12EBE170-F226-336A-48BF-A28EC7F6A6FB}"/>
              </a:ext>
            </a:extLst>
          </p:cNvPr>
          <p:cNvCxnSpPr>
            <a:cxnSpLocks/>
            <a:stCxn id="10" idx="4"/>
          </p:cNvCxnSpPr>
          <p:nvPr/>
        </p:nvCxnSpPr>
        <p:spPr>
          <a:xfrm flipH="1">
            <a:off x="8348870" y="2185278"/>
            <a:ext cx="1023834" cy="1707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890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D471-BFED-A4C5-D721-7553E39E35EA}"/>
              </a:ext>
            </a:extLst>
          </p:cNvPr>
          <p:cNvSpPr>
            <a:spLocks noGrp="1"/>
          </p:cNvSpPr>
          <p:nvPr>
            <p:ph type="title"/>
          </p:nvPr>
        </p:nvSpPr>
        <p:spPr/>
        <p:txBody>
          <a:bodyPr/>
          <a:lstStyle/>
          <a:p>
            <a:r>
              <a:rPr lang="en-US" dirty="0"/>
              <a:t>Contrived?</a:t>
            </a:r>
          </a:p>
        </p:txBody>
      </p:sp>
      <p:sp>
        <p:nvSpPr>
          <p:cNvPr id="3" name="Content Placeholder 2">
            <a:extLst>
              <a:ext uri="{FF2B5EF4-FFF2-40B4-BE49-F238E27FC236}">
                <a16:creationId xmlns:a16="http://schemas.microsoft.com/office/drawing/2014/main" id="{60536E74-EB70-2E14-85B8-908516119475}"/>
              </a:ext>
            </a:extLst>
          </p:cNvPr>
          <p:cNvSpPr>
            <a:spLocks noGrp="1"/>
          </p:cNvSpPr>
          <p:nvPr>
            <p:ph idx="1"/>
          </p:nvPr>
        </p:nvSpPr>
        <p:spPr/>
        <p:txBody>
          <a:bodyPr/>
          <a:lstStyle/>
          <a:p>
            <a:r>
              <a:rPr lang="en-US" dirty="0"/>
              <a:t>The previous example is contrived, but the problem remains:</a:t>
            </a:r>
          </a:p>
          <a:p>
            <a:pPr lvl="1"/>
            <a:r>
              <a:rPr lang="en-US" dirty="0"/>
              <a:t>Macros in one header can edit code in other headers in arbitrary ways</a:t>
            </a:r>
          </a:p>
          <a:p>
            <a:pPr lvl="1"/>
            <a:r>
              <a:rPr lang="en-US" i="1" dirty="0"/>
              <a:t>Macros don’t respect scope</a:t>
            </a:r>
            <a:r>
              <a:rPr lang="en-US" dirty="0"/>
              <a:t> and don’t know about namespaces!</a:t>
            </a:r>
          </a:p>
          <a:p>
            <a:r>
              <a:rPr lang="en-US" dirty="0"/>
              <a:t>Various “best practices” have evolved to combat this problem</a:t>
            </a:r>
          </a:p>
          <a:p>
            <a:pPr lvl="1"/>
            <a:r>
              <a:rPr lang="en-US" i="1" dirty="0"/>
              <a:t>Always</a:t>
            </a:r>
            <a:r>
              <a:rPr lang="en-US" dirty="0"/>
              <a:t> use ALL_</a:t>
            </a:r>
            <a:r>
              <a:rPr lang="en-US" dirty="0">
                <a:latin typeface="Consolas" panose="020B0609020204030204" pitchFamily="49" charset="0"/>
                <a:cs typeface="Consolas" panose="020B0609020204030204" pitchFamily="49" charset="0"/>
              </a:rPr>
              <a:t>UPPER_CASE</a:t>
            </a:r>
            <a:r>
              <a:rPr lang="en-US" dirty="0"/>
              <a:t> names for macros</a:t>
            </a:r>
          </a:p>
          <a:p>
            <a:pPr lvl="1"/>
            <a:r>
              <a:rPr lang="en-US" i="1" dirty="0"/>
              <a:t>Never</a:t>
            </a:r>
            <a:r>
              <a:rPr lang="en-US" dirty="0"/>
              <a:t> use </a:t>
            </a:r>
            <a:r>
              <a:rPr lang="en-US" dirty="0" err="1">
                <a:latin typeface="Consolas" panose="020B0609020204030204" pitchFamily="49" charset="0"/>
                <a:cs typeface="Consolas" panose="020B0609020204030204" pitchFamily="49" charset="0"/>
              </a:rPr>
              <a:t>all_upper_case</a:t>
            </a:r>
            <a:r>
              <a:rPr lang="en-US" dirty="0"/>
              <a:t> names for anything else!</a:t>
            </a:r>
          </a:p>
          <a:p>
            <a:pPr lvl="1"/>
            <a:r>
              <a:rPr lang="en-US" u="sng" dirty="0"/>
              <a:t>Don’t use macros at all</a:t>
            </a:r>
            <a:r>
              <a:rPr lang="en-US" dirty="0"/>
              <a:t> if you can possibly avoid them</a:t>
            </a:r>
          </a:p>
          <a:p>
            <a:r>
              <a:rPr lang="en-US" dirty="0"/>
              <a:t>Since templates must be fully defined in header files, they are exposed to this problem much more than non-template code</a:t>
            </a:r>
          </a:p>
        </p:txBody>
      </p:sp>
    </p:spTree>
    <p:extLst>
      <p:ext uri="{BB962C8B-B14F-4D97-AF65-F5344CB8AC3E}">
        <p14:creationId xmlns:p14="http://schemas.microsoft.com/office/powerpoint/2010/main" val="3597193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DEF2-DE7D-4F14-98DF-759FA7582907}"/>
              </a:ext>
            </a:extLst>
          </p:cNvPr>
          <p:cNvSpPr>
            <a:spLocks noGrp="1"/>
          </p:cNvSpPr>
          <p:nvPr>
            <p:ph type="title"/>
          </p:nvPr>
        </p:nvSpPr>
        <p:spPr/>
        <p:txBody>
          <a:bodyPr/>
          <a:lstStyle/>
          <a:p>
            <a:r>
              <a:rPr lang="en-US" dirty="0"/>
              <a:t>The Other Problem with Headers</a:t>
            </a:r>
          </a:p>
        </p:txBody>
      </p:sp>
      <p:sp>
        <p:nvSpPr>
          <p:cNvPr id="3" name="Content Placeholder 2">
            <a:extLst>
              <a:ext uri="{FF2B5EF4-FFF2-40B4-BE49-F238E27FC236}">
                <a16:creationId xmlns:a16="http://schemas.microsoft.com/office/drawing/2014/main" id="{FDE6E5FF-81F0-E3B6-8D0C-0090FE14BA95}"/>
              </a:ext>
            </a:extLst>
          </p:cNvPr>
          <p:cNvSpPr>
            <a:spLocks noGrp="1"/>
          </p:cNvSpPr>
          <p:nvPr>
            <p:ph idx="1"/>
          </p:nvPr>
        </p:nvSpPr>
        <p:spPr>
          <a:xfrm>
            <a:off x="838200" y="3075682"/>
            <a:ext cx="10515600" cy="3101281"/>
          </a:xfrm>
        </p:spPr>
        <p:txBody>
          <a:bodyPr/>
          <a:lstStyle/>
          <a:p>
            <a:r>
              <a:rPr lang="en-US" dirty="0"/>
              <a:t>A huge amount of code is processed by the compiler </a:t>
            </a:r>
            <a:r>
              <a:rPr lang="en-US" i="1" dirty="0"/>
              <a:t>in every TU!</a:t>
            </a:r>
          </a:p>
          <a:p>
            <a:pPr lvl="1"/>
            <a:r>
              <a:rPr lang="en-US" dirty="0"/>
              <a:t>The result is slower than necessary compilation times</a:t>
            </a:r>
          </a:p>
          <a:p>
            <a:r>
              <a:rPr lang="en-US" dirty="0"/>
              <a:t>Consider: most of the standard library is made of templates</a:t>
            </a:r>
          </a:p>
          <a:p>
            <a:r>
              <a:rPr lang="en-US" dirty="0"/>
              <a:t>Many third-party libraries are “header only” libraries, meaning they are all templates</a:t>
            </a:r>
          </a:p>
          <a:p>
            <a:pPr lvl="1"/>
            <a:r>
              <a:rPr lang="en-US" dirty="0"/>
              <a:t>Vendors must ship their libraries in source form (even if not open source)</a:t>
            </a:r>
          </a:p>
        </p:txBody>
      </p:sp>
      <p:sp>
        <p:nvSpPr>
          <p:cNvPr id="4" name="TextBox 3">
            <a:extLst>
              <a:ext uri="{FF2B5EF4-FFF2-40B4-BE49-F238E27FC236}">
                <a16:creationId xmlns:a16="http://schemas.microsoft.com/office/drawing/2014/main" id="{82F81939-85CA-2D00-4191-71C3F3D908E6}"/>
              </a:ext>
            </a:extLst>
          </p:cNvPr>
          <p:cNvSpPr txBox="1"/>
          <p:nvPr/>
        </p:nvSpPr>
        <p:spPr>
          <a:xfrm>
            <a:off x="838200" y="1690688"/>
            <a:ext cx="2337499"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#include &lt;map&gt;</a:t>
            </a:r>
          </a:p>
          <a:p>
            <a:r>
              <a:rPr lang="en-US" dirty="0">
                <a:latin typeface="Consolas" panose="020B0609020204030204" pitchFamily="49" charset="0"/>
                <a:cs typeface="Consolas" panose="020B0609020204030204" pitchFamily="49" charset="0"/>
              </a:rPr>
              <a:t>#include &lt;set&gt;</a:t>
            </a:r>
          </a:p>
          <a:p>
            <a:r>
              <a:rPr lang="en-US" dirty="0">
                <a:latin typeface="Consolas" panose="020B0609020204030204" pitchFamily="49" charset="0"/>
                <a:cs typeface="Consolas" panose="020B0609020204030204" pitchFamily="49" charset="0"/>
              </a:rPr>
              <a:t>#include &lt;string&gt;</a:t>
            </a:r>
          </a:p>
          <a:p>
            <a:r>
              <a:rPr lang="en-US" dirty="0">
                <a:latin typeface="Consolas" panose="020B0609020204030204" pitchFamily="49" charset="0"/>
                <a:cs typeface="Consolas" panose="020B0609020204030204" pitchFamily="49" charset="0"/>
              </a:rPr>
              <a:t>#include &lt;vector&gt;</a:t>
            </a:r>
          </a:p>
        </p:txBody>
      </p:sp>
      <p:sp>
        <p:nvSpPr>
          <p:cNvPr id="5" name="TextBox 4">
            <a:extLst>
              <a:ext uri="{FF2B5EF4-FFF2-40B4-BE49-F238E27FC236}">
                <a16:creationId xmlns:a16="http://schemas.microsoft.com/office/drawing/2014/main" id="{367BB9CE-14D7-557E-E5FC-2B456CA64124}"/>
              </a:ext>
            </a:extLst>
          </p:cNvPr>
          <p:cNvSpPr txBox="1"/>
          <p:nvPr/>
        </p:nvSpPr>
        <p:spPr>
          <a:xfrm>
            <a:off x="4305297" y="1967687"/>
            <a:ext cx="4808560" cy="646331"/>
          </a:xfrm>
          <a:prstGeom prst="rect">
            <a:avLst/>
          </a:prstGeom>
          <a:noFill/>
        </p:spPr>
        <p:txBody>
          <a:bodyPr wrap="none" rtlCol="0">
            <a:spAutoFit/>
          </a:bodyPr>
          <a:lstStyle/>
          <a:p>
            <a:pPr algn="ctr"/>
            <a:r>
              <a:rPr lang="en-US" dirty="0"/>
              <a:t>All the code for all the methods is in the headers!</a:t>
            </a:r>
          </a:p>
          <a:p>
            <a:pPr algn="ctr"/>
            <a:r>
              <a:rPr lang="en-US" dirty="0"/>
              <a:t>(yes, </a:t>
            </a:r>
            <a:r>
              <a:rPr lang="en-US" dirty="0">
                <a:latin typeface="Consolas" panose="020B0609020204030204" pitchFamily="49" charset="0"/>
                <a:cs typeface="Consolas" panose="020B0609020204030204" pitchFamily="49" charset="0"/>
              </a:rPr>
              <a:t>std::string</a:t>
            </a:r>
            <a:r>
              <a:rPr lang="en-US" dirty="0"/>
              <a:t> is a template too)</a:t>
            </a:r>
          </a:p>
        </p:txBody>
      </p:sp>
      <p:cxnSp>
        <p:nvCxnSpPr>
          <p:cNvPr id="7" name="Straight Arrow Connector 6">
            <a:extLst>
              <a:ext uri="{FF2B5EF4-FFF2-40B4-BE49-F238E27FC236}">
                <a16:creationId xmlns:a16="http://schemas.microsoft.com/office/drawing/2014/main" id="{9805DDB8-14B6-82B9-B11E-19F02F297785}"/>
              </a:ext>
            </a:extLst>
          </p:cNvPr>
          <p:cNvCxnSpPr>
            <a:cxnSpLocks/>
            <a:stCxn id="5" idx="1"/>
            <a:endCxn id="4" idx="3"/>
          </p:cNvCxnSpPr>
          <p:nvPr/>
        </p:nvCxnSpPr>
        <p:spPr>
          <a:xfrm flipH="1">
            <a:off x="3175699" y="2290853"/>
            <a:ext cx="112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273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ABC7-8515-D705-23F6-F585E34C144C}"/>
              </a:ext>
            </a:extLst>
          </p:cNvPr>
          <p:cNvSpPr>
            <a:spLocks noGrp="1"/>
          </p:cNvSpPr>
          <p:nvPr>
            <p:ph type="title"/>
          </p:nvPr>
        </p:nvSpPr>
        <p:spPr/>
        <p:txBody>
          <a:bodyPr/>
          <a:lstStyle/>
          <a:p>
            <a:r>
              <a:rPr lang="en-US" dirty="0"/>
              <a:t>Spurious Includes</a:t>
            </a:r>
          </a:p>
        </p:txBody>
      </p:sp>
      <p:sp>
        <p:nvSpPr>
          <p:cNvPr id="3" name="Content Placeholder 2">
            <a:extLst>
              <a:ext uri="{FF2B5EF4-FFF2-40B4-BE49-F238E27FC236}">
                <a16:creationId xmlns:a16="http://schemas.microsoft.com/office/drawing/2014/main" id="{80D4A5C9-DB66-63E1-CC14-AD2F55AAE1DE}"/>
              </a:ext>
            </a:extLst>
          </p:cNvPr>
          <p:cNvSpPr>
            <a:spLocks noGrp="1"/>
          </p:cNvSpPr>
          <p:nvPr>
            <p:ph idx="1"/>
          </p:nvPr>
        </p:nvSpPr>
        <p:spPr/>
        <p:txBody>
          <a:bodyPr/>
          <a:lstStyle/>
          <a:p>
            <a:r>
              <a:rPr lang="en-US" i="1" dirty="0"/>
              <a:t>Finish Me!</a:t>
            </a:r>
          </a:p>
        </p:txBody>
      </p:sp>
    </p:spTree>
    <p:extLst>
      <p:ext uri="{BB962C8B-B14F-4D97-AF65-F5344CB8AC3E}">
        <p14:creationId xmlns:p14="http://schemas.microsoft.com/office/powerpoint/2010/main" val="1054393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E5B9-9DB7-7D1E-DBA9-F3AD64F175F7}"/>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31414F40-FA48-15A2-B111-D12424497AA4}"/>
              </a:ext>
            </a:extLst>
          </p:cNvPr>
          <p:cNvSpPr>
            <a:spLocks noGrp="1"/>
          </p:cNvSpPr>
          <p:nvPr>
            <p:ph idx="1"/>
          </p:nvPr>
        </p:nvSpPr>
        <p:spPr/>
        <p:txBody>
          <a:bodyPr>
            <a:normAutofit/>
          </a:bodyPr>
          <a:lstStyle/>
          <a:p>
            <a:r>
              <a:rPr lang="en-US" dirty="0"/>
              <a:t>Starting with C++ 2020, there are now </a:t>
            </a:r>
            <a:r>
              <a:rPr lang="en-US" i="1" dirty="0"/>
              <a:t>modules</a:t>
            </a:r>
            <a:r>
              <a:rPr lang="en-US" dirty="0"/>
              <a:t> that deal with these problems</a:t>
            </a:r>
          </a:p>
          <a:p>
            <a:pPr lvl="1"/>
            <a:r>
              <a:rPr lang="en-US" dirty="0"/>
              <a:t>There are </a:t>
            </a:r>
            <a:r>
              <a:rPr lang="en-US" u="sng" dirty="0"/>
              <a:t>no header files</a:t>
            </a:r>
            <a:r>
              <a:rPr lang="en-US" dirty="0"/>
              <a:t>, in the usual sense!</a:t>
            </a:r>
          </a:p>
          <a:p>
            <a:pPr lvl="1"/>
            <a:r>
              <a:rPr lang="en-US" dirty="0"/>
              <a:t>There is </a:t>
            </a:r>
            <a:r>
              <a:rPr lang="en-US" u="sng" dirty="0"/>
              <a:t>no #include</a:t>
            </a:r>
            <a:r>
              <a:rPr lang="en-US" dirty="0"/>
              <a:t>!</a:t>
            </a:r>
          </a:p>
          <a:p>
            <a:r>
              <a:rPr lang="en-US" dirty="0"/>
              <a:t>Wait… isn’t that terribly incompatible?</a:t>
            </a:r>
          </a:p>
          <a:p>
            <a:pPr lvl="1"/>
            <a:r>
              <a:rPr lang="en-US" dirty="0"/>
              <a:t>Yes, but…</a:t>
            </a:r>
          </a:p>
          <a:p>
            <a:pPr lvl="1"/>
            <a:r>
              <a:rPr lang="en-US" dirty="0"/>
              <a:t>… it is permitted to keep using headers and #include as a transitional thing</a:t>
            </a:r>
          </a:p>
          <a:p>
            <a:pPr lvl="1"/>
            <a:r>
              <a:rPr lang="en-US" dirty="0"/>
              <a:t>… mixing traditional headers and modules is (theoretically) possible</a:t>
            </a:r>
          </a:p>
          <a:p>
            <a:pPr lvl="1"/>
            <a:r>
              <a:rPr lang="en-US" dirty="0"/>
              <a:t>… there are also things called </a:t>
            </a:r>
            <a:r>
              <a:rPr lang="en-US" i="1" dirty="0"/>
              <a:t>header units</a:t>
            </a:r>
            <a:r>
              <a:rPr lang="en-US" dirty="0"/>
              <a:t> which are midway between traditional headers and proper modules</a:t>
            </a:r>
          </a:p>
        </p:txBody>
      </p:sp>
    </p:spTree>
    <p:extLst>
      <p:ext uri="{BB962C8B-B14F-4D97-AF65-F5344CB8AC3E}">
        <p14:creationId xmlns:p14="http://schemas.microsoft.com/office/powerpoint/2010/main" val="151962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055C4-9B4C-AAEE-7435-5E46B5D24296}"/>
              </a:ext>
            </a:extLst>
          </p:cNvPr>
          <p:cNvSpPr>
            <a:spLocks noGrp="1"/>
          </p:cNvSpPr>
          <p:nvPr>
            <p:ph type="title"/>
          </p:nvPr>
        </p:nvSpPr>
        <p:spPr/>
        <p:txBody>
          <a:bodyPr/>
          <a:lstStyle/>
          <a:p>
            <a:r>
              <a:rPr lang="en-US" dirty="0"/>
              <a:t>Unfortunately…</a:t>
            </a:r>
          </a:p>
        </p:txBody>
      </p:sp>
      <p:sp>
        <p:nvSpPr>
          <p:cNvPr id="3" name="Content Placeholder 2">
            <a:extLst>
              <a:ext uri="{FF2B5EF4-FFF2-40B4-BE49-F238E27FC236}">
                <a16:creationId xmlns:a16="http://schemas.microsoft.com/office/drawing/2014/main" id="{8D095AB9-B0D0-A850-6A83-A1F4258DAFAF}"/>
              </a:ext>
            </a:extLst>
          </p:cNvPr>
          <p:cNvSpPr>
            <a:spLocks noGrp="1"/>
          </p:cNvSpPr>
          <p:nvPr>
            <p:ph idx="1"/>
          </p:nvPr>
        </p:nvSpPr>
        <p:spPr/>
        <p:txBody>
          <a:bodyPr/>
          <a:lstStyle/>
          <a:p>
            <a:r>
              <a:rPr lang="en-US" dirty="0"/>
              <a:t>C++ 2020 does not require that the standard library be modularized</a:t>
            </a:r>
          </a:p>
          <a:p>
            <a:pPr lvl="1"/>
            <a:r>
              <a:rPr lang="en-US" i="1" dirty="0"/>
              <a:t>It does not even require the vendor to provide header units</a:t>
            </a:r>
            <a:r>
              <a:rPr lang="en-US" i="1" baseline="30000" dirty="0"/>
              <a:t>*</a:t>
            </a:r>
            <a:r>
              <a:rPr lang="en-US" i="1" dirty="0"/>
              <a:t> for the standard library</a:t>
            </a:r>
            <a:r>
              <a:rPr lang="en-US" dirty="0"/>
              <a:t> (although you can compile your own)</a:t>
            </a:r>
          </a:p>
          <a:p>
            <a:r>
              <a:rPr lang="en-US" dirty="0"/>
              <a:t>C++ 2023 </a:t>
            </a:r>
            <a:r>
              <a:rPr lang="en-US" i="1" dirty="0"/>
              <a:t>does</a:t>
            </a:r>
            <a:r>
              <a:rPr lang="en-US" dirty="0"/>
              <a:t> require a standard module</a:t>
            </a:r>
          </a:p>
        </p:txBody>
      </p:sp>
      <p:sp>
        <p:nvSpPr>
          <p:cNvPr id="4" name="TextBox 3">
            <a:extLst>
              <a:ext uri="{FF2B5EF4-FFF2-40B4-BE49-F238E27FC236}">
                <a16:creationId xmlns:a16="http://schemas.microsoft.com/office/drawing/2014/main" id="{D817BABF-7630-2F7F-8540-057A067D7D99}"/>
              </a:ext>
            </a:extLst>
          </p:cNvPr>
          <p:cNvSpPr txBox="1"/>
          <p:nvPr/>
        </p:nvSpPr>
        <p:spPr>
          <a:xfrm>
            <a:off x="3587749" y="6123543"/>
            <a:ext cx="5016501" cy="369332"/>
          </a:xfrm>
          <a:prstGeom prst="rect">
            <a:avLst/>
          </a:prstGeom>
          <a:noFill/>
        </p:spPr>
        <p:txBody>
          <a:bodyPr wrap="none" rtlCol="0">
            <a:spAutoFit/>
          </a:bodyPr>
          <a:lstStyle/>
          <a:p>
            <a:r>
              <a:rPr lang="en-US" dirty="0"/>
              <a:t>* Header units will be discussed more in later slides</a:t>
            </a:r>
          </a:p>
        </p:txBody>
      </p:sp>
      <p:sp>
        <p:nvSpPr>
          <p:cNvPr id="5" name="TextBox 4">
            <a:extLst>
              <a:ext uri="{FF2B5EF4-FFF2-40B4-BE49-F238E27FC236}">
                <a16:creationId xmlns:a16="http://schemas.microsoft.com/office/drawing/2014/main" id="{D3BAFF75-E103-BD81-72EB-96D934E026A8}"/>
              </a:ext>
            </a:extLst>
          </p:cNvPr>
          <p:cNvSpPr txBox="1"/>
          <p:nvPr/>
        </p:nvSpPr>
        <p:spPr>
          <a:xfrm>
            <a:off x="1153885" y="3499307"/>
            <a:ext cx="4110421" cy="2308324"/>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 This is C++ 2023</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import</a:t>
            </a:r>
            <a:r>
              <a:rPr lang="en-US" dirty="0">
                <a:latin typeface="Consolas" panose="020B0609020204030204" pitchFamily="49" charset="0"/>
                <a:cs typeface="Consolas" panose="020B0609020204030204" pitchFamily="49" charset="0"/>
              </a:rPr>
              <a:t> std;</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 )</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std::vector&lt;</a:t>
            </a:r>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&gt; </a:t>
            </a:r>
            <a:r>
              <a:rPr lang="en-US" dirty="0" err="1">
                <a:latin typeface="Consolas" panose="020B0609020204030204" pitchFamily="49" charset="0"/>
                <a:cs typeface="Consolas" panose="020B0609020204030204" pitchFamily="49" charset="0"/>
              </a:rPr>
              <a:t>my_vector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84C624C8-C225-1303-B38A-0575497DB6BE}"/>
              </a:ext>
            </a:extLst>
          </p:cNvPr>
          <p:cNvSpPr txBox="1"/>
          <p:nvPr/>
        </p:nvSpPr>
        <p:spPr>
          <a:xfrm>
            <a:off x="3733800" y="4018417"/>
            <a:ext cx="3964227" cy="369332"/>
          </a:xfrm>
          <a:prstGeom prst="rect">
            <a:avLst/>
          </a:prstGeom>
          <a:noFill/>
        </p:spPr>
        <p:txBody>
          <a:bodyPr wrap="none" rtlCol="0">
            <a:spAutoFit/>
          </a:bodyPr>
          <a:lstStyle/>
          <a:p>
            <a:r>
              <a:rPr lang="en-US" dirty="0"/>
              <a:t>Makes the whole standard library visible</a:t>
            </a:r>
          </a:p>
        </p:txBody>
      </p:sp>
      <p:sp>
        <p:nvSpPr>
          <p:cNvPr id="7" name="TextBox 6">
            <a:extLst>
              <a:ext uri="{FF2B5EF4-FFF2-40B4-BE49-F238E27FC236}">
                <a16:creationId xmlns:a16="http://schemas.microsoft.com/office/drawing/2014/main" id="{B8337242-6E5C-9532-6458-E19A47C8DF49}"/>
              </a:ext>
            </a:extLst>
          </p:cNvPr>
          <p:cNvSpPr txBox="1"/>
          <p:nvPr/>
        </p:nvSpPr>
        <p:spPr>
          <a:xfrm>
            <a:off x="5264306" y="4517069"/>
            <a:ext cx="5698355" cy="646331"/>
          </a:xfrm>
          <a:prstGeom prst="rect">
            <a:avLst/>
          </a:prstGeom>
          <a:noFill/>
        </p:spPr>
        <p:txBody>
          <a:bodyPr wrap="none" rtlCol="0">
            <a:spAutoFit/>
          </a:bodyPr>
          <a:lstStyle/>
          <a:p>
            <a:r>
              <a:rPr lang="en-US" dirty="0"/>
              <a:t>Still necessary to qualify names.</a:t>
            </a:r>
          </a:p>
          <a:p>
            <a:r>
              <a:rPr lang="en-US" dirty="0"/>
              <a:t>Module </a:t>
            </a:r>
            <a:r>
              <a:rPr lang="en-US" dirty="0">
                <a:latin typeface="Consolas" panose="020B0609020204030204" pitchFamily="49" charset="0"/>
                <a:cs typeface="Consolas" panose="020B0609020204030204" pitchFamily="49" charset="0"/>
              </a:rPr>
              <a:t>std</a:t>
            </a:r>
            <a:r>
              <a:rPr lang="en-US" dirty="0"/>
              <a:t> and name space </a:t>
            </a:r>
            <a:r>
              <a:rPr lang="en-US" dirty="0">
                <a:latin typeface="Consolas" panose="020B0609020204030204" pitchFamily="49" charset="0"/>
                <a:cs typeface="Consolas" panose="020B0609020204030204" pitchFamily="49" charset="0"/>
              </a:rPr>
              <a:t>std</a:t>
            </a:r>
            <a:r>
              <a:rPr lang="en-US" dirty="0"/>
              <a:t> are two different things!</a:t>
            </a:r>
          </a:p>
        </p:txBody>
      </p:sp>
      <p:cxnSp>
        <p:nvCxnSpPr>
          <p:cNvPr id="9" name="Straight Arrow Connector 8">
            <a:extLst>
              <a:ext uri="{FF2B5EF4-FFF2-40B4-BE49-F238E27FC236}">
                <a16:creationId xmlns:a16="http://schemas.microsoft.com/office/drawing/2014/main" id="{E159272F-159C-5D25-23B5-A5CC7AD295AE}"/>
              </a:ext>
            </a:extLst>
          </p:cNvPr>
          <p:cNvCxnSpPr>
            <a:stCxn id="6" idx="1"/>
          </p:cNvCxnSpPr>
          <p:nvPr/>
        </p:nvCxnSpPr>
        <p:spPr>
          <a:xfrm flipH="1">
            <a:off x="2732314" y="4203083"/>
            <a:ext cx="1001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7A1DF6F-CB82-1C0E-2167-99625807008E}"/>
              </a:ext>
            </a:extLst>
          </p:cNvPr>
          <p:cNvCxnSpPr>
            <a:stCxn id="7" idx="1"/>
          </p:cNvCxnSpPr>
          <p:nvPr/>
        </p:nvCxnSpPr>
        <p:spPr>
          <a:xfrm flipH="1">
            <a:off x="3004457" y="4840235"/>
            <a:ext cx="2259849"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753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EE9A-E0AF-6BC9-5A6D-841086159F79}"/>
              </a:ext>
            </a:extLst>
          </p:cNvPr>
          <p:cNvSpPr>
            <a:spLocks noGrp="1"/>
          </p:cNvSpPr>
          <p:nvPr>
            <p:ph type="title"/>
          </p:nvPr>
        </p:nvSpPr>
        <p:spPr/>
        <p:txBody>
          <a:bodyPr/>
          <a:lstStyle/>
          <a:p>
            <a:r>
              <a:rPr lang="en-US" dirty="0"/>
              <a:t>Modules Are Not Name Spaces</a:t>
            </a:r>
          </a:p>
        </p:txBody>
      </p:sp>
      <p:sp>
        <p:nvSpPr>
          <p:cNvPr id="3" name="Content Placeholder 2">
            <a:extLst>
              <a:ext uri="{FF2B5EF4-FFF2-40B4-BE49-F238E27FC236}">
                <a16:creationId xmlns:a16="http://schemas.microsoft.com/office/drawing/2014/main" id="{6D29A4B5-1C06-EC6D-1FA9-718FB3902EC1}"/>
              </a:ext>
            </a:extLst>
          </p:cNvPr>
          <p:cNvSpPr>
            <a:spLocks noGrp="1"/>
          </p:cNvSpPr>
          <p:nvPr>
            <p:ph idx="1"/>
          </p:nvPr>
        </p:nvSpPr>
        <p:spPr/>
        <p:txBody>
          <a:bodyPr/>
          <a:lstStyle/>
          <a:p>
            <a:r>
              <a:rPr lang="en-US" dirty="0"/>
              <a:t>In most languages, modules (or packages or whatever) are also used for name space control. This is not the case in C++</a:t>
            </a:r>
          </a:p>
          <a:p>
            <a:r>
              <a:rPr lang="en-US" dirty="0"/>
              <a:t>C++ already has a name space feature (since 1998). Modules do not impose any restrictions or requirements on the name spaces</a:t>
            </a:r>
          </a:p>
          <a:p>
            <a:r>
              <a:rPr lang="en-US" dirty="0">
                <a:latin typeface="Consolas" panose="020B0609020204030204" pitchFamily="49" charset="0"/>
                <a:cs typeface="Consolas" panose="020B0609020204030204" pitchFamily="49" charset="0"/>
              </a:rPr>
              <a:t>import </a:t>
            </a:r>
            <a:r>
              <a:rPr lang="en-US" dirty="0" err="1">
                <a:latin typeface="Consolas" panose="020B0609020204030204" pitchFamily="49" charset="0"/>
                <a:cs typeface="Consolas" panose="020B0609020204030204" pitchFamily="49" charset="0"/>
              </a:rPr>
              <a:t>my_module</a:t>
            </a:r>
            <a:r>
              <a:rPr lang="en-US" dirty="0">
                <a:latin typeface="Consolas" panose="020B0609020204030204" pitchFamily="49" charset="0"/>
                <a:cs typeface="Consolas" panose="020B0609020204030204" pitchFamily="49" charset="0"/>
              </a:rPr>
              <a:t>;</a:t>
            </a:r>
          </a:p>
          <a:p>
            <a:pPr lvl="1"/>
            <a:r>
              <a:rPr lang="en-US" dirty="0"/>
              <a:t>This may (or may not) introduce a name space</a:t>
            </a:r>
          </a:p>
          <a:p>
            <a:pPr lvl="1"/>
            <a:r>
              <a:rPr lang="en-US" dirty="0"/>
              <a:t>The name space may (or may not) be the same name as the module</a:t>
            </a:r>
          </a:p>
          <a:p>
            <a:pPr lvl="1"/>
            <a:r>
              <a:rPr lang="en-US" dirty="0"/>
              <a:t>The module may (or may not) contain multiple name spaces</a:t>
            </a:r>
          </a:p>
          <a:p>
            <a:r>
              <a:rPr lang="en-US" dirty="0"/>
              <a:t>If you care about name spaces (you do), you must use the existing mechanism inside the modules to arrange for them</a:t>
            </a:r>
          </a:p>
        </p:txBody>
      </p:sp>
    </p:spTree>
    <p:extLst>
      <p:ext uri="{BB962C8B-B14F-4D97-AF65-F5344CB8AC3E}">
        <p14:creationId xmlns:p14="http://schemas.microsoft.com/office/powerpoint/2010/main" val="1070978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4E87-5F4C-5F59-A5E6-DD59EADB64F8}"/>
              </a:ext>
            </a:extLst>
          </p:cNvPr>
          <p:cNvSpPr>
            <a:spLocks noGrp="1"/>
          </p:cNvSpPr>
          <p:nvPr>
            <p:ph type="title"/>
          </p:nvPr>
        </p:nvSpPr>
        <p:spPr/>
        <p:txBody>
          <a:bodyPr/>
          <a:lstStyle/>
          <a:p>
            <a:r>
              <a:rPr lang="en-US" dirty="0"/>
              <a:t>So, What’s the Point of Modules?</a:t>
            </a:r>
          </a:p>
        </p:txBody>
      </p:sp>
      <p:sp>
        <p:nvSpPr>
          <p:cNvPr id="3" name="Content Placeholder 2">
            <a:extLst>
              <a:ext uri="{FF2B5EF4-FFF2-40B4-BE49-F238E27FC236}">
                <a16:creationId xmlns:a16="http://schemas.microsoft.com/office/drawing/2014/main" id="{C9D5D6C0-8BE9-490B-4261-DCF8CE12316A}"/>
              </a:ext>
            </a:extLst>
          </p:cNvPr>
          <p:cNvSpPr>
            <a:spLocks noGrp="1"/>
          </p:cNvSpPr>
          <p:nvPr>
            <p:ph idx="1"/>
          </p:nvPr>
        </p:nvSpPr>
        <p:spPr/>
        <p:txBody>
          <a:bodyPr/>
          <a:lstStyle/>
          <a:p>
            <a:r>
              <a:rPr lang="en-US" dirty="0"/>
              <a:t>Modules allow you to gather related code into separately compiled units that are isolated from each other</a:t>
            </a:r>
          </a:p>
          <a:p>
            <a:pPr lvl="1"/>
            <a:r>
              <a:rPr lang="en-US" dirty="0"/>
              <a:t>No bleed-over of macro names</a:t>
            </a:r>
          </a:p>
          <a:p>
            <a:pPr lvl="1"/>
            <a:r>
              <a:rPr lang="en-US" dirty="0"/>
              <a:t>No spurious includes in user translation units</a:t>
            </a:r>
          </a:p>
          <a:p>
            <a:r>
              <a:rPr lang="en-US" dirty="0"/>
              <a:t>Modules are compiled once and for all</a:t>
            </a:r>
          </a:p>
          <a:p>
            <a:pPr lvl="1"/>
            <a:r>
              <a:rPr lang="en-US" dirty="0"/>
              <a:t>Importing a module is fast because the compiler does not need to parse and analyze the module code over and over for each TU that imports the module</a:t>
            </a:r>
          </a:p>
          <a:p>
            <a:pPr lvl="1"/>
            <a:r>
              <a:rPr lang="en-US" dirty="0"/>
              <a:t>This is why a single </a:t>
            </a:r>
            <a:r>
              <a:rPr lang="en-US" dirty="0">
                <a:latin typeface="Consolas" panose="020B0609020204030204" pitchFamily="49" charset="0"/>
                <a:cs typeface="Consolas" panose="020B0609020204030204" pitchFamily="49" charset="0"/>
              </a:rPr>
              <a:t>import std</a:t>
            </a:r>
            <a:r>
              <a:rPr lang="en-US" dirty="0"/>
              <a:t> is reasonable despite the large size of the standard library!</a:t>
            </a:r>
          </a:p>
          <a:p>
            <a:r>
              <a:rPr lang="en-US" dirty="0"/>
              <a:t>Modules offer some protection of source code (for closed source)</a:t>
            </a:r>
          </a:p>
        </p:txBody>
      </p:sp>
    </p:spTree>
    <p:extLst>
      <p:ext uri="{BB962C8B-B14F-4D97-AF65-F5344CB8AC3E}">
        <p14:creationId xmlns:p14="http://schemas.microsoft.com/office/powerpoint/2010/main" val="54384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B710-D85B-BBFB-5608-12914BA90F24}"/>
              </a:ext>
            </a:extLst>
          </p:cNvPr>
          <p:cNvSpPr>
            <a:spLocks noGrp="1"/>
          </p:cNvSpPr>
          <p:nvPr>
            <p:ph type="title"/>
          </p:nvPr>
        </p:nvSpPr>
        <p:spPr/>
        <p:txBody>
          <a:bodyPr/>
          <a:lstStyle/>
          <a:p>
            <a:r>
              <a:rPr lang="en-US" dirty="0"/>
              <a:t>Sounds Great. How Does It Work?</a:t>
            </a:r>
          </a:p>
        </p:txBody>
      </p:sp>
      <p:sp>
        <p:nvSpPr>
          <p:cNvPr id="3" name="Content Placeholder 2">
            <a:extLst>
              <a:ext uri="{FF2B5EF4-FFF2-40B4-BE49-F238E27FC236}">
                <a16:creationId xmlns:a16="http://schemas.microsoft.com/office/drawing/2014/main" id="{0208B073-1520-5AFC-7192-82468E8FDA5B}"/>
              </a:ext>
            </a:extLst>
          </p:cNvPr>
          <p:cNvSpPr>
            <a:spLocks noGrp="1"/>
          </p:cNvSpPr>
          <p:nvPr>
            <p:ph idx="1"/>
          </p:nvPr>
        </p:nvSpPr>
        <p:spPr/>
        <p:txBody>
          <a:bodyPr/>
          <a:lstStyle/>
          <a:p>
            <a:r>
              <a:rPr lang="en-US" dirty="0"/>
              <a:t>Instead of a traditional header file, you now write a </a:t>
            </a:r>
            <a:r>
              <a:rPr lang="en-US" i="1" dirty="0"/>
              <a:t>module interface unit</a:t>
            </a:r>
          </a:p>
          <a:p>
            <a:pPr lvl="1"/>
            <a:r>
              <a:rPr lang="en-US" dirty="0"/>
              <a:t>… with a .</a:t>
            </a:r>
            <a:r>
              <a:rPr lang="en-US" dirty="0" err="1"/>
              <a:t>ixx</a:t>
            </a:r>
            <a:r>
              <a:rPr lang="en-US" dirty="0"/>
              <a:t> extension for Microsoft Visual C++</a:t>
            </a:r>
          </a:p>
          <a:p>
            <a:pPr lvl="1"/>
            <a:r>
              <a:rPr lang="en-US" dirty="0"/>
              <a:t>… with a .</a:t>
            </a:r>
            <a:r>
              <a:rPr lang="en-US" dirty="0" err="1"/>
              <a:t>cppm</a:t>
            </a:r>
            <a:r>
              <a:rPr lang="en-US" dirty="0"/>
              <a:t> extension for g++ and clang.</a:t>
            </a:r>
          </a:p>
          <a:p>
            <a:r>
              <a:rPr lang="en-US" dirty="0"/>
              <a:t>The module interface unit contains essentially the same sort of information as a header file</a:t>
            </a:r>
          </a:p>
          <a:p>
            <a:pPr lvl="1"/>
            <a:r>
              <a:rPr lang="en-US" dirty="0"/>
              <a:t>Declarations of functions and global variables</a:t>
            </a:r>
          </a:p>
          <a:p>
            <a:pPr lvl="1"/>
            <a:r>
              <a:rPr lang="en-US" dirty="0"/>
              <a:t>Definitions of classes, inline functions, and templates</a:t>
            </a:r>
          </a:p>
          <a:p>
            <a:r>
              <a:rPr lang="en-US" dirty="0"/>
              <a:t>The module interface unit can </a:t>
            </a:r>
            <a:r>
              <a:rPr lang="en-US" i="1" dirty="0"/>
              <a:t>also</a:t>
            </a:r>
            <a:r>
              <a:rPr lang="en-US" dirty="0"/>
              <a:t> contain </a:t>
            </a:r>
            <a:r>
              <a:rPr lang="en-US" u="sng" dirty="0"/>
              <a:t>definitions</a:t>
            </a:r>
            <a:r>
              <a:rPr lang="en-US" dirty="0"/>
              <a:t> of functions!</a:t>
            </a:r>
          </a:p>
          <a:p>
            <a:pPr lvl="1"/>
            <a:r>
              <a:rPr lang="en-US" dirty="0"/>
              <a:t>Does not violate the ODR because it is only compiled once</a:t>
            </a:r>
          </a:p>
        </p:txBody>
      </p:sp>
    </p:spTree>
    <p:extLst>
      <p:ext uri="{BB962C8B-B14F-4D97-AF65-F5344CB8AC3E}">
        <p14:creationId xmlns:p14="http://schemas.microsoft.com/office/powerpoint/2010/main" val="254101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9F33-63AC-2593-26DD-38508B8DA768}"/>
              </a:ext>
            </a:extLst>
          </p:cNvPr>
          <p:cNvSpPr>
            <a:spLocks noGrp="1"/>
          </p:cNvSpPr>
          <p:nvPr>
            <p:ph type="title"/>
          </p:nvPr>
        </p:nvSpPr>
        <p:spPr/>
        <p:txBody>
          <a:bodyPr/>
          <a:lstStyle/>
          <a:p>
            <a:r>
              <a:rPr lang="en-US" dirty="0"/>
              <a:t>Declaration vs Definition</a:t>
            </a:r>
          </a:p>
        </p:txBody>
      </p:sp>
      <p:sp>
        <p:nvSpPr>
          <p:cNvPr id="3" name="Content Placeholder 2">
            <a:extLst>
              <a:ext uri="{FF2B5EF4-FFF2-40B4-BE49-F238E27FC236}">
                <a16:creationId xmlns:a16="http://schemas.microsoft.com/office/drawing/2014/main" id="{E91032FE-A84A-6268-D41A-CF7E7B89BE02}"/>
              </a:ext>
            </a:extLst>
          </p:cNvPr>
          <p:cNvSpPr>
            <a:spLocks noGrp="1"/>
          </p:cNvSpPr>
          <p:nvPr>
            <p:ph idx="1"/>
          </p:nvPr>
        </p:nvSpPr>
        <p:spPr/>
        <p:txBody>
          <a:bodyPr/>
          <a:lstStyle/>
          <a:p>
            <a:r>
              <a:rPr lang="en-US" dirty="0"/>
              <a:t>Technically, we distinguish between declarations and definitions</a:t>
            </a:r>
          </a:p>
          <a:p>
            <a:pPr lvl="1"/>
            <a:r>
              <a:rPr lang="en-US" dirty="0"/>
              <a:t>Many people don’t worry about this distinction (or even know about it)</a:t>
            </a:r>
          </a:p>
          <a:p>
            <a:pPr lvl="1"/>
            <a:r>
              <a:rPr lang="en-US" dirty="0"/>
              <a:t>It’s a useful concept, however.</a:t>
            </a:r>
          </a:p>
          <a:p>
            <a:r>
              <a:rPr lang="en-US" dirty="0"/>
              <a:t>A </a:t>
            </a:r>
            <a:r>
              <a:rPr lang="en-US" i="1" dirty="0"/>
              <a:t>declaration</a:t>
            </a:r>
            <a:r>
              <a:rPr lang="en-US" dirty="0"/>
              <a:t> </a:t>
            </a:r>
            <a:r>
              <a:rPr lang="en-US" u="sng" dirty="0"/>
              <a:t>announces the existence of some entity</a:t>
            </a:r>
            <a:r>
              <a:rPr lang="en-US" dirty="0"/>
              <a:t>.</a:t>
            </a:r>
          </a:p>
          <a:p>
            <a:r>
              <a:rPr lang="en-US" dirty="0"/>
              <a:t>A </a:t>
            </a:r>
            <a:r>
              <a:rPr lang="en-US" i="1" dirty="0"/>
              <a:t>definition</a:t>
            </a:r>
            <a:r>
              <a:rPr lang="en-US" dirty="0"/>
              <a:t> </a:t>
            </a:r>
            <a:r>
              <a:rPr lang="en-US" u="sng" dirty="0"/>
              <a:t>provides an implementation of that entity</a:t>
            </a:r>
            <a:r>
              <a:rPr lang="en-US" dirty="0"/>
              <a:t>.</a:t>
            </a:r>
          </a:p>
          <a:p>
            <a:r>
              <a:rPr lang="en-US" dirty="0"/>
              <a:t>Definitions are also declarations!</a:t>
            </a:r>
          </a:p>
          <a:p>
            <a:pPr lvl="1"/>
            <a:r>
              <a:rPr lang="en-US" dirty="0"/>
              <a:t>That is, the set of definitions is a subset of the set of declarations</a:t>
            </a:r>
          </a:p>
        </p:txBody>
      </p:sp>
    </p:spTree>
    <p:extLst>
      <p:ext uri="{BB962C8B-B14F-4D97-AF65-F5344CB8AC3E}">
        <p14:creationId xmlns:p14="http://schemas.microsoft.com/office/powerpoint/2010/main" val="29643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D81E-1323-A775-E396-361C73DDA1F4}"/>
              </a:ext>
            </a:extLst>
          </p:cNvPr>
          <p:cNvSpPr>
            <a:spLocks noGrp="1"/>
          </p:cNvSpPr>
          <p:nvPr>
            <p:ph type="title"/>
          </p:nvPr>
        </p:nvSpPr>
        <p:spPr/>
        <p:txBody>
          <a:bodyPr/>
          <a:lstStyle/>
          <a:p>
            <a:r>
              <a:rPr lang="en-US" dirty="0"/>
              <a:t>Mixing Specification and Implementation?</a:t>
            </a:r>
          </a:p>
        </p:txBody>
      </p:sp>
      <p:sp>
        <p:nvSpPr>
          <p:cNvPr id="3" name="Content Placeholder 2">
            <a:extLst>
              <a:ext uri="{FF2B5EF4-FFF2-40B4-BE49-F238E27FC236}">
                <a16:creationId xmlns:a16="http://schemas.microsoft.com/office/drawing/2014/main" id="{865D8823-1C3C-A414-1E54-A6570D5A718B}"/>
              </a:ext>
            </a:extLst>
          </p:cNvPr>
          <p:cNvSpPr>
            <a:spLocks noGrp="1"/>
          </p:cNvSpPr>
          <p:nvPr>
            <p:ph idx="1"/>
          </p:nvPr>
        </p:nvSpPr>
        <p:spPr/>
        <p:txBody>
          <a:bodyPr/>
          <a:lstStyle/>
          <a:p>
            <a:r>
              <a:rPr lang="en-US" dirty="0"/>
              <a:t>It is possible to put the entire contents of a module in the module interface unit, thereby mixing specification and implementation</a:t>
            </a:r>
          </a:p>
          <a:p>
            <a:pPr lvl="1"/>
            <a:r>
              <a:rPr lang="en-US" dirty="0"/>
              <a:t>Like what Java does in .java files</a:t>
            </a:r>
          </a:p>
          <a:p>
            <a:pPr lvl="1"/>
            <a:r>
              <a:rPr lang="en-US" dirty="0"/>
              <a:t>I am not a fan of this approach</a:t>
            </a:r>
          </a:p>
          <a:p>
            <a:r>
              <a:rPr lang="en-US" dirty="0"/>
              <a:t>It is also possible (better) to put the definitions of the functions in a module into a separate .</a:t>
            </a:r>
            <a:r>
              <a:rPr lang="en-US" dirty="0" err="1"/>
              <a:t>cpp</a:t>
            </a:r>
            <a:r>
              <a:rPr lang="en-US" dirty="0"/>
              <a:t> file, distinct from the module interface.</a:t>
            </a:r>
          </a:p>
          <a:p>
            <a:pPr lvl="1"/>
            <a:r>
              <a:rPr lang="en-US" dirty="0"/>
              <a:t>Just as is done with the traditional .</a:t>
            </a:r>
            <a:r>
              <a:rPr lang="en-US" dirty="0" err="1"/>
              <a:t>hpp</a:t>
            </a:r>
            <a:r>
              <a:rPr lang="en-US" dirty="0"/>
              <a:t>/.</a:t>
            </a:r>
            <a:r>
              <a:rPr lang="en-US" dirty="0" err="1"/>
              <a:t>cpp</a:t>
            </a:r>
            <a:r>
              <a:rPr lang="en-US" dirty="0"/>
              <a:t> separation</a:t>
            </a:r>
          </a:p>
        </p:txBody>
      </p:sp>
    </p:spTree>
    <p:extLst>
      <p:ext uri="{BB962C8B-B14F-4D97-AF65-F5344CB8AC3E}">
        <p14:creationId xmlns:p14="http://schemas.microsoft.com/office/powerpoint/2010/main" val="4290641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E634-1A94-9ABB-B326-58B70791A10F}"/>
              </a:ext>
            </a:extLst>
          </p:cNvPr>
          <p:cNvSpPr>
            <a:spLocks noGrp="1"/>
          </p:cNvSpPr>
          <p:nvPr>
            <p:ph type="title"/>
          </p:nvPr>
        </p:nvSpPr>
        <p:spPr/>
        <p:txBody>
          <a:bodyPr/>
          <a:lstStyle/>
          <a:p>
            <a:r>
              <a:rPr lang="en-US" dirty="0"/>
              <a:t>Show Me Some Code</a:t>
            </a:r>
          </a:p>
        </p:txBody>
      </p:sp>
      <p:sp>
        <p:nvSpPr>
          <p:cNvPr id="3" name="TextBox 2">
            <a:extLst>
              <a:ext uri="{FF2B5EF4-FFF2-40B4-BE49-F238E27FC236}">
                <a16:creationId xmlns:a16="http://schemas.microsoft.com/office/drawing/2014/main" id="{C8D83BD6-6597-72A7-98CE-E8CDA931E42C}"/>
              </a:ext>
            </a:extLst>
          </p:cNvPr>
          <p:cNvSpPr txBox="1"/>
          <p:nvPr/>
        </p:nvSpPr>
        <p:spPr>
          <a:xfrm>
            <a:off x="838200" y="1690688"/>
            <a:ext cx="10948831" cy="3970318"/>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 This is a module interface unit.</a:t>
            </a:r>
          </a:p>
          <a:p>
            <a:r>
              <a:rPr lang="en-US" dirty="0">
                <a:latin typeface="Consolas" panose="020B0609020204030204" pitchFamily="49" charset="0"/>
                <a:cs typeface="Consolas" panose="020B0609020204030204" pitchFamily="49" charset="0"/>
              </a:rPr>
              <a:t>// You can tell because it starts with “export module …”</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export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module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number_theory</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Declarations (or definitions) prefixed with “export” are usable outside the module</a:t>
            </a:r>
          </a:p>
          <a:p>
            <a:r>
              <a:rPr lang="en-US" b="1" dirty="0">
                <a:latin typeface="Consolas" panose="020B0609020204030204" pitchFamily="49" charset="0"/>
                <a:cs typeface="Consolas" panose="020B0609020204030204" pitchFamily="49" charset="0"/>
              </a:rPr>
              <a:t>export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is_prime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unsigned</a:t>
            </a:r>
            <a:r>
              <a:rPr lang="en-US" dirty="0">
                <a:latin typeface="Consolas" panose="020B0609020204030204" pitchFamily="49" charset="0"/>
                <a:cs typeface="Consolas" panose="020B0609020204030204" pitchFamily="49" charset="0"/>
              </a:rPr>
              <a:t> n );</a:t>
            </a:r>
          </a:p>
          <a:p>
            <a:r>
              <a:rPr lang="en-US" b="1" dirty="0">
                <a:latin typeface="Consolas" panose="020B0609020204030204" pitchFamily="49" charset="0"/>
                <a:cs typeface="Consolas" panose="020B0609020204030204" pitchFamily="49" charset="0"/>
              </a:rPr>
              <a:t>export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RandomGenerator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export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inline</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is_even</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unsigned</a:t>
            </a:r>
            <a:r>
              <a:rPr lang="en-US" dirty="0">
                <a:latin typeface="Consolas" panose="020B0609020204030204" pitchFamily="49" charset="0"/>
                <a:cs typeface="Consolas" panose="020B0609020204030204" pitchFamily="49" charset="0"/>
              </a:rPr>
              <a:t> n ) { </a:t>
            </a:r>
            <a:r>
              <a:rPr lang="en-US" b="1" dirty="0">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n % 2 == 0;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Declarations without “export” are for internal module use only.</a:t>
            </a:r>
          </a:p>
          <a:p>
            <a:r>
              <a:rPr lang="en-US" b="1" dirty="0">
                <a:latin typeface="Consolas" panose="020B0609020204030204" pitchFamily="49" charset="0"/>
                <a:cs typeface="Consolas" panose="020B0609020204030204" pitchFamily="49" charset="0"/>
              </a:rPr>
              <a:t>unsigned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gcd</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unsigned</a:t>
            </a:r>
            <a:r>
              <a:rPr lang="en-US" dirty="0">
                <a:latin typeface="Consolas" panose="020B0609020204030204" pitchFamily="49" charset="0"/>
                <a:cs typeface="Consolas" panose="020B0609020204030204" pitchFamily="49" charset="0"/>
              </a:rPr>
              <a:t> a, </a:t>
            </a:r>
            <a:r>
              <a:rPr lang="en-US" b="1" dirty="0">
                <a:latin typeface="Consolas" panose="020B0609020204030204" pitchFamily="49" charset="0"/>
                <a:cs typeface="Consolas" panose="020B0609020204030204" pitchFamily="49" charset="0"/>
              </a:rPr>
              <a:t>unsigned</a:t>
            </a:r>
            <a:r>
              <a:rPr lang="en-US" dirty="0">
                <a:latin typeface="Consolas" panose="020B0609020204030204" pitchFamily="49" charset="0"/>
                <a:cs typeface="Consolas" panose="020B0609020204030204" pitchFamily="49" charset="0"/>
              </a:rPr>
              <a:t> b );</a:t>
            </a:r>
          </a:p>
          <a:p>
            <a:endParaRPr lang="en-US" dirty="0">
              <a:latin typeface="Consolas" panose="020B0609020204030204" pitchFamily="49" charset="0"/>
              <a:cs typeface="Consolas" panose="020B0609020204030204" pitchFamily="49" charset="0"/>
            </a:endParaRPr>
          </a:p>
          <a:p>
            <a:endParaRPr lang="en-US" dirty="0"/>
          </a:p>
        </p:txBody>
      </p:sp>
    </p:spTree>
    <p:extLst>
      <p:ext uri="{BB962C8B-B14F-4D97-AF65-F5344CB8AC3E}">
        <p14:creationId xmlns:p14="http://schemas.microsoft.com/office/powerpoint/2010/main" val="2261281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EF9C-5083-2616-FDB5-40FFD7DAE443}"/>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7D573909-0F8D-9DD9-CB44-FA21533EE4C9}"/>
              </a:ext>
            </a:extLst>
          </p:cNvPr>
          <p:cNvSpPr>
            <a:spLocks noGrp="1"/>
          </p:cNvSpPr>
          <p:nvPr>
            <p:ph idx="1"/>
          </p:nvPr>
        </p:nvSpPr>
        <p:spPr/>
        <p:txBody>
          <a:bodyPr/>
          <a:lstStyle/>
          <a:p>
            <a:r>
              <a:rPr lang="en-US" dirty="0"/>
              <a:t>The module interface unit is compiled separately (and just once) to create the </a:t>
            </a:r>
            <a:r>
              <a:rPr lang="en-US" i="1" dirty="0"/>
              <a:t>built module interface</a:t>
            </a:r>
            <a:r>
              <a:rPr lang="en-US" dirty="0"/>
              <a:t> (BMI) file</a:t>
            </a:r>
          </a:p>
          <a:p>
            <a:r>
              <a:rPr lang="en-US" dirty="0"/>
              <a:t>The format of the BMI file is compiler-specific and not portable or standardized. It is like the object files normally produced</a:t>
            </a:r>
          </a:p>
          <a:p>
            <a:r>
              <a:rPr lang="en-US" dirty="0"/>
              <a:t>The BMI file contains the parsed and analyzed result of processing the module interface unit in a form that is easy for the compiler to ingest</a:t>
            </a:r>
          </a:p>
        </p:txBody>
      </p:sp>
    </p:spTree>
    <p:extLst>
      <p:ext uri="{BB962C8B-B14F-4D97-AF65-F5344CB8AC3E}">
        <p14:creationId xmlns:p14="http://schemas.microsoft.com/office/powerpoint/2010/main" val="3501449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FC27-4D86-DEC9-4048-A94EA81A5D77}"/>
              </a:ext>
            </a:extLst>
          </p:cNvPr>
          <p:cNvSpPr>
            <a:spLocks noGrp="1"/>
          </p:cNvSpPr>
          <p:nvPr>
            <p:ph type="title"/>
          </p:nvPr>
        </p:nvSpPr>
        <p:spPr/>
        <p:txBody>
          <a:bodyPr/>
          <a:lstStyle/>
          <a:p>
            <a:r>
              <a:rPr lang="en-US" dirty="0"/>
              <a:t>Client Code?</a:t>
            </a:r>
          </a:p>
        </p:txBody>
      </p:sp>
      <p:sp>
        <p:nvSpPr>
          <p:cNvPr id="3" name="Content Placeholder 2">
            <a:extLst>
              <a:ext uri="{FF2B5EF4-FFF2-40B4-BE49-F238E27FC236}">
                <a16:creationId xmlns:a16="http://schemas.microsoft.com/office/drawing/2014/main" id="{C2A5CF08-20C5-AE20-A0ED-21DFE1CD967D}"/>
              </a:ext>
            </a:extLst>
          </p:cNvPr>
          <p:cNvSpPr>
            <a:spLocks noGrp="1"/>
          </p:cNvSpPr>
          <p:nvPr>
            <p:ph idx="1"/>
          </p:nvPr>
        </p:nvSpPr>
        <p:spPr/>
        <p:txBody>
          <a:bodyPr/>
          <a:lstStyle/>
          <a:p>
            <a:r>
              <a:rPr lang="en-US" dirty="0"/>
              <a:t>To use a module, import it:</a:t>
            </a:r>
            <a:br>
              <a:rPr lang="en-US" dirty="0"/>
            </a:br>
            <a:br>
              <a:rPr lang="en-US" dirty="0"/>
            </a:br>
            <a:endParaRPr lang="en-US" dirty="0"/>
          </a:p>
          <a:p>
            <a:r>
              <a:rPr lang="en-US" dirty="0"/>
              <a:t>All exported declarations are visible in the client program, much like including a header file. Except…</a:t>
            </a:r>
          </a:p>
          <a:p>
            <a:pPr lvl="1"/>
            <a:r>
              <a:rPr lang="en-US" dirty="0"/>
              <a:t>… preprocessing done in the module interface unit has no impact on the client code</a:t>
            </a:r>
          </a:p>
          <a:p>
            <a:pPr lvl="1"/>
            <a:r>
              <a:rPr lang="en-US" dirty="0"/>
              <a:t>… any imports in the module interface unit have no impact on the client code (the client must explicitly import all modules that are directly needed)</a:t>
            </a:r>
          </a:p>
          <a:p>
            <a:r>
              <a:rPr lang="en-US" dirty="0"/>
              <a:t>Imports can be reordered with no semantic effect</a:t>
            </a:r>
          </a:p>
        </p:txBody>
      </p:sp>
      <p:sp>
        <p:nvSpPr>
          <p:cNvPr id="4" name="TextBox 3">
            <a:extLst>
              <a:ext uri="{FF2B5EF4-FFF2-40B4-BE49-F238E27FC236}">
                <a16:creationId xmlns:a16="http://schemas.microsoft.com/office/drawing/2014/main" id="{7F07EC85-296B-11DE-0195-22A82753745D}"/>
              </a:ext>
            </a:extLst>
          </p:cNvPr>
          <p:cNvSpPr txBox="1"/>
          <p:nvPr/>
        </p:nvSpPr>
        <p:spPr>
          <a:xfrm>
            <a:off x="1121228" y="2481943"/>
            <a:ext cx="2844048"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import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number_theory</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314827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2155-4E5C-4673-768B-A7AE24823245}"/>
              </a:ext>
            </a:extLst>
          </p:cNvPr>
          <p:cNvSpPr>
            <a:spLocks noGrp="1"/>
          </p:cNvSpPr>
          <p:nvPr>
            <p:ph type="title"/>
          </p:nvPr>
        </p:nvSpPr>
        <p:spPr/>
        <p:txBody>
          <a:bodyPr/>
          <a:lstStyle/>
          <a:p>
            <a:r>
              <a:rPr lang="en-US" dirty="0"/>
              <a:t>What About Large Modules?</a:t>
            </a:r>
          </a:p>
        </p:txBody>
      </p:sp>
      <p:sp>
        <p:nvSpPr>
          <p:cNvPr id="3" name="Content Placeholder 2">
            <a:extLst>
              <a:ext uri="{FF2B5EF4-FFF2-40B4-BE49-F238E27FC236}">
                <a16:creationId xmlns:a16="http://schemas.microsoft.com/office/drawing/2014/main" id="{CCA099D4-97C2-32BF-0F6A-247B70BBFE39}"/>
              </a:ext>
            </a:extLst>
          </p:cNvPr>
          <p:cNvSpPr>
            <a:spLocks noGrp="1"/>
          </p:cNvSpPr>
          <p:nvPr>
            <p:ph idx="1"/>
          </p:nvPr>
        </p:nvSpPr>
        <p:spPr/>
        <p:txBody>
          <a:bodyPr/>
          <a:lstStyle/>
          <a:p>
            <a:r>
              <a:rPr lang="en-US" dirty="0"/>
              <a:t>A single module interface unit is a problem for very large modules</a:t>
            </a:r>
          </a:p>
          <a:p>
            <a:pPr lvl="1"/>
            <a:r>
              <a:rPr lang="en-US" dirty="0"/>
              <a:t>… like the module </a:t>
            </a:r>
            <a:r>
              <a:rPr lang="en-US" dirty="0">
                <a:latin typeface="Consolas" panose="020B0609020204030204" pitchFamily="49" charset="0"/>
                <a:cs typeface="Consolas" panose="020B0609020204030204" pitchFamily="49" charset="0"/>
              </a:rPr>
              <a:t>std</a:t>
            </a:r>
            <a:r>
              <a:rPr lang="en-US" dirty="0"/>
              <a:t> defined by C++ 2023</a:t>
            </a:r>
          </a:p>
          <a:p>
            <a:r>
              <a:rPr lang="en-US" dirty="0"/>
              <a:t>C++ 2020 modules can be </a:t>
            </a:r>
            <a:r>
              <a:rPr lang="en-US" i="1" dirty="0"/>
              <a:t>partitioned</a:t>
            </a:r>
          </a:p>
          <a:p>
            <a:pPr lvl="1"/>
            <a:r>
              <a:rPr lang="en-US" dirty="0"/>
              <a:t>The top-level module interface file mentions the partitions</a:t>
            </a:r>
          </a:p>
          <a:p>
            <a:pPr lvl="1"/>
            <a:r>
              <a:rPr lang="en-US" dirty="0"/>
              <a:t>Separate files hold the declarations for the various partitions</a:t>
            </a:r>
          </a:p>
          <a:p>
            <a:r>
              <a:rPr lang="en-US" dirty="0"/>
              <a:t>There is no semantic significance of the partitions</a:t>
            </a:r>
          </a:p>
          <a:p>
            <a:pPr lvl="1"/>
            <a:r>
              <a:rPr lang="en-US" dirty="0"/>
              <a:t>It’s still one module</a:t>
            </a:r>
          </a:p>
          <a:p>
            <a:pPr lvl="1"/>
            <a:r>
              <a:rPr lang="en-US" dirty="0"/>
              <a:t>The partitions are only to make management of large modules easier</a:t>
            </a:r>
          </a:p>
          <a:p>
            <a:pPr lvl="1"/>
            <a:r>
              <a:rPr lang="en-US" u="sng" dirty="0"/>
              <a:t>Don’t forget that you can use name spaces to organize a large module’s code base!</a:t>
            </a:r>
          </a:p>
          <a:p>
            <a:pPr lvl="1"/>
            <a:endParaRPr lang="en-US" dirty="0"/>
          </a:p>
        </p:txBody>
      </p:sp>
    </p:spTree>
    <p:extLst>
      <p:ext uri="{BB962C8B-B14F-4D97-AF65-F5344CB8AC3E}">
        <p14:creationId xmlns:p14="http://schemas.microsoft.com/office/powerpoint/2010/main" val="1642997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8C68-73E1-2114-EA76-F3E0D5800077}"/>
              </a:ext>
            </a:extLst>
          </p:cNvPr>
          <p:cNvSpPr>
            <a:spLocks noGrp="1"/>
          </p:cNvSpPr>
          <p:nvPr>
            <p:ph type="title"/>
          </p:nvPr>
        </p:nvSpPr>
        <p:spPr/>
        <p:txBody>
          <a:bodyPr/>
          <a:lstStyle/>
          <a:p>
            <a:r>
              <a:rPr lang="en-US" dirty="0"/>
              <a:t>Module Implementation?</a:t>
            </a:r>
          </a:p>
        </p:txBody>
      </p:sp>
      <p:sp>
        <p:nvSpPr>
          <p:cNvPr id="3" name="Content Placeholder 2">
            <a:extLst>
              <a:ext uri="{FF2B5EF4-FFF2-40B4-BE49-F238E27FC236}">
                <a16:creationId xmlns:a16="http://schemas.microsoft.com/office/drawing/2014/main" id="{32F456B8-1847-6B0C-4DED-E02C3D747EFD}"/>
              </a:ext>
            </a:extLst>
          </p:cNvPr>
          <p:cNvSpPr>
            <a:spLocks noGrp="1"/>
          </p:cNvSpPr>
          <p:nvPr>
            <p:ph idx="1"/>
          </p:nvPr>
        </p:nvSpPr>
        <p:spPr/>
        <p:txBody>
          <a:bodyPr/>
          <a:lstStyle/>
          <a:p>
            <a:r>
              <a:rPr lang="en-US" dirty="0"/>
              <a:t>In the common case where the definitions of the functions in a module are not in the module interface unit…</a:t>
            </a:r>
          </a:p>
          <a:p>
            <a:r>
              <a:rPr lang="en-US" dirty="0"/>
              <a:t>… you can create one or more .</a:t>
            </a:r>
            <a:r>
              <a:rPr lang="en-US" dirty="0" err="1"/>
              <a:t>cpp</a:t>
            </a:r>
            <a:r>
              <a:rPr lang="en-US" dirty="0"/>
              <a:t> files with those definitions. Start with a module declaration:</a:t>
            </a:r>
            <a:br>
              <a:rPr lang="en-US" dirty="0"/>
            </a:br>
            <a:br>
              <a:rPr lang="en-US" dirty="0"/>
            </a:br>
            <a:endParaRPr lang="en-US" dirty="0"/>
          </a:p>
          <a:p>
            <a:r>
              <a:rPr lang="en-US" dirty="0"/>
              <a:t>Without the </a:t>
            </a:r>
            <a:r>
              <a:rPr lang="en-US" b="1" dirty="0">
                <a:latin typeface="Consolas" panose="020B0609020204030204" pitchFamily="49" charset="0"/>
                <a:cs typeface="Consolas" panose="020B0609020204030204" pitchFamily="49" charset="0"/>
              </a:rPr>
              <a:t>export</a:t>
            </a:r>
            <a:r>
              <a:rPr lang="en-US" dirty="0"/>
              <a:t> keyword, this says the file is part of the named module’s implementation</a:t>
            </a:r>
          </a:p>
        </p:txBody>
      </p:sp>
      <p:sp>
        <p:nvSpPr>
          <p:cNvPr id="4" name="TextBox 3">
            <a:extLst>
              <a:ext uri="{FF2B5EF4-FFF2-40B4-BE49-F238E27FC236}">
                <a16:creationId xmlns:a16="http://schemas.microsoft.com/office/drawing/2014/main" id="{346F416E-9FEB-1063-FFBF-0B4274F0FD45}"/>
              </a:ext>
            </a:extLst>
          </p:cNvPr>
          <p:cNvSpPr txBox="1"/>
          <p:nvPr/>
        </p:nvSpPr>
        <p:spPr>
          <a:xfrm>
            <a:off x="1099458" y="3816628"/>
            <a:ext cx="2844048"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module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number_theory</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6391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36F5-4442-CBF3-5A04-39BA1DE9B18F}"/>
              </a:ext>
            </a:extLst>
          </p:cNvPr>
          <p:cNvSpPr>
            <a:spLocks noGrp="1"/>
          </p:cNvSpPr>
          <p:nvPr>
            <p:ph type="title"/>
          </p:nvPr>
        </p:nvSpPr>
        <p:spPr/>
        <p:txBody>
          <a:bodyPr/>
          <a:lstStyle/>
          <a:p>
            <a:r>
              <a:rPr lang="en-US" dirty="0"/>
              <a:t>What about #include?</a:t>
            </a:r>
          </a:p>
        </p:txBody>
      </p:sp>
      <p:sp>
        <p:nvSpPr>
          <p:cNvPr id="3" name="Content Placeholder 2">
            <a:extLst>
              <a:ext uri="{FF2B5EF4-FFF2-40B4-BE49-F238E27FC236}">
                <a16:creationId xmlns:a16="http://schemas.microsoft.com/office/drawing/2014/main" id="{209FC024-8FDC-A69B-293C-DBD374707BDF}"/>
              </a:ext>
            </a:extLst>
          </p:cNvPr>
          <p:cNvSpPr>
            <a:spLocks noGrp="1"/>
          </p:cNvSpPr>
          <p:nvPr>
            <p:ph idx="1"/>
          </p:nvPr>
        </p:nvSpPr>
        <p:spPr/>
        <p:txBody>
          <a:bodyPr/>
          <a:lstStyle/>
          <a:p>
            <a:r>
              <a:rPr lang="en-US" dirty="0"/>
              <a:t>There is no #include!</a:t>
            </a:r>
          </a:p>
          <a:p>
            <a:pPr lvl="1"/>
            <a:r>
              <a:rPr lang="en-US" dirty="0"/>
              <a:t>If you use modules throughout, you never need to #include again!</a:t>
            </a:r>
          </a:p>
          <a:p>
            <a:r>
              <a:rPr lang="en-US" dirty="0"/>
              <a:t>Unfortunately, we must deal with mountains of legacy code</a:t>
            </a:r>
          </a:p>
          <a:p>
            <a:r>
              <a:rPr lang="en-US" dirty="0"/>
              <a:t>The preprocessor is still active so you can still use it in module interface units and module implementation files in the usual way</a:t>
            </a:r>
          </a:p>
          <a:p>
            <a:pPr lvl="1"/>
            <a:r>
              <a:rPr lang="en-US" dirty="0"/>
              <a:t>It still does what it does, which is not very smart</a:t>
            </a:r>
          </a:p>
          <a:p>
            <a:pPr lvl="1"/>
            <a:r>
              <a:rPr lang="en-US" dirty="0"/>
              <a:t>Any macros #defined in a module interface unit are not made part of the BMI file, and thus can’t be used by clients of the module. </a:t>
            </a:r>
            <a:r>
              <a:rPr lang="en-US" i="1" dirty="0"/>
              <a:t>This is one of the main points of modules!</a:t>
            </a:r>
          </a:p>
        </p:txBody>
      </p:sp>
    </p:spTree>
    <p:extLst>
      <p:ext uri="{BB962C8B-B14F-4D97-AF65-F5344CB8AC3E}">
        <p14:creationId xmlns:p14="http://schemas.microsoft.com/office/powerpoint/2010/main" val="484066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CA5C-C4FC-37FB-6E07-56BD2F8FB2AA}"/>
              </a:ext>
            </a:extLst>
          </p:cNvPr>
          <p:cNvSpPr>
            <a:spLocks noGrp="1"/>
          </p:cNvSpPr>
          <p:nvPr>
            <p:ph type="title"/>
          </p:nvPr>
        </p:nvSpPr>
        <p:spPr/>
        <p:txBody>
          <a:bodyPr/>
          <a:lstStyle/>
          <a:p>
            <a:r>
              <a:rPr lang="en-US" dirty="0"/>
              <a:t>Header Units</a:t>
            </a:r>
          </a:p>
        </p:txBody>
      </p:sp>
      <p:sp>
        <p:nvSpPr>
          <p:cNvPr id="3" name="Content Placeholder 2">
            <a:extLst>
              <a:ext uri="{FF2B5EF4-FFF2-40B4-BE49-F238E27FC236}">
                <a16:creationId xmlns:a16="http://schemas.microsoft.com/office/drawing/2014/main" id="{A045383E-8439-D492-60C8-D70BE9037F9D}"/>
              </a:ext>
            </a:extLst>
          </p:cNvPr>
          <p:cNvSpPr>
            <a:spLocks noGrp="1"/>
          </p:cNvSpPr>
          <p:nvPr>
            <p:ph idx="1"/>
          </p:nvPr>
        </p:nvSpPr>
        <p:spPr/>
        <p:txBody>
          <a:bodyPr/>
          <a:lstStyle/>
          <a:p>
            <a:r>
              <a:rPr lang="en-US" dirty="0"/>
              <a:t>If you #include a header in a module interface unit, it is likely that none of the declarations in that header are preceded by </a:t>
            </a:r>
            <a:r>
              <a:rPr lang="en-US" b="1" dirty="0">
                <a:latin typeface="Consolas" panose="020B0609020204030204" pitchFamily="49" charset="0"/>
                <a:cs typeface="Consolas" panose="020B0609020204030204" pitchFamily="49" charset="0"/>
              </a:rPr>
              <a:t>export</a:t>
            </a:r>
          </a:p>
          <a:p>
            <a:pPr lvl="1"/>
            <a:r>
              <a:rPr lang="en-US" dirty="0"/>
              <a:t>Thus, those declarations are invisible to clients of the module, which is probably good (no spurious includes)</a:t>
            </a:r>
          </a:p>
          <a:p>
            <a:pPr lvl="1"/>
            <a:r>
              <a:rPr lang="en-US" dirty="0"/>
              <a:t>However, the compiler will assume all those declarations are internal to the module, which is probably bad</a:t>
            </a:r>
          </a:p>
          <a:p>
            <a:r>
              <a:rPr lang="en-US" dirty="0"/>
              <a:t>C++ 2020 allows you to compile traditional header files into </a:t>
            </a:r>
            <a:r>
              <a:rPr lang="en-US" i="1" dirty="0"/>
              <a:t>header units</a:t>
            </a:r>
          </a:p>
          <a:p>
            <a:pPr lvl="1"/>
            <a:r>
              <a:rPr lang="en-US" dirty="0"/>
              <a:t>The compiler creates a BMI file for the header as if all the (non-macro) declarations in the header were exported (even if not explicitly marked at such)</a:t>
            </a:r>
          </a:p>
        </p:txBody>
      </p:sp>
    </p:spTree>
    <p:extLst>
      <p:ext uri="{BB962C8B-B14F-4D97-AF65-F5344CB8AC3E}">
        <p14:creationId xmlns:p14="http://schemas.microsoft.com/office/powerpoint/2010/main" val="4286055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773A4-6812-49B9-D092-B1A5AF0F6ED5}"/>
              </a:ext>
            </a:extLst>
          </p:cNvPr>
          <p:cNvSpPr>
            <a:spLocks noGrp="1"/>
          </p:cNvSpPr>
          <p:nvPr>
            <p:ph type="title"/>
          </p:nvPr>
        </p:nvSpPr>
        <p:spPr/>
        <p:txBody>
          <a:bodyPr/>
          <a:lstStyle/>
          <a:p>
            <a:r>
              <a:rPr lang="en-US" dirty="0"/>
              <a:t>Importing Header Units</a:t>
            </a:r>
          </a:p>
        </p:txBody>
      </p:sp>
      <p:sp>
        <p:nvSpPr>
          <p:cNvPr id="3" name="Content Placeholder 2">
            <a:extLst>
              <a:ext uri="{FF2B5EF4-FFF2-40B4-BE49-F238E27FC236}">
                <a16:creationId xmlns:a16="http://schemas.microsoft.com/office/drawing/2014/main" id="{4030D93C-4FEA-073E-A40C-7156101B5E0B}"/>
              </a:ext>
            </a:extLst>
          </p:cNvPr>
          <p:cNvSpPr>
            <a:spLocks noGrp="1"/>
          </p:cNvSpPr>
          <p:nvPr>
            <p:ph idx="1"/>
          </p:nvPr>
        </p:nvSpPr>
        <p:spPr/>
        <p:txBody>
          <a:bodyPr/>
          <a:lstStyle/>
          <a:p>
            <a:r>
              <a:rPr lang="en-US" dirty="0"/>
              <a:t>To use a previously compiled header unit, do:</a:t>
            </a:r>
            <a:br>
              <a:rPr lang="en-US" dirty="0"/>
            </a:br>
            <a:br>
              <a:rPr lang="en-US" dirty="0"/>
            </a:br>
            <a:endParaRPr lang="en-US" dirty="0"/>
          </a:p>
          <a:p>
            <a:r>
              <a:rPr lang="en-US" dirty="0"/>
              <a:t>The compiler looks for the BMI file </a:t>
            </a:r>
            <a:r>
              <a:rPr lang="en-US" i="1" dirty="0"/>
              <a:t>you</a:t>
            </a:r>
            <a:r>
              <a:rPr lang="en-US" dirty="0"/>
              <a:t> compiled from the original header</a:t>
            </a:r>
          </a:p>
          <a:p>
            <a:r>
              <a:rPr lang="en-US" dirty="0"/>
              <a:t>This is useful for libraries that are not yet modularized (i.e., pretty much all existing libraries)</a:t>
            </a:r>
          </a:p>
          <a:p>
            <a:r>
              <a:rPr lang="en-US" dirty="0"/>
              <a:t>This creates fewer problems than trying to #include the headers themselves</a:t>
            </a:r>
          </a:p>
        </p:txBody>
      </p:sp>
      <p:sp>
        <p:nvSpPr>
          <p:cNvPr id="4" name="TextBox 3">
            <a:extLst>
              <a:ext uri="{FF2B5EF4-FFF2-40B4-BE49-F238E27FC236}">
                <a16:creationId xmlns:a16="http://schemas.microsoft.com/office/drawing/2014/main" id="{A970BC67-B229-560E-83D1-8468AFEDB247}"/>
              </a:ext>
            </a:extLst>
          </p:cNvPr>
          <p:cNvSpPr txBox="1"/>
          <p:nvPr/>
        </p:nvSpPr>
        <p:spPr>
          <a:xfrm>
            <a:off x="1088572" y="2503713"/>
            <a:ext cx="3097323"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import</a:t>
            </a:r>
            <a:r>
              <a:rPr lang="en-US" dirty="0">
                <a:latin typeface="Consolas" panose="020B0609020204030204" pitchFamily="49" charset="0"/>
                <a:cs typeface="Consolas" panose="020B0609020204030204" pitchFamily="49" charset="0"/>
              </a:rPr>
              <a:t> &lt;</a:t>
            </a:r>
            <a:r>
              <a:rPr lang="en-US" dirty="0" err="1">
                <a:latin typeface="Consolas" panose="020B0609020204030204" pitchFamily="49" charset="0"/>
                <a:cs typeface="Consolas" panose="020B0609020204030204" pitchFamily="49" charset="0"/>
              </a:rPr>
              <a:t>legacy_header</a:t>
            </a:r>
            <a:r>
              <a:rPr lang="en-US" dirty="0">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2191432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0745-8F4F-7EC1-5915-DD108AA13C92}"/>
              </a:ext>
            </a:extLst>
          </p:cNvPr>
          <p:cNvSpPr>
            <a:spLocks noGrp="1"/>
          </p:cNvSpPr>
          <p:nvPr>
            <p:ph type="title"/>
          </p:nvPr>
        </p:nvSpPr>
        <p:spPr/>
        <p:txBody>
          <a:bodyPr/>
          <a:lstStyle/>
          <a:p>
            <a:r>
              <a:rPr lang="en-US" dirty="0"/>
              <a:t>C++ 2020</a:t>
            </a:r>
          </a:p>
        </p:txBody>
      </p:sp>
      <p:sp>
        <p:nvSpPr>
          <p:cNvPr id="3" name="Content Placeholder 2">
            <a:extLst>
              <a:ext uri="{FF2B5EF4-FFF2-40B4-BE49-F238E27FC236}">
                <a16:creationId xmlns:a16="http://schemas.microsoft.com/office/drawing/2014/main" id="{2F87C9CE-090A-D874-8D55-9E1D42F47F74}"/>
              </a:ext>
            </a:extLst>
          </p:cNvPr>
          <p:cNvSpPr>
            <a:spLocks noGrp="1"/>
          </p:cNvSpPr>
          <p:nvPr>
            <p:ph idx="1"/>
          </p:nvPr>
        </p:nvSpPr>
        <p:spPr/>
        <p:txBody>
          <a:bodyPr>
            <a:normAutofit/>
          </a:bodyPr>
          <a:lstStyle/>
          <a:p>
            <a:r>
              <a:rPr lang="en-US" dirty="0"/>
              <a:t>Unfortunately, C++ 2020 does not provide a modularized library and does not come with pre-compiled header units for the standard library</a:t>
            </a:r>
          </a:p>
          <a:p>
            <a:pPr lvl="1"/>
            <a:r>
              <a:rPr lang="en-US" dirty="0"/>
              <a:t>You must compile the header units yourself for all standard library headers you want to use. This is a major pain</a:t>
            </a:r>
          </a:p>
          <a:p>
            <a:r>
              <a:rPr lang="en-US" dirty="0"/>
              <a:t>Solution: </a:t>
            </a:r>
            <a:r>
              <a:rPr lang="en-US" i="1" dirty="0"/>
              <a:t>Move to C++ 2023 at your first opportunity</a:t>
            </a:r>
            <a:r>
              <a:rPr lang="en-US" dirty="0"/>
              <a:t> so you can import module </a:t>
            </a:r>
            <a:r>
              <a:rPr lang="en-US" dirty="0">
                <a:latin typeface="Consolas" panose="020B0609020204030204" pitchFamily="49" charset="0"/>
                <a:cs typeface="Consolas" panose="020B0609020204030204" pitchFamily="49" charset="0"/>
              </a:rPr>
              <a:t>std</a:t>
            </a:r>
            <a:r>
              <a:rPr lang="en-US" dirty="0"/>
              <a:t> directly. Use header units only for third party library or legacy code</a:t>
            </a:r>
          </a:p>
          <a:p>
            <a:r>
              <a:rPr lang="en-US" dirty="0"/>
              <a:t>The “big three” compilers all agree to support importing module </a:t>
            </a:r>
            <a:r>
              <a:rPr lang="en-US" dirty="0">
                <a:latin typeface="Consolas" panose="020B0609020204030204" pitchFamily="49" charset="0"/>
                <a:cs typeface="Consolas" panose="020B0609020204030204" pitchFamily="49" charset="0"/>
              </a:rPr>
              <a:t>std</a:t>
            </a:r>
            <a:r>
              <a:rPr lang="en-US" dirty="0"/>
              <a:t> in C++ 2020 mode also, but that’s not widely available yet</a:t>
            </a:r>
          </a:p>
        </p:txBody>
      </p:sp>
    </p:spTree>
    <p:extLst>
      <p:ext uri="{BB962C8B-B14F-4D97-AF65-F5344CB8AC3E}">
        <p14:creationId xmlns:p14="http://schemas.microsoft.com/office/powerpoint/2010/main" val="2574348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215D-7ABC-7365-9228-37DBB95EDF95}"/>
              </a:ext>
            </a:extLst>
          </p:cNvPr>
          <p:cNvSpPr>
            <a:spLocks noGrp="1"/>
          </p:cNvSpPr>
          <p:nvPr>
            <p:ph type="title"/>
          </p:nvPr>
        </p:nvSpPr>
        <p:spPr/>
        <p:txBody>
          <a:bodyPr/>
          <a:lstStyle/>
          <a:p>
            <a:r>
              <a:rPr lang="en-US" dirty="0"/>
              <a:t>Some Examples</a:t>
            </a:r>
          </a:p>
        </p:txBody>
      </p:sp>
      <p:sp>
        <p:nvSpPr>
          <p:cNvPr id="3" name="Content Placeholder 2">
            <a:extLst>
              <a:ext uri="{FF2B5EF4-FFF2-40B4-BE49-F238E27FC236}">
                <a16:creationId xmlns:a16="http://schemas.microsoft.com/office/drawing/2014/main" id="{859DE73E-C431-84D9-D32C-3DBE0A563A54}"/>
              </a:ext>
            </a:extLst>
          </p:cNvPr>
          <p:cNvSpPr>
            <a:spLocks noGrp="1"/>
          </p:cNvSpPr>
          <p:nvPr>
            <p:ph idx="1"/>
          </p:nvPr>
        </p:nvSpPr>
        <p:spPr/>
        <p:txBody>
          <a:bodyPr>
            <a:normAutofit/>
          </a:bodyPr>
          <a:lstStyle/>
          <a:p>
            <a:r>
              <a:rPr lang="en-US" dirty="0"/>
              <a:t>Global objects:</a:t>
            </a:r>
          </a:p>
          <a:p>
            <a:pPr lvl="1"/>
            <a:r>
              <a:rPr lang="en-US" b="1" dirty="0">
                <a:latin typeface="Courier New" panose="02070309020205020404" pitchFamily="49" charset="0"/>
                <a:cs typeface="Courier New" panose="02070309020205020404" pitchFamily="49" charset="0"/>
              </a:rPr>
              <a:t>extern</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a:t>
            </a:r>
            <a:r>
              <a:rPr lang="en-US" u="sng" dirty="0">
                <a:latin typeface="Courier New" panose="02070309020205020404" pitchFamily="49" charset="0"/>
                <a:cs typeface="Courier New" panose="02070309020205020404" pitchFamily="49" charset="0"/>
              </a:rPr>
              <a:t>Declares</a:t>
            </a:r>
            <a:r>
              <a:rPr lang="en-US" dirty="0">
                <a:latin typeface="Courier New" panose="02070309020205020404" pitchFamily="49" charset="0"/>
                <a:cs typeface="Courier New" panose="02070309020205020404" pitchFamily="49" charset="0"/>
              </a:rPr>
              <a:t> that the int x exists.</a:t>
            </a:r>
          </a:p>
          <a:p>
            <a:pPr lvl="1"/>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0;    // </a:t>
            </a:r>
            <a:r>
              <a:rPr lang="en-US" u="sng" dirty="0">
                <a:latin typeface="Courier New" panose="02070309020205020404" pitchFamily="49" charset="0"/>
                <a:cs typeface="Courier New" panose="02070309020205020404" pitchFamily="49" charset="0"/>
              </a:rPr>
              <a:t>Defines</a:t>
            </a:r>
            <a:r>
              <a:rPr lang="en-US" dirty="0">
                <a:latin typeface="Courier New" panose="02070309020205020404" pitchFamily="49" charset="0"/>
                <a:cs typeface="Courier New" panose="02070309020205020404" pitchFamily="49" charset="0"/>
              </a:rPr>
              <a:t> the integer.</a:t>
            </a:r>
          </a:p>
          <a:p>
            <a:pPr lvl="1"/>
            <a:r>
              <a:rPr lang="en-US" dirty="0"/>
              <a:t>Global objects have default initial values. The </a:t>
            </a:r>
            <a:r>
              <a:rPr lang="en-US" dirty="0">
                <a:latin typeface="Courier New" panose="02070309020205020404" pitchFamily="49" charset="0"/>
                <a:cs typeface="Courier New" panose="02070309020205020404" pitchFamily="49" charset="0"/>
              </a:rPr>
              <a:t>extern</a:t>
            </a:r>
            <a:r>
              <a:rPr lang="en-US" dirty="0"/>
              <a:t> reserved word is what signals that you are dealing with “only” a declaration.</a:t>
            </a:r>
          </a:p>
          <a:p>
            <a:r>
              <a:rPr lang="en-US" dirty="0"/>
              <a:t>Global functions:</a:t>
            </a:r>
          </a:p>
          <a:p>
            <a:pPr lvl="1"/>
            <a:r>
              <a:rPr lang="en-US" b="1" dirty="0">
                <a:latin typeface="Courier New" panose="02070309020205020404" pitchFamily="49" charset="0"/>
                <a:cs typeface="Courier New" panose="02070309020205020404" pitchFamily="49" charset="0"/>
              </a:rPr>
              <a:t>extern</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increment(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 A </a:t>
            </a:r>
            <a:r>
              <a:rPr lang="en-US" u="sng" dirty="0">
                <a:latin typeface="Courier New" panose="02070309020205020404" pitchFamily="49" charset="0"/>
                <a:cs typeface="Courier New" panose="02070309020205020404" pitchFamily="49" charset="0"/>
              </a:rPr>
              <a:t>declaration</a:t>
            </a:r>
            <a:r>
              <a:rPr lang="en-US" dirty="0">
                <a:latin typeface="Courier New" panose="02070309020205020404" pitchFamily="49" charset="0"/>
                <a:cs typeface="Courier New" panose="02070309020205020404" pitchFamily="49" charset="0"/>
              </a:rPr>
              <a:t>*.</a:t>
            </a:r>
          </a:p>
          <a:p>
            <a:pPr lvl="1"/>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increment( </a:t>
            </a:r>
            <a:r>
              <a:rPr lang="en-US" b="1" dirty="0">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x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 x + 1;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a:t>
            </a:r>
            <a:r>
              <a:rPr lang="en-US" u="sng" dirty="0">
                <a:latin typeface="Courier New" panose="02070309020205020404" pitchFamily="49" charset="0"/>
                <a:cs typeface="Courier New" panose="02070309020205020404" pitchFamily="49" charset="0"/>
              </a:rPr>
              <a:t>Defines</a:t>
            </a:r>
            <a:r>
              <a:rPr lang="en-US" dirty="0">
                <a:latin typeface="Courier New" panose="02070309020205020404" pitchFamily="49" charset="0"/>
                <a:cs typeface="Courier New" panose="02070309020205020404" pitchFamily="49" charset="0"/>
              </a:rPr>
              <a:t> the function by providing its body.</a:t>
            </a:r>
          </a:p>
        </p:txBody>
      </p:sp>
      <p:sp>
        <p:nvSpPr>
          <p:cNvPr id="4" name="TextBox 3">
            <a:extLst>
              <a:ext uri="{FF2B5EF4-FFF2-40B4-BE49-F238E27FC236}">
                <a16:creationId xmlns:a16="http://schemas.microsoft.com/office/drawing/2014/main" id="{485EE927-539C-A362-C28E-11A9B7C84FCC}"/>
              </a:ext>
            </a:extLst>
          </p:cNvPr>
          <p:cNvSpPr txBox="1"/>
          <p:nvPr/>
        </p:nvSpPr>
        <p:spPr>
          <a:xfrm>
            <a:off x="2465583" y="6127234"/>
            <a:ext cx="7260834" cy="369332"/>
          </a:xfrm>
          <a:prstGeom prst="rect">
            <a:avLst/>
          </a:prstGeom>
          <a:noFill/>
        </p:spPr>
        <p:txBody>
          <a:bodyPr wrap="none" rtlCol="0">
            <a:spAutoFit/>
          </a:bodyPr>
          <a:lstStyle/>
          <a:p>
            <a:r>
              <a:rPr lang="en-US" dirty="0"/>
              <a:t>* For functions the </a:t>
            </a:r>
            <a:r>
              <a:rPr lang="en-US" b="1" dirty="0">
                <a:latin typeface="Courier New" panose="02070309020205020404" pitchFamily="49" charset="0"/>
                <a:cs typeface="Courier New" panose="02070309020205020404" pitchFamily="49" charset="0"/>
              </a:rPr>
              <a:t>extern</a:t>
            </a:r>
            <a:r>
              <a:rPr lang="en-US" dirty="0"/>
              <a:t> reserved word is optional, and it is rarely used.</a:t>
            </a:r>
          </a:p>
        </p:txBody>
      </p:sp>
    </p:spTree>
    <p:extLst>
      <p:ext uri="{BB962C8B-B14F-4D97-AF65-F5344CB8AC3E}">
        <p14:creationId xmlns:p14="http://schemas.microsoft.com/office/powerpoint/2010/main" val="28529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E747-5DE7-A7F8-10A7-CC042631928E}"/>
              </a:ext>
            </a:extLst>
          </p:cNvPr>
          <p:cNvSpPr>
            <a:spLocks noGrp="1"/>
          </p:cNvSpPr>
          <p:nvPr>
            <p:ph type="title"/>
          </p:nvPr>
        </p:nvSpPr>
        <p:spPr/>
        <p:txBody>
          <a:bodyPr/>
          <a:lstStyle/>
          <a:p>
            <a:r>
              <a:rPr lang="en-US" dirty="0"/>
              <a:t>External References</a:t>
            </a:r>
          </a:p>
        </p:txBody>
      </p:sp>
      <p:sp>
        <p:nvSpPr>
          <p:cNvPr id="3" name="Content Placeholder 2">
            <a:extLst>
              <a:ext uri="{FF2B5EF4-FFF2-40B4-BE49-F238E27FC236}">
                <a16:creationId xmlns:a16="http://schemas.microsoft.com/office/drawing/2014/main" id="{FB3CE612-579D-ECA1-7DE2-5C561FEF451F}"/>
              </a:ext>
            </a:extLst>
          </p:cNvPr>
          <p:cNvSpPr>
            <a:spLocks noGrp="1"/>
          </p:cNvSpPr>
          <p:nvPr>
            <p:ph idx="1"/>
          </p:nvPr>
        </p:nvSpPr>
        <p:spPr/>
        <p:txBody>
          <a:bodyPr/>
          <a:lstStyle/>
          <a:p>
            <a:r>
              <a:rPr lang="en-US" dirty="0"/>
              <a:t>C++ (normally) requires that every entity be declared before it is used.</a:t>
            </a:r>
          </a:p>
          <a:p>
            <a:pPr lvl="1"/>
            <a:r>
              <a:rPr lang="en-US" dirty="0"/>
              <a:t>Exception: In the body of an inline class method defined in the class body, it is permitted to use names declared in the class’s private section even if the private section is later.</a:t>
            </a:r>
          </a:p>
          <a:p>
            <a:r>
              <a:rPr lang="en-US" dirty="0"/>
              <a:t>However, when compiling a </a:t>
            </a:r>
            <a:r>
              <a:rPr lang="en-US" i="1" dirty="0"/>
              <a:t>translation unit</a:t>
            </a:r>
            <a:r>
              <a:rPr lang="en-US" dirty="0"/>
              <a:t> (TU), the compiler does not need to know where declared entities are defined…</a:t>
            </a:r>
          </a:p>
          <a:p>
            <a:pPr lvl="1"/>
            <a:r>
              <a:rPr lang="en-US" dirty="0"/>
              <a:t>… or even if they are defined at all!</a:t>
            </a:r>
          </a:p>
          <a:p>
            <a:r>
              <a:rPr lang="en-US" dirty="0"/>
              <a:t>The linker “resolves external references” by connecting usages of declared entities with their definitions.</a:t>
            </a:r>
          </a:p>
          <a:p>
            <a:pPr lvl="1"/>
            <a:r>
              <a:rPr lang="en-US" i="1" dirty="0"/>
              <a:t>It’s what linkers do</a:t>
            </a:r>
            <a:r>
              <a:rPr lang="en-US" dirty="0"/>
              <a:t>.</a:t>
            </a:r>
          </a:p>
        </p:txBody>
      </p:sp>
    </p:spTree>
    <p:extLst>
      <p:ext uri="{BB962C8B-B14F-4D97-AF65-F5344CB8AC3E}">
        <p14:creationId xmlns:p14="http://schemas.microsoft.com/office/powerpoint/2010/main" val="158885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6084-1946-ED1D-E55E-B7CBC0771BCD}"/>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FEA349F4-2A68-97BD-14D6-0DED620815D4}"/>
              </a:ext>
            </a:extLst>
          </p:cNvPr>
          <p:cNvSpPr>
            <a:spLocks noGrp="1"/>
          </p:cNvSpPr>
          <p:nvPr>
            <p:ph idx="1"/>
          </p:nvPr>
        </p:nvSpPr>
        <p:spPr/>
        <p:txBody>
          <a:bodyPr/>
          <a:lstStyle/>
          <a:p>
            <a:r>
              <a:rPr lang="en-US" dirty="0"/>
              <a:t>Classes are a little special.</a:t>
            </a:r>
          </a:p>
          <a:p>
            <a:pPr lvl="1"/>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Example;   // Only declares the class.</a:t>
            </a:r>
          </a:p>
          <a:p>
            <a:pPr lvl="1"/>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Example {  // Defines the class.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methods…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private section…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etc.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pPr lvl="1"/>
            <a:r>
              <a:rPr lang="en-US" dirty="0"/>
              <a:t>A class declaration (also called an </a:t>
            </a:r>
            <a:r>
              <a:rPr lang="en-US" i="1" dirty="0"/>
              <a:t>incomplete class declaration</a:t>
            </a:r>
            <a:r>
              <a:rPr lang="en-US" dirty="0"/>
              <a:t>) allows very limited use of the class:</a:t>
            </a:r>
          </a:p>
          <a:p>
            <a:pPr lvl="2"/>
            <a:r>
              <a:rPr lang="en-US" dirty="0"/>
              <a:t>Only pointers and references to the class can be declared; no class objects.</a:t>
            </a:r>
          </a:p>
          <a:p>
            <a:pPr lvl="2"/>
            <a:r>
              <a:rPr lang="en-US" dirty="0"/>
              <a:t>No methods can be used (compiler doesn’t know what they are yet)</a:t>
            </a:r>
          </a:p>
        </p:txBody>
      </p:sp>
    </p:spTree>
    <p:extLst>
      <p:ext uri="{BB962C8B-B14F-4D97-AF65-F5344CB8AC3E}">
        <p14:creationId xmlns:p14="http://schemas.microsoft.com/office/powerpoint/2010/main" val="233905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855D-9E11-F930-012A-61A788CE78FB}"/>
              </a:ext>
            </a:extLst>
          </p:cNvPr>
          <p:cNvSpPr>
            <a:spLocks noGrp="1"/>
          </p:cNvSpPr>
          <p:nvPr>
            <p:ph type="title"/>
          </p:nvPr>
        </p:nvSpPr>
        <p:spPr/>
        <p:txBody>
          <a:bodyPr/>
          <a:lstStyle/>
          <a:p>
            <a:r>
              <a:rPr lang="en-US" dirty="0"/>
              <a:t>Classes, Continued</a:t>
            </a:r>
          </a:p>
        </p:txBody>
      </p:sp>
      <p:sp>
        <p:nvSpPr>
          <p:cNvPr id="4" name="TextBox 3">
            <a:extLst>
              <a:ext uri="{FF2B5EF4-FFF2-40B4-BE49-F238E27FC236}">
                <a16:creationId xmlns:a16="http://schemas.microsoft.com/office/drawing/2014/main" id="{E9331B97-2F31-25E5-6E20-ECF8FB59C14F}"/>
              </a:ext>
            </a:extLst>
          </p:cNvPr>
          <p:cNvSpPr txBox="1"/>
          <p:nvPr/>
        </p:nvSpPr>
        <p:spPr>
          <a:xfrm>
            <a:off x="838200" y="1690688"/>
            <a:ext cx="7189789" cy="4154984"/>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class</a:t>
            </a:r>
            <a:r>
              <a:rPr lang="en-US" sz="2400" dirty="0">
                <a:latin typeface="Courier New" panose="02070309020205020404" pitchFamily="49" charset="0"/>
                <a:cs typeface="Courier New" panose="02070309020205020404" pitchFamily="49" charset="0"/>
              </a:rPr>
              <a:t> Example {</a:t>
            </a:r>
          </a:p>
          <a:p>
            <a:r>
              <a:rPr lang="en-US" sz="2400" b="1" dirty="0">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add_to_state</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value );</a:t>
            </a:r>
          </a:p>
          <a:p>
            <a:r>
              <a:rPr lang="en-US" sz="2400" b="1" dirty="0">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state;</a:t>
            </a:r>
          </a:p>
          <a:p>
            <a:r>
              <a:rPr lang="en-US" sz="2400" dirty="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Example::</a:t>
            </a:r>
            <a:r>
              <a:rPr lang="en-US" sz="2400" dirty="0" err="1">
                <a:latin typeface="Courier New" panose="02070309020205020404" pitchFamily="49" charset="0"/>
                <a:cs typeface="Courier New" panose="02070309020205020404" pitchFamily="49" charset="0"/>
              </a:rPr>
              <a:t>add_to_state</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value )</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state += value;</a:t>
            </a:r>
          </a:p>
          <a:p>
            <a:r>
              <a:rPr lang="en-US" sz="24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0BBEAAF8-42D1-6CE2-1334-F12444139220}"/>
              </a:ext>
            </a:extLst>
          </p:cNvPr>
          <p:cNvSpPr txBox="1"/>
          <p:nvPr/>
        </p:nvSpPr>
        <p:spPr>
          <a:xfrm>
            <a:off x="4811257" y="1532317"/>
            <a:ext cx="2569486" cy="369332"/>
          </a:xfrm>
          <a:prstGeom prst="rect">
            <a:avLst/>
          </a:prstGeom>
          <a:noFill/>
        </p:spPr>
        <p:txBody>
          <a:bodyPr wrap="none" rtlCol="0">
            <a:spAutoFit/>
          </a:bodyPr>
          <a:lstStyle/>
          <a:p>
            <a:r>
              <a:rPr lang="en-US" dirty="0"/>
              <a:t>The </a:t>
            </a:r>
            <a:r>
              <a:rPr lang="en-US" i="1" dirty="0"/>
              <a:t>definition</a:t>
            </a:r>
            <a:r>
              <a:rPr lang="en-US" dirty="0"/>
              <a:t> of a class…</a:t>
            </a:r>
          </a:p>
        </p:txBody>
      </p:sp>
      <p:sp>
        <p:nvSpPr>
          <p:cNvPr id="6" name="TextBox 5">
            <a:extLst>
              <a:ext uri="{FF2B5EF4-FFF2-40B4-BE49-F238E27FC236}">
                <a16:creationId xmlns:a16="http://schemas.microsoft.com/office/drawing/2014/main" id="{125CCCE1-61B5-E1DF-A280-A4147805674A}"/>
              </a:ext>
            </a:extLst>
          </p:cNvPr>
          <p:cNvSpPr txBox="1"/>
          <p:nvPr/>
        </p:nvSpPr>
        <p:spPr>
          <a:xfrm>
            <a:off x="7120462" y="1990770"/>
            <a:ext cx="3946850" cy="369332"/>
          </a:xfrm>
          <a:prstGeom prst="rect">
            <a:avLst/>
          </a:prstGeom>
          <a:noFill/>
        </p:spPr>
        <p:txBody>
          <a:bodyPr wrap="none" rtlCol="0">
            <a:spAutoFit/>
          </a:bodyPr>
          <a:lstStyle/>
          <a:p>
            <a:r>
              <a:rPr lang="en-US" dirty="0"/>
              <a:t>… contains </a:t>
            </a:r>
            <a:r>
              <a:rPr lang="en-US" i="1" dirty="0"/>
              <a:t>declarations</a:t>
            </a:r>
            <a:r>
              <a:rPr lang="en-US" dirty="0"/>
              <a:t> of its methods…</a:t>
            </a:r>
          </a:p>
        </p:txBody>
      </p:sp>
      <p:sp>
        <p:nvSpPr>
          <p:cNvPr id="7" name="TextBox 6">
            <a:extLst>
              <a:ext uri="{FF2B5EF4-FFF2-40B4-BE49-F238E27FC236}">
                <a16:creationId xmlns:a16="http://schemas.microsoft.com/office/drawing/2014/main" id="{6E184E5D-9195-DFA3-2DA6-A86EF2BDFE73}"/>
              </a:ext>
            </a:extLst>
          </p:cNvPr>
          <p:cNvSpPr txBox="1"/>
          <p:nvPr/>
        </p:nvSpPr>
        <p:spPr>
          <a:xfrm>
            <a:off x="7120462" y="3768180"/>
            <a:ext cx="3160224" cy="369332"/>
          </a:xfrm>
          <a:prstGeom prst="rect">
            <a:avLst/>
          </a:prstGeom>
          <a:noFill/>
        </p:spPr>
        <p:txBody>
          <a:bodyPr wrap="none" rtlCol="0">
            <a:spAutoFit/>
          </a:bodyPr>
          <a:lstStyle/>
          <a:p>
            <a:r>
              <a:rPr lang="en-US" dirty="0"/>
              <a:t>… which are </a:t>
            </a:r>
            <a:r>
              <a:rPr lang="en-US" i="1" dirty="0"/>
              <a:t>defined</a:t>
            </a:r>
            <a:r>
              <a:rPr lang="en-US" dirty="0"/>
              <a:t> elsewhere.</a:t>
            </a:r>
          </a:p>
        </p:txBody>
      </p:sp>
      <p:cxnSp>
        <p:nvCxnSpPr>
          <p:cNvPr id="9" name="Straight Arrow Connector 8">
            <a:extLst>
              <a:ext uri="{FF2B5EF4-FFF2-40B4-BE49-F238E27FC236}">
                <a16:creationId xmlns:a16="http://schemas.microsoft.com/office/drawing/2014/main" id="{3D2B84A5-DB57-D3A6-6850-799F3C80F0D1}"/>
              </a:ext>
            </a:extLst>
          </p:cNvPr>
          <p:cNvCxnSpPr>
            <a:stCxn id="5" idx="1"/>
          </p:cNvCxnSpPr>
          <p:nvPr/>
        </p:nvCxnSpPr>
        <p:spPr>
          <a:xfrm flipH="1">
            <a:off x="3864429" y="1716983"/>
            <a:ext cx="946828"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A9C0BD4-68AA-0828-35D5-73A0BB899E1C}"/>
              </a:ext>
            </a:extLst>
          </p:cNvPr>
          <p:cNvCxnSpPr>
            <a:stCxn id="6" idx="1"/>
          </p:cNvCxnSpPr>
          <p:nvPr/>
        </p:nvCxnSpPr>
        <p:spPr>
          <a:xfrm flipH="1">
            <a:off x="6760029" y="2175436"/>
            <a:ext cx="360433" cy="262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2D75491-60D8-9AC7-CA71-92055323BCCE}"/>
              </a:ext>
            </a:extLst>
          </p:cNvPr>
          <p:cNvCxnSpPr>
            <a:stCxn id="7" idx="1"/>
          </p:cNvCxnSpPr>
          <p:nvPr/>
        </p:nvCxnSpPr>
        <p:spPr>
          <a:xfrm flipH="1">
            <a:off x="6781800" y="3952846"/>
            <a:ext cx="338662" cy="343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50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53712-9DC4-8BF6-7C7B-268006628269}"/>
              </a:ext>
            </a:extLst>
          </p:cNvPr>
          <p:cNvSpPr>
            <a:spLocks noGrp="1"/>
          </p:cNvSpPr>
          <p:nvPr>
            <p:ph type="title"/>
          </p:nvPr>
        </p:nvSpPr>
        <p:spPr/>
        <p:txBody>
          <a:bodyPr/>
          <a:lstStyle/>
          <a:p>
            <a:r>
              <a:rPr lang="en-US" dirty="0"/>
              <a:t>The One Definition Rule</a:t>
            </a:r>
          </a:p>
        </p:txBody>
      </p:sp>
      <p:sp>
        <p:nvSpPr>
          <p:cNvPr id="3" name="Content Placeholder 2">
            <a:extLst>
              <a:ext uri="{FF2B5EF4-FFF2-40B4-BE49-F238E27FC236}">
                <a16:creationId xmlns:a16="http://schemas.microsoft.com/office/drawing/2014/main" id="{1231B583-C7B1-210C-BA89-3BDDECEA1078}"/>
              </a:ext>
            </a:extLst>
          </p:cNvPr>
          <p:cNvSpPr>
            <a:spLocks noGrp="1"/>
          </p:cNvSpPr>
          <p:nvPr>
            <p:ph idx="1"/>
          </p:nvPr>
        </p:nvSpPr>
        <p:spPr/>
        <p:txBody>
          <a:bodyPr/>
          <a:lstStyle/>
          <a:p>
            <a:r>
              <a:rPr lang="en-US" dirty="0"/>
              <a:t>C++ has a </a:t>
            </a:r>
            <a:r>
              <a:rPr lang="en-US" i="1" dirty="0"/>
              <a:t>One Definition Rule</a:t>
            </a:r>
            <a:r>
              <a:rPr lang="en-US" dirty="0"/>
              <a:t> (ODR)</a:t>
            </a:r>
          </a:p>
          <a:p>
            <a:pPr lvl="1"/>
            <a:r>
              <a:rPr lang="en-US" dirty="0"/>
              <a:t>Roughly: </a:t>
            </a:r>
            <a:r>
              <a:rPr lang="en-US" i="1" dirty="0"/>
              <a:t>Every entity must have only one </a:t>
            </a:r>
            <a:r>
              <a:rPr lang="en-US" b="1" i="1" dirty="0"/>
              <a:t>definition</a:t>
            </a:r>
            <a:r>
              <a:rPr lang="en-US" i="1" dirty="0"/>
              <a:t> in the entire program</a:t>
            </a:r>
            <a:r>
              <a:rPr lang="en-US" dirty="0"/>
              <a:t>.</a:t>
            </a:r>
          </a:p>
          <a:p>
            <a:pPr lvl="1"/>
            <a:r>
              <a:rPr lang="en-US" dirty="0"/>
              <a:t>Every function and every global object can only be defined in a single TU (but they can be declared in many places).</a:t>
            </a:r>
          </a:p>
          <a:p>
            <a:r>
              <a:rPr lang="en-US" dirty="0"/>
              <a:t>But there are problems with this simple statement of the ODR.</a:t>
            </a:r>
          </a:p>
        </p:txBody>
      </p:sp>
    </p:spTree>
    <p:extLst>
      <p:ext uri="{BB962C8B-B14F-4D97-AF65-F5344CB8AC3E}">
        <p14:creationId xmlns:p14="http://schemas.microsoft.com/office/powerpoint/2010/main" val="256233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39E6-83E6-EC01-5593-1844D8798D0C}"/>
              </a:ext>
            </a:extLst>
          </p:cNvPr>
          <p:cNvSpPr>
            <a:spLocks noGrp="1"/>
          </p:cNvSpPr>
          <p:nvPr>
            <p:ph type="title"/>
          </p:nvPr>
        </p:nvSpPr>
        <p:spPr/>
        <p:txBody>
          <a:bodyPr/>
          <a:lstStyle/>
          <a:p>
            <a:r>
              <a:rPr lang="en-US" dirty="0"/>
              <a:t>The Reality on the Ground</a:t>
            </a:r>
          </a:p>
        </p:txBody>
      </p:sp>
      <p:sp>
        <p:nvSpPr>
          <p:cNvPr id="3" name="Content Placeholder 2">
            <a:extLst>
              <a:ext uri="{FF2B5EF4-FFF2-40B4-BE49-F238E27FC236}">
                <a16:creationId xmlns:a16="http://schemas.microsoft.com/office/drawing/2014/main" id="{418BAA12-64AF-F10F-BE4A-97CECEBE2454}"/>
              </a:ext>
            </a:extLst>
          </p:cNvPr>
          <p:cNvSpPr>
            <a:spLocks noGrp="1"/>
          </p:cNvSpPr>
          <p:nvPr>
            <p:ph idx="1"/>
          </p:nvPr>
        </p:nvSpPr>
        <p:spPr/>
        <p:txBody>
          <a:bodyPr/>
          <a:lstStyle/>
          <a:p>
            <a:r>
              <a:rPr lang="en-US" dirty="0"/>
              <a:t>Prior to C++ 2020…</a:t>
            </a:r>
          </a:p>
          <a:p>
            <a:pPr lvl="1"/>
            <a:r>
              <a:rPr lang="en-US" dirty="0"/>
              <a:t>Each TU is compiled in isolation of all others.</a:t>
            </a:r>
          </a:p>
          <a:p>
            <a:pPr lvl="1"/>
            <a:r>
              <a:rPr lang="en-US" dirty="0"/>
              <a:t>This means all entities that are used in a TU need to be </a:t>
            </a:r>
            <a:r>
              <a:rPr lang="en-US" u="sng" dirty="0"/>
              <a:t>declared</a:t>
            </a:r>
            <a:r>
              <a:rPr lang="en-US" dirty="0"/>
              <a:t> (or defined) in that TU</a:t>
            </a:r>
          </a:p>
          <a:p>
            <a:r>
              <a:rPr lang="en-US" dirty="0"/>
              <a:t>Solution(?): header files!</a:t>
            </a:r>
          </a:p>
          <a:p>
            <a:pPr lvl="1"/>
            <a:r>
              <a:rPr lang="en-US" dirty="0"/>
              <a:t>Put declarations in header files</a:t>
            </a:r>
          </a:p>
          <a:p>
            <a:pPr lvl="1"/>
            <a:r>
              <a:rPr lang="en-US" dirty="0"/>
              <a:t>#include header files into the TUs that need to see those </a:t>
            </a:r>
            <a:r>
              <a:rPr lang="en-US" i="1" dirty="0"/>
              <a:t>declarations</a:t>
            </a:r>
            <a:r>
              <a:rPr lang="en-US" dirty="0"/>
              <a:t>.</a:t>
            </a:r>
          </a:p>
          <a:p>
            <a:pPr lvl="1"/>
            <a:r>
              <a:rPr lang="en-US" dirty="0"/>
              <a:t>Leave the </a:t>
            </a:r>
            <a:r>
              <a:rPr lang="en-US" i="1" dirty="0"/>
              <a:t>definitions</a:t>
            </a:r>
            <a:r>
              <a:rPr lang="en-US" dirty="0"/>
              <a:t> in the implementation files (*.</a:t>
            </a:r>
            <a:r>
              <a:rPr lang="en-US" dirty="0" err="1"/>
              <a:t>cpp</a:t>
            </a:r>
            <a:r>
              <a:rPr lang="en-US" dirty="0"/>
              <a:t>).</a:t>
            </a:r>
          </a:p>
          <a:p>
            <a:pPr lvl="1"/>
            <a:r>
              <a:rPr lang="en-US" dirty="0"/>
              <a:t>Many TUs will see the same headers and the same declarations, but that does not violate the ODR. Each definition is in exactly one *.</a:t>
            </a:r>
            <a:r>
              <a:rPr lang="en-US" dirty="0" err="1"/>
              <a:t>cpp</a:t>
            </a:r>
            <a:r>
              <a:rPr lang="en-US" dirty="0"/>
              <a:t> file.</a:t>
            </a:r>
          </a:p>
        </p:txBody>
      </p:sp>
    </p:spTree>
    <p:extLst>
      <p:ext uri="{BB962C8B-B14F-4D97-AF65-F5344CB8AC3E}">
        <p14:creationId xmlns:p14="http://schemas.microsoft.com/office/powerpoint/2010/main" val="344590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81CB-0F79-6885-B629-1EB6E2730DE3}"/>
              </a:ext>
            </a:extLst>
          </p:cNvPr>
          <p:cNvSpPr>
            <a:spLocks noGrp="1"/>
          </p:cNvSpPr>
          <p:nvPr>
            <p:ph type="title"/>
          </p:nvPr>
        </p:nvSpPr>
        <p:spPr/>
        <p:txBody>
          <a:bodyPr/>
          <a:lstStyle/>
          <a:p>
            <a:r>
              <a:rPr lang="en-US" dirty="0"/>
              <a:t>Unfortunately…</a:t>
            </a:r>
          </a:p>
        </p:txBody>
      </p:sp>
      <p:sp>
        <p:nvSpPr>
          <p:cNvPr id="3" name="Content Placeholder 2">
            <a:extLst>
              <a:ext uri="{FF2B5EF4-FFF2-40B4-BE49-F238E27FC236}">
                <a16:creationId xmlns:a16="http://schemas.microsoft.com/office/drawing/2014/main" id="{65BF5923-A6C3-031D-6342-3073E590524C}"/>
              </a:ext>
            </a:extLst>
          </p:cNvPr>
          <p:cNvSpPr>
            <a:spLocks noGrp="1"/>
          </p:cNvSpPr>
          <p:nvPr>
            <p:ph idx="1"/>
          </p:nvPr>
        </p:nvSpPr>
        <p:spPr/>
        <p:txBody>
          <a:bodyPr>
            <a:normAutofit/>
          </a:bodyPr>
          <a:lstStyle/>
          <a:p>
            <a:r>
              <a:rPr lang="en-US" dirty="0"/>
              <a:t>Classes need to be </a:t>
            </a:r>
            <a:r>
              <a:rPr lang="en-US" u="sng" dirty="0"/>
              <a:t>defined</a:t>
            </a:r>
            <a:r>
              <a:rPr lang="en-US" dirty="0"/>
              <a:t> in header files…</a:t>
            </a:r>
          </a:p>
          <a:p>
            <a:pPr lvl="1"/>
            <a:r>
              <a:rPr lang="en-US" dirty="0"/>
              <a:t>… so the compiler can know how much memory the objects consume</a:t>
            </a:r>
          </a:p>
          <a:p>
            <a:pPr lvl="1"/>
            <a:r>
              <a:rPr lang="en-US" dirty="0"/>
              <a:t>… so the compiler can know what methods they have</a:t>
            </a:r>
          </a:p>
          <a:p>
            <a:r>
              <a:rPr lang="en-US" dirty="0"/>
              <a:t>Inline functions need to be </a:t>
            </a:r>
            <a:r>
              <a:rPr lang="en-US" u="sng" dirty="0"/>
              <a:t>defined</a:t>
            </a:r>
            <a:r>
              <a:rPr lang="en-US" dirty="0"/>
              <a:t> in header files…</a:t>
            </a:r>
          </a:p>
          <a:p>
            <a:pPr lvl="1"/>
            <a:r>
              <a:rPr lang="en-US" dirty="0"/>
              <a:t>… so the compiler can expand their bodies at the call sites</a:t>
            </a:r>
          </a:p>
          <a:p>
            <a:r>
              <a:rPr lang="en-US" dirty="0"/>
              <a:t>Templates need to be </a:t>
            </a:r>
            <a:r>
              <a:rPr lang="en-US" u="sng" dirty="0"/>
              <a:t>defined</a:t>
            </a:r>
            <a:r>
              <a:rPr lang="en-US" dirty="0"/>
              <a:t> in header files…</a:t>
            </a:r>
          </a:p>
          <a:p>
            <a:pPr lvl="1"/>
            <a:r>
              <a:rPr lang="en-US" dirty="0"/>
              <a:t>… so the compiler can generate the needed specializations</a:t>
            </a:r>
          </a:p>
          <a:p>
            <a:pPr lvl="1"/>
            <a:r>
              <a:rPr lang="en-US" dirty="0"/>
              <a:t>C++ 98 had a feature called “exported templates” that was supposed to address this, but it was very difficult to implement, and almost no compiler vendor even tried. The feature was dropped in C++ 2011.</a:t>
            </a:r>
          </a:p>
        </p:txBody>
      </p:sp>
    </p:spTree>
    <p:extLst>
      <p:ext uri="{BB962C8B-B14F-4D97-AF65-F5344CB8AC3E}">
        <p14:creationId xmlns:p14="http://schemas.microsoft.com/office/powerpoint/2010/main" val="207381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2542</Words>
  <Application>Microsoft Macintosh PowerPoint</Application>
  <PresentationFormat>Widescreen</PresentationFormat>
  <Paragraphs>235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Consolas</vt:lpstr>
      <vt:lpstr>Courier New</vt:lpstr>
      <vt:lpstr>Office Theme</vt:lpstr>
      <vt:lpstr>C++ Modules</vt:lpstr>
      <vt:lpstr>Declaration vs Definition</vt:lpstr>
      <vt:lpstr>Some Examples</vt:lpstr>
      <vt:lpstr>External References</vt:lpstr>
      <vt:lpstr>Classes</vt:lpstr>
      <vt:lpstr>Classes, Continued</vt:lpstr>
      <vt:lpstr>The One Definition Rule</vt:lpstr>
      <vt:lpstr>The Reality on the Ground</vt:lpstr>
      <vt:lpstr>Unfortunately…</vt:lpstr>
      <vt:lpstr>What About the ODR?</vt:lpstr>
      <vt:lpstr>Preprocessor Macros!</vt:lpstr>
      <vt:lpstr>Contrived?</vt:lpstr>
      <vt:lpstr>The Other Problem with Headers</vt:lpstr>
      <vt:lpstr>Spurious Includes</vt:lpstr>
      <vt:lpstr>Modules</vt:lpstr>
      <vt:lpstr>Unfortunately…</vt:lpstr>
      <vt:lpstr>Modules Are Not Name Spaces</vt:lpstr>
      <vt:lpstr>So, What’s the Point of Modules?</vt:lpstr>
      <vt:lpstr>Sounds Great. How Does It Work?</vt:lpstr>
      <vt:lpstr>Mixing Specification and Implementation?</vt:lpstr>
      <vt:lpstr>Show Me Some Code</vt:lpstr>
      <vt:lpstr>What Next?</vt:lpstr>
      <vt:lpstr>Client Code?</vt:lpstr>
      <vt:lpstr>What About Large Modules?</vt:lpstr>
      <vt:lpstr>Module Implementation?</vt:lpstr>
      <vt:lpstr>What about #include?</vt:lpstr>
      <vt:lpstr>Header Units</vt:lpstr>
      <vt:lpstr>Importing Header Units</vt:lpstr>
      <vt:lpstr>C++ 2020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C++ 2020 Modules</dc:title>
  <dc:creator>Peter Chapin</dc:creator>
  <cp:lastModifiedBy>Peter Chapin</cp:lastModifiedBy>
  <cp:revision>4</cp:revision>
  <dcterms:created xsi:type="dcterms:W3CDTF">2023-07-03T17:25:44Z</dcterms:created>
  <dcterms:modified xsi:type="dcterms:W3CDTF">2023-11-27T20:13:41Z</dcterms:modified>
</cp:coreProperties>
</file>