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2CA4-A4C5-597E-C0EE-C55D8850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B207-04D3-2831-3F74-CF414ABC4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0CC6-45EF-D02B-E1B6-73C2411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A119-3CA4-DD40-B6B5-6CC7BF7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019F-DE40-2DD0-DC21-ED6A9343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C3E-B70A-168B-92FA-44890FF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D0F02-8D36-B993-D5F9-E5BC0D08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F20-CAAB-C3E9-D421-09023F73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66CF-1462-4EF0-CD5F-81E96F60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BE96-4F46-014F-E2CB-1AFB628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EC8BB-1E15-A143-0691-424F94A0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274FE-8778-7F53-B6C5-8158CBD0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18DB-D1F0-9293-E968-C12FB2C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56C03-BA3A-6990-6CE8-019D1FA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3B8B-2CDD-EF60-E4C1-CC2CCF8F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BE5-F113-A2BD-90D9-B12F13EA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0349-F7CD-6A0E-0EDB-46A995F9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71B7-DDF3-C52C-0BD8-380D54B0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D2DA-0F9D-38E1-0632-D57B5E83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C00C-E940-3E12-05EB-EFC22AD1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1C5D-C759-AB2A-6700-8BF22EE3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13E3-E453-4A5C-987B-74B262E4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74D1-2443-2A22-4568-78B628B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83A7-B3B1-E2F3-17A8-8DD75BE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3D8D-687A-E378-71F5-24F0B913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9A65-967A-30C7-1F9B-8EE43725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1DA0-BAEF-6353-12BB-109ECFA9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DB9-DB59-1D4A-E780-3564A46B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F285-00F4-6BAE-35CE-15AC4C2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2317-8BF8-0D9B-384A-6040A9E0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2E4A-5820-A63F-9DDE-4B574956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FD2C-3556-B47A-FC73-C740688B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20C6-13B0-F0DE-1B5E-49253946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0A59-347C-42C2-A8F7-DAA0A73F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F1A96-7E94-6921-C97C-505AED51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845C-F658-F423-B0DE-39A63CA35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5F37-C96F-AA0A-8439-E588A18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88617-899C-F57F-FC11-5DE52E4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A1111-3185-4460-801A-203E2CE9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69ED-08C1-F7F4-04E9-C15DC0EC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F7B24-C317-52D8-F289-561294F8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FED7E-1B6C-ADCE-6A26-1B143B3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6CD03-CE91-B657-F1DB-5CE1D93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3BE9-0833-97FA-F511-082553EF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F15-2B77-229D-709E-CE389F7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FC3F-E0C0-EAC6-6D64-B70B49B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D6-14C8-9479-A8FE-363D321F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C7CD-5D96-0DDD-1B33-FFECE36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B12D-A596-DD22-ED5B-2F26274F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5316-E701-9F24-7C2D-953290F2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A2FC-2236-577A-771E-CCEB6CF0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5C33-6E61-BA57-55AF-9E48B80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C210-EAAC-9A89-6EB8-3D10423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1ECC6-2249-A9D4-4DF2-F3589C4C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4CB6F-131A-6122-0D1C-6035FC37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5C25-ABC3-559E-F34D-3BDC80C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EA16-8F81-42F8-F666-12E5896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5509-7FBC-AF63-9F50-6707F709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4A2DE-4C48-F9C6-49D2-1E131F98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3BD1-8C5F-C875-DE3E-96029C35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3078-4D52-D062-8407-5A77FB394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E294-C792-9BB4-EF8C-3ECAE854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DE46-8527-09C7-D838-2FB08EC8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99A-10EF-59F7-0EB1-4CC9B36B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Splay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2BC5-C76E-3651-1D41-0001AB31B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605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BEC1-660E-281B-F504-31FBA074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831-DEEC-E00C-01D2-289A1155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After each insert operation, do extra work to rebalance the tree!</a:t>
            </a:r>
          </a:p>
          <a:p>
            <a:pPr lvl="1"/>
            <a:r>
              <a:rPr lang="en-US" dirty="0"/>
              <a:t>AVL trees: maintain “perfect” balance, but have a lot of overhead</a:t>
            </a:r>
          </a:p>
          <a:p>
            <a:pPr lvl="1"/>
            <a:r>
              <a:rPr lang="en-US" dirty="0"/>
              <a:t>Red-Black trees: maintain approximate balance, but with much less overhead (balance is good enough to maintain </a:t>
            </a:r>
            <a:r>
              <a:rPr lang="en-US" i="1" dirty="0"/>
              <a:t>O(log(N))</a:t>
            </a:r>
            <a:r>
              <a:rPr lang="en-US" dirty="0"/>
              <a:t> performance.</a:t>
            </a:r>
          </a:p>
          <a:p>
            <a:r>
              <a:rPr lang="en-US" dirty="0"/>
              <a:t>Red-Black trees are extremely popular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std::map</a:t>
            </a:r>
            <a:r>
              <a:rPr lang="en-US" dirty="0"/>
              <a:t> use them (most likely)</a:t>
            </a:r>
          </a:p>
          <a:p>
            <a:pPr lvl="1"/>
            <a:r>
              <a:rPr lang="en-US" dirty="0"/>
              <a:t>Java’s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dirty="0"/>
              <a:t> collection uses them (most likely)</a:t>
            </a:r>
          </a:p>
          <a:p>
            <a:pPr lvl="1"/>
            <a:r>
              <a:rPr lang="en-US" dirty="0"/>
              <a:t>Used inside the Linux kernel scheduler</a:t>
            </a:r>
          </a:p>
          <a:p>
            <a:pPr lvl="1"/>
            <a:r>
              <a:rPr lang="en-US" dirty="0"/>
              <a:t>Used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43267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938-308D-087F-F66E-5029584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Idea: Splay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E7B5-FDF2-7C2E-DCC8-2D55EBAD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operation is </a:t>
            </a:r>
            <a:r>
              <a:rPr lang="en-US" i="1" dirty="0"/>
              <a:t>O(log(N))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operations are </a:t>
            </a:r>
            <a:r>
              <a:rPr lang="en-US" i="1" dirty="0"/>
              <a:t>O(N)</a:t>
            </a:r>
            <a:r>
              <a:rPr lang="en-US" dirty="0"/>
              <a:t>, but…</a:t>
            </a:r>
          </a:p>
          <a:p>
            <a:pPr lvl="1"/>
            <a:r>
              <a:rPr lang="en-US" dirty="0"/>
              <a:t>… they happen infrequently…</a:t>
            </a:r>
          </a:p>
          <a:p>
            <a:pPr lvl="1"/>
            <a:r>
              <a:rPr lang="en-US" dirty="0"/>
              <a:t>… giving </a:t>
            </a:r>
            <a:r>
              <a:rPr lang="en-US" i="1" dirty="0"/>
              <a:t>O(log(N))</a:t>
            </a:r>
            <a:r>
              <a:rPr lang="en-US" dirty="0"/>
              <a:t> on average (“amortized logarithmic time”)</a:t>
            </a:r>
          </a:p>
          <a:p>
            <a:r>
              <a:rPr lang="en-US" dirty="0"/>
              <a:t>The trick is to ensure that repeated look up of the same value does not get stuck searching for an item deep in the tree</a:t>
            </a:r>
          </a:p>
          <a:p>
            <a:pPr lvl="1"/>
            <a:r>
              <a:rPr lang="en-US" dirty="0"/>
              <a:t>Thus, after each look up, the item is brought to the root and the tree is “splayed” to flatten it somewhat.</a:t>
            </a:r>
          </a:p>
          <a:p>
            <a:pPr lvl="1"/>
            <a:r>
              <a:rPr lang="en-US" dirty="0"/>
              <a:t>Yes, looking up a deep item will be slow, but the flattening process will push the tree toward being balanced on average.</a:t>
            </a:r>
          </a:p>
        </p:txBody>
      </p:sp>
    </p:spTree>
    <p:extLst>
      <p:ext uri="{BB962C8B-B14F-4D97-AF65-F5344CB8AC3E}">
        <p14:creationId xmlns:p14="http://schemas.microsoft.com/office/powerpoint/2010/main" val="1331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D69-1145-2DFF-FD08-5CBBB4A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Transformations: </a:t>
            </a:r>
            <a:r>
              <a:rPr lang="en-US" u="sng" dirty="0"/>
              <a:t>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73C2-B69E-75A1-3A96-C2ED0A1D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BST still valid after rotation!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76829-085F-35C6-68D7-ACB1858FADB8}"/>
              </a:ext>
            </a:extLst>
          </p:cNvPr>
          <p:cNvSpPr/>
          <p:nvPr/>
        </p:nvSpPr>
        <p:spPr>
          <a:xfrm>
            <a:off x="2024743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AE543-58C7-DB84-A9F1-AF1F89494A08}"/>
              </a:ext>
            </a:extLst>
          </p:cNvPr>
          <p:cNvSpPr/>
          <p:nvPr/>
        </p:nvSpPr>
        <p:spPr>
          <a:xfrm>
            <a:off x="3303815" y="26996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BA76BC-168D-83D8-47E1-212121F23F1A}"/>
              </a:ext>
            </a:extLst>
          </p:cNvPr>
          <p:cNvSpPr/>
          <p:nvPr/>
        </p:nvSpPr>
        <p:spPr>
          <a:xfrm>
            <a:off x="8338457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9A71DD-C697-BDEC-38D2-3DA207F660A6}"/>
              </a:ext>
            </a:extLst>
          </p:cNvPr>
          <p:cNvSpPr/>
          <p:nvPr/>
        </p:nvSpPr>
        <p:spPr>
          <a:xfrm>
            <a:off x="6683829" y="26996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C91F4-2066-C72A-1BA9-A1B1C51F7123}"/>
              </a:ext>
            </a:extLst>
          </p:cNvPr>
          <p:cNvSpPr txBox="1"/>
          <p:nvPr/>
        </p:nvSpPr>
        <p:spPr>
          <a:xfrm>
            <a:off x="1674369" y="5225143"/>
            <a:ext cx="3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03DF4-0451-8C7A-B538-152B522A9AD1}"/>
              </a:ext>
            </a:extLst>
          </p:cNvPr>
          <p:cNvSpPr txBox="1"/>
          <p:nvPr/>
        </p:nvSpPr>
        <p:spPr>
          <a:xfrm>
            <a:off x="2950572" y="5225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9975-A23B-F429-D9B2-324AB9C4D80A}"/>
              </a:ext>
            </a:extLst>
          </p:cNvPr>
          <p:cNvSpPr txBox="1"/>
          <p:nvPr/>
        </p:nvSpPr>
        <p:spPr>
          <a:xfrm>
            <a:off x="4369339" y="3897085"/>
            <a:ext cx="2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D8098-C325-B66F-5BFD-A8C2C72B37B5}"/>
              </a:ext>
            </a:extLst>
          </p:cNvPr>
          <p:cNvSpPr txBox="1"/>
          <p:nvPr/>
        </p:nvSpPr>
        <p:spPr>
          <a:xfrm>
            <a:off x="6185109" y="3897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D2BE5-D01C-6E6B-7460-92EE8543ADE6}"/>
              </a:ext>
            </a:extLst>
          </p:cNvPr>
          <p:cNvSpPr txBox="1"/>
          <p:nvPr/>
        </p:nvSpPr>
        <p:spPr>
          <a:xfrm>
            <a:off x="7917212" y="5225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CAA1C-3215-B6BC-D55A-132FF4CED5FC}"/>
              </a:ext>
            </a:extLst>
          </p:cNvPr>
          <p:cNvSpPr txBox="1"/>
          <p:nvPr/>
        </p:nvSpPr>
        <p:spPr>
          <a:xfrm>
            <a:off x="9405257" y="5225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0B38E-685A-61AC-549B-3ACE6D96CFF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849556" y="4781783"/>
            <a:ext cx="309098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8FFAC-D022-0C8F-F4FD-3527314479F2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>
          <a:xfrm>
            <a:off x="2805232" y="4781783"/>
            <a:ext cx="300190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128B42-61C4-F143-33E9-D513DBE3C47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84304" y="3512803"/>
            <a:ext cx="416298" cy="38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CA954B-D9FD-5CB6-4573-EF1B35CBD5D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2805232" y="3480147"/>
            <a:ext cx="632494" cy="65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793A94-D1ED-6CA3-BD56-7C3DA4EBFD5D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7464318" y="3480147"/>
            <a:ext cx="1008050" cy="65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22EAA8-06CC-012A-9DFF-2E92F3DD8DCC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343967" y="3480147"/>
            <a:ext cx="473773" cy="4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0D825D-5785-F00C-8FD6-4D930A7FE1FC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8072062" y="4781783"/>
            <a:ext cx="400306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4FE9A5-3461-A28C-E04D-24787FB9D28B}"/>
              </a:ext>
            </a:extLst>
          </p:cNvPr>
          <p:cNvCxnSpPr>
            <a:stCxn id="6" idx="5"/>
            <a:endCxn id="13" idx="0"/>
          </p:cNvCxnSpPr>
          <p:nvPr/>
        </p:nvCxnSpPr>
        <p:spPr>
          <a:xfrm>
            <a:off x="9118946" y="4781783"/>
            <a:ext cx="440360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CAAC08-4862-3506-915C-4CF72685DC93}"/>
              </a:ext>
            </a:extLst>
          </p:cNvPr>
          <p:cNvSpPr txBox="1"/>
          <p:nvPr/>
        </p:nvSpPr>
        <p:spPr>
          <a:xfrm>
            <a:off x="3971358" y="4731028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tree.rotate_right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y )</a:t>
            </a:r>
            <a:r>
              <a:rPr lang="en-US" dirty="0"/>
              <a:t> =&gt;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EA4CD-A706-F814-D887-52A1ACDA8DC9}"/>
              </a:ext>
            </a:extLst>
          </p:cNvPr>
          <p:cNvSpPr txBox="1"/>
          <p:nvPr/>
        </p:nvSpPr>
        <p:spPr>
          <a:xfrm>
            <a:off x="3664909" y="4401354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tree.rotate_left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x )</a:t>
            </a:r>
          </a:p>
        </p:txBody>
      </p:sp>
    </p:spTree>
    <p:extLst>
      <p:ext uri="{BB962C8B-B14F-4D97-AF65-F5344CB8AC3E}">
        <p14:creationId xmlns:p14="http://schemas.microsoft.com/office/powerpoint/2010/main" val="333158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E46A-8D96-F2CE-A80F-D0CC2536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Transformation: Zig-Zag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495FD-23C8-8848-7F7F-ED098E8B28EB}"/>
              </a:ext>
            </a:extLst>
          </p:cNvPr>
          <p:cNvSpPr/>
          <p:nvPr/>
        </p:nvSpPr>
        <p:spPr>
          <a:xfrm>
            <a:off x="2667001" y="169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07A05-6630-BFC7-2B12-137DB0692302}"/>
              </a:ext>
            </a:extLst>
          </p:cNvPr>
          <p:cNvSpPr/>
          <p:nvPr/>
        </p:nvSpPr>
        <p:spPr>
          <a:xfrm>
            <a:off x="2786743" y="4539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A01983-1F38-A4CD-5D49-10CDF7060DA5}"/>
              </a:ext>
            </a:extLst>
          </p:cNvPr>
          <p:cNvSpPr/>
          <p:nvPr/>
        </p:nvSpPr>
        <p:spPr>
          <a:xfrm>
            <a:off x="1611088" y="3142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1364F-0844-2B5C-0634-1B6582A8BC4B}"/>
              </a:ext>
            </a:extLst>
          </p:cNvPr>
          <p:cNvSpPr/>
          <p:nvPr/>
        </p:nvSpPr>
        <p:spPr>
          <a:xfrm>
            <a:off x="6640286" y="2895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9DCDD3-9B48-C47F-D4B9-E4BEFF6C796D}"/>
              </a:ext>
            </a:extLst>
          </p:cNvPr>
          <p:cNvSpPr/>
          <p:nvPr/>
        </p:nvSpPr>
        <p:spPr>
          <a:xfrm>
            <a:off x="9546771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E88A7-47C2-A26D-28A0-57B483994951}"/>
              </a:ext>
            </a:extLst>
          </p:cNvPr>
          <p:cNvSpPr/>
          <p:nvPr/>
        </p:nvSpPr>
        <p:spPr>
          <a:xfrm>
            <a:off x="8033657" y="16437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92523-1BD7-423D-4162-31DDA865036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286000" y="2471177"/>
            <a:ext cx="514912" cy="6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3E8E44-448D-FB68-7461-D3206C892C70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2391577" y="3923058"/>
            <a:ext cx="529077" cy="7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414111-DFE0-FB75-2A47-21BB09992F78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7420775" y="2424231"/>
            <a:ext cx="746793" cy="6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BAAF4E-5142-3ECC-36C9-E741DB43C730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8814146" y="2424231"/>
            <a:ext cx="866536" cy="68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21B17-7FF8-6A14-49FA-BB8F9536EBDC}"/>
              </a:ext>
            </a:extLst>
          </p:cNvPr>
          <p:cNvSpPr txBox="1"/>
          <p:nvPr/>
        </p:nvSpPr>
        <p:spPr>
          <a:xfrm>
            <a:off x="1132292" y="4229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B1E1D-0C39-4026-5380-7413C9C560D2}"/>
              </a:ext>
            </a:extLst>
          </p:cNvPr>
          <p:cNvSpPr txBox="1"/>
          <p:nvPr/>
        </p:nvSpPr>
        <p:spPr>
          <a:xfrm>
            <a:off x="2391578" y="572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960C0-55D5-F150-502E-39D33D504127}"/>
              </a:ext>
            </a:extLst>
          </p:cNvPr>
          <p:cNvSpPr txBox="1"/>
          <p:nvPr/>
        </p:nvSpPr>
        <p:spPr>
          <a:xfrm>
            <a:off x="3754686" y="5725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0071-9D96-40DF-4D88-DF16A0324B4C}"/>
              </a:ext>
            </a:extLst>
          </p:cNvPr>
          <p:cNvSpPr txBox="1"/>
          <p:nvPr/>
        </p:nvSpPr>
        <p:spPr>
          <a:xfrm>
            <a:off x="3581401" y="2800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CCC55-8F38-821D-BF99-D07D19F057FB}"/>
              </a:ext>
            </a:extLst>
          </p:cNvPr>
          <p:cNvSpPr txBox="1"/>
          <p:nvPr/>
        </p:nvSpPr>
        <p:spPr>
          <a:xfrm>
            <a:off x="6192897" y="4056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29DEC-6B38-59A2-E6C1-E28687890EA2}"/>
              </a:ext>
            </a:extLst>
          </p:cNvPr>
          <p:cNvSpPr txBox="1"/>
          <p:nvPr/>
        </p:nvSpPr>
        <p:spPr>
          <a:xfrm>
            <a:off x="7639321" y="40760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57C04-E8C6-41E6-254C-29CE60FE51B8}"/>
              </a:ext>
            </a:extLst>
          </p:cNvPr>
          <p:cNvSpPr txBox="1"/>
          <p:nvPr/>
        </p:nvSpPr>
        <p:spPr>
          <a:xfrm>
            <a:off x="9077729" y="4050488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78A48-6941-E4E9-8699-D6C88B914983}"/>
              </a:ext>
            </a:extLst>
          </p:cNvPr>
          <p:cNvSpPr txBox="1"/>
          <p:nvPr/>
        </p:nvSpPr>
        <p:spPr>
          <a:xfrm>
            <a:off x="10580912" y="40474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ACBF8-821F-28FE-5E67-EDD9B1A5E094}"/>
              </a:ext>
            </a:extLst>
          </p:cNvPr>
          <p:cNvCxnSpPr>
            <a:stCxn id="3" idx="5"/>
            <a:endCxn id="21" idx="0"/>
          </p:cNvCxnSpPr>
          <p:nvPr/>
        </p:nvCxnSpPr>
        <p:spPr>
          <a:xfrm>
            <a:off x="3447490" y="2471177"/>
            <a:ext cx="297578" cy="32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6A591-6181-D06F-CE85-C4839EFD007B}"/>
              </a:ext>
            </a:extLst>
          </p:cNvPr>
          <p:cNvCxnSpPr>
            <a:stCxn id="5" idx="3"/>
            <a:endCxn id="18" idx="0"/>
          </p:cNvCxnSpPr>
          <p:nvPr/>
        </p:nvCxnSpPr>
        <p:spPr>
          <a:xfrm flipH="1">
            <a:off x="1291150" y="3923058"/>
            <a:ext cx="453849" cy="30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F59A48-D610-E49E-FCB9-F587DE51C7B5}"/>
              </a:ext>
            </a:extLst>
          </p:cNvPr>
          <p:cNvCxnSpPr>
            <a:stCxn id="4" idx="3"/>
            <a:endCxn id="19" idx="0"/>
          </p:cNvCxnSpPr>
          <p:nvPr/>
        </p:nvCxnSpPr>
        <p:spPr>
          <a:xfrm flipH="1">
            <a:off x="2546428" y="5319833"/>
            <a:ext cx="374226" cy="4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8C2FD6-D574-0CFE-D89B-9B13B0C52CF7}"/>
              </a:ext>
            </a:extLst>
          </p:cNvPr>
          <p:cNvCxnSpPr>
            <a:stCxn id="4" idx="5"/>
            <a:endCxn id="20" idx="0"/>
          </p:cNvCxnSpPr>
          <p:nvPr/>
        </p:nvCxnSpPr>
        <p:spPr>
          <a:xfrm>
            <a:off x="3567232" y="5319833"/>
            <a:ext cx="341503" cy="4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D1274-0D83-049B-737F-887926F5C9F8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6351755" y="3676089"/>
            <a:ext cx="422442" cy="38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06349F-9B1C-FAAB-5D6A-C29F9FB622CE}"/>
              </a:ext>
            </a:extLst>
          </p:cNvPr>
          <p:cNvCxnSpPr>
            <a:stCxn id="6" idx="5"/>
            <a:endCxn id="23" idx="0"/>
          </p:cNvCxnSpPr>
          <p:nvPr/>
        </p:nvCxnSpPr>
        <p:spPr>
          <a:xfrm>
            <a:off x="7420775" y="3676089"/>
            <a:ext cx="373396" cy="39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DDE20-A7FF-56B6-4EA1-EC089C1C0D48}"/>
              </a:ext>
            </a:extLst>
          </p:cNvPr>
          <p:cNvCxnSpPr>
            <a:stCxn id="7" idx="3"/>
            <a:endCxn id="24" idx="0"/>
          </p:cNvCxnSpPr>
          <p:nvPr/>
        </p:nvCxnSpPr>
        <p:spPr>
          <a:xfrm flipH="1">
            <a:off x="9232579" y="3752289"/>
            <a:ext cx="448103" cy="29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C7C45-90FF-170E-F79C-CA10F5204832}"/>
              </a:ext>
            </a:extLst>
          </p:cNvPr>
          <p:cNvCxnSpPr>
            <a:stCxn id="7" idx="5"/>
            <a:endCxn id="25" idx="0"/>
          </p:cNvCxnSpPr>
          <p:nvPr/>
        </p:nvCxnSpPr>
        <p:spPr>
          <a:xfrm>
            <a:off x="10327260" y="3752289"/>
            <a:ext cx="417319" cy="2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58046-E079-CB85-1AEC-CFD787BBBDC5}"/>
              </a:ext>
            </a:extLst>
          </p:cNvPr>
          <p:cNvSpPr txBox="1"/>
          <p:nvPr/>
        </p:nvSpPr>
        <p:spPr>
          <a:xfrm>
            <a:off x="4555313" y="4995265"/>
            <a:ext cx="543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rotations: left followed by right, brings X to the top.</a:t>
            </a:r>
          </a:p>
          <a:p>
            <a:r>
              <a:rPr lang="en-US" dirty="0"/>
              <a:t>Also, there is a mirror-image version.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5620A-A111-F456-1899-9AD619A1CD5F}"/>
              </a:ext>
            </a:extLst>
          </p:cNvPr>
          <p:cNvSpPr txBox="1"/>
          <p:nvPr/>
        </p:nvSpPr>
        <p:spPr>
          <a:xfrm>
            <a:off x="4264919" y="3923058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04158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8B8F-55DC-FC24-4884-5CDCED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Transformation: Zig-Zig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112F8E-8616-0D0A-1FAC-2A60EBD17892}"/>
              </a:ext>
            </a:extLst>
          </p:cNvPr>
          <p:cNvSpPr/>
          <p:nvPr/>
        </p:nvSpPr>
        <p:spPr>
          <a:xfrm>
            <a:off x="3080657" y="19121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8BD0D-9E9E-1F7C-D7C2-72709A762DFF}"/>
              </a:ext>
            </a:extLst>
          </p:cNvPr>
          <p:cNvSpPr/>
          <p:nvPr/>
        </p:nvSpPr>
        <p:spPr>
          <a:xfrm>
            <a:off x="2166257" y="34181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E2C453-6735-1D6A-34DE-968607AEF439}"/>
              </a:ext>
            </a:extLst>
          </p:cNvPr>
          <p:cNvSpPr/>
          <p:nvPr/>
        </p:nvSpPr>
        <p:spPr>
          <a:xfrm>
            <a:off x="1251857" y="4898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65A28E-879A-FBCB-9737-AC9626C208B4}"/>
              </a:ext>
            </a:extLst>
          </p:cNvPr>
          <p:cNvSpPr/>
          <p:nvPr/>
        </p:nvSpPr>
        <p:spPr>
          <a:xfrm>
            <a:off x="9622971" y="50291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6CF9F6-6088-E6EA-71EF-707A059DB001}"/>
              </a:ext>
            </a:extLst>
          </p:cNvPr>
          <p:cNvSpPr/>
          <p:nvPr/>
        </p:nvSpPr>
        <p:spPr>
          <a:xfrm>
            <a:off x="8479973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50E887-B1AB-8B3C-2783-BD9FB000743D}"/>
              </a:ext>
            </a:extLst>
          </p:cNvPr>
          <p:cNvSpPr/>
          <p:nvPr/>
        </p:nvSpPr>
        <p:spPr>
          <a:xfrm>
            <a:off x="7434945" y="19192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D7665-D691-657A-E633-C00B01320927}"/>
              </a:ext>
            </a:extLst>
          </p:cNvPr>
          <p:cNvSpPr txBox="1"/>
          <p:nvPr/>
        </p:nvSpPr>
        <p:spPr>
          <a:xfrm>
            <a:off x="852386" y="62157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1B847-2DA3-B28D-40F2-F066F628D8A2}"/>
              </a:ext>
            </a:extLst>
          </p:cNvPr>
          <p:cNvSpPr txBox="1"/>
          <p:nvPr/>
        </p:nvSpPr>
        <p:spPr>
          <a:xfrm>
            <a:off x="2166257" y="6161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EE209-89BD-5A6B-6C6A-5ECE44D01A5A}"/>
              </a:ext>
            </a:extLst>
          </p:cNvPr>
          <p:cNvSpPr txBox="1"/>
          <p:nvPr/>
        </p:nvSpPr>
        <p:spPr>
          <a:xfrm>
            <a:off x="3229759" y="45171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26A05-0863-CB65-A12E-8F42246F1C4E}"/>
              </a:ext>
            </a:extLst>
          </p:cNvPr>
          <p:cNvSpPr txBox="1"/>
          <p:nvPr/>
        </p:nvSpPr>
        <p:spPr>
          <a:xfrm>
            <a:off x="3995057" y="31099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70F6B-23DC-6C1F-E2B5-CF3FF2C68DF0}"/>
              </a:ext>
            </a:extLst>
          </p:cNvPr>
          <p:cNvSpPr txBox="1"/>
          <p:nvPr/>
        </p:nvSpPr>
        <p:spPr>
          <a:xfrm>
            <a:off x="7117229" y="31099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ADC72-8077-FA3F-6FB0-7C5AA967DAE4}"/>
              </a:ext>
            </a:extLst>
          </p:cNvPr>
          <p:cNvSpPr txBox="1"/>
          <p:nvPr/>
        </p:nvSpPr>
        <p:spPr>
          <a:xfrm>
            <a:off x="8039645" y="45171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07618-7E1B-D5DC-9058-F0907220A5E5}"/>
              </a:ext>
            </a:extLst>
          </p:cNvPr>
          <p:cNvSpPr txBox="1"/>
          <p:nvPr/>
        </p:nvSpPr>
        <p:spPr>
          <a:xfrm>
            <a:off x="9207295" y="616131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44FB7-D213-8801-8E69-DB8DD15FDF2D}"/>
              </a:ext>
            </a:extLst>
          </p:cNvPr>
          <p:cNvSpPr txBox="1"/>
          <p:nvPr/>
        </p:nvSpPr>
        <p:spPr>
          <a:xfrm>
            <a:off x="10537371" y="6161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5CEF88-38AC-7671-30CA-8B4BB03A97A8}"/>
              </a:ext>
            </a:extLst>
          </p:cNvPr>
          <p:cNvCxnSpPr>
            <a:stCxn id="3" idx="3"/>
          </p:cNvCxnSpPr>
          <p:nvPr/>
        </p:nvCxnSpPr>
        <p:spPr>
          <a:xfrm flipH="1">
            <a:off x="2797629" y="2692632"/>
            <a:ext cx="416939" cy="7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F22D0-E209-9266-D851-F40B978B9264}"/>
              </a:ext>
            </a:extLst>
          </p:cNvPr>
          <p:cNvCxnSpPr>
            <a:stCxn id="4" idx="3"/>
          </p:cNvCxnSpPr>
          <p:nvPr/>
        </p:nvCxnSpPr>
        <p:spPr>
          <a:xfrm flipH="1">
            <a:off x="1915886" y="4198603"/>
            <a:ext cx="384282" cy="6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2B6B4-4692-55BF-1BF6-45E570D0E8A2}"/>
              </a:ext>
            </a:extLst>
          </p:cNvPr>
          <p:cNvCxnSpPr>
            <a:stCxn id="5" idx="3"/>
          </p:cNvCxnSpPr>
          <p:nvPr/>
        </p:nvCxnSpPr>
        <p:spPr>
          <a:xfrm flipH="1">
            <a:off x="1011244" y="5679059"/>
            <a:ext cx="374524" cy="4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C58668-9C2F-9A74-4CEB-49D44FB228AF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2032346" y="5679059"/>
            <a:ext cx="288761" cy="4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D190E-0D1F-362C-2BE6-77C979F85544}"/>
              </a:ext>
            </a:extLst>
          </p:cNvPr>
          <p:cNvCxnSpPr>
            <a:stCxn id="4" idx="5"/>
            <a:endCxn id="12" idx="0"/>
          </p:cNvCxnSpPr>
          <p:nvPr/>
        </p:nvCxnSpPr>
        <p:spPr>
          <a:xfrm>
            <a:off x="2946746" y="4198603"/>
            <a:ext cx="437062" cy="31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9151D-31A0-B21A-A66A-21AC79252420}"/>
              </a:ext>
            </a:extLst>
          </p:cNvPr>
          <p:cNvCxnSpPr>
            <a:stCxn id="3" idx="5"/>
            <a:endCxn id="13" idx="0"/>
          </p:cNvCxnSpPr>
          <p:nvPr/>
        </p:nvCxnSpPr>
        <p:spPr>
          <a:xfrm>
            <a:off x="3861146" y="2692632"/>
            <a:ext cx="297578" cy="4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76F7F9-1911-978A-4513-EBBB0EE55852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7276087" y="2699775"/>
            <a:ext cx="292769" cy="41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D22C7A-4F2F-2E59-1279-C641CB59A80D}"/>
              </a:ext>
            </a:extLst>
          </p:cNvPr>
          <p:cNvCxnSpPr>
            <a:stCxn id="7" idx="3"/>
            <a:endCxn id="15" idx="0"/>
          </p:cNvCxnSpPr>
          <p:nvPr/>
        </p:nvCxnSpPr>
        <p:spPr>
          <a:xfrm flipH="1">
            <a:off x="8194495" y="4209489"/>
            <a:ext cx="419389" cy="3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99A9EE-C2DC-D11B-91A4-2DE4916FF2A4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9362145" y="5809688"/>
            <a:ext cx="394737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90C65-F980-D421-25CB-3D56EFFD2324}"/>
              </a:ext>
            </a:extLst>
          </p:cNvPr>
          <p:cNvCxnSpPr>
            <a:stCxn id="6" idx="5"/>
            <a:endCxn id="17" idx="0"/>
          </p:cNvCxnSpPr>
          <p:nvPr/>
        </p:nvCxnSpPr>
        <p:spPr>
          <a:xfrm>
            <a:off x="10403460" y="5809688"/>
            <a:ext cx="297578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D208A-6864-023F-5A43-651A36F762C0}"/>
              </a:ext>
            </a:extLst>
          </p:cNvPr>
          <p:cNvCxnSpPr>
            <a:stCxn id="7" idx="5"/>
          </p:cNvCxnSpPr>
          <p:nvPr/>
        </p:nvCxnSpPr>
        <p:spPr>
          <a:xfrm>
            <a:off x="9260462" y="4209489"/>
            <a:ext cx="591109" cy="8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51B723-0BB8-397F-4BE6-A70F6684C707}"/>
              </a:ext>
            </a:extLst>
          </p:cNvPr>
          <p:cNvCxnSpPr>
            <a:stCxn id="8" idx="5"/>
          </p:cNvCxnSpPr>
          <p:nvPr/>
        </p:nvCxnSpPr>
        <p:spPr>
          <a:xfrm>
            <a:off x="8215434" y="2699775"/>
            <a:ext cx="493137" cy="7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E3BE1C-D091-0EA8-CFAC-FE80B9E9FBAF}"/>
              </a:ext>
            </a:extLst>
          </p:cNvPr>
          <p:cNvSpPr txBox="1"/>
          <p:nvPr/>
        </p:nvSpPr>
        <p:spPr>
          <a:xfrm>
            <a:off x="3992229" y="4886512"/>
            <a:ext cx="35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rotation with additional work.</a:t>
            </a:r>
          </a:p>
          <a:p>
            <a:r>
              <a:rPr lang="en-US" dirty="0"/>
              <a:t>There is also a mirror image version.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2500C-0DB3-18D1-54B4-2941C0BF64EF}"/>
              </a:ext>
            </a:extLst>
          </p:cNvPr>
          <p:cNvSpPr txBox="1"/>
          <p:nvPr/>
        </p:nvSpPr>
        <p:spPr>
          <a:xfrm>
            <a:off x="5218343" y="3942392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6194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8E4-CDB4-AA72-B8F7-EB750A8C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16C0-1E28-4EDE-0438-E60A5C2C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normal BST insert</a:t>
            </a:r>
          </a:p>
          <a:p>
            <a:r>
              <a:rPr lang="en-US" dirty="0"/>
              <a:t>If the new node is the root, we are done</a:t>
            </a:r>
          </a:p>
          <a:p>
            <a:r>
              <a:rPr lang="en-US" dirty="0"/>
              <a:t>If the new node is an immediate child of the root, rotate it to the root</a:t>
            </a:r>
          </a:p>
          <a:p>
            <a:r>
              <a:rPr lang="en-US" dirty="0"/>
              <a:t>Otherwise…</a:t>
            </a:r>
          </a:p>
          <a:p>
            <a:pPr lvl="1"/>
            <a:r>
              <a:rPr lang="en-US" dirty="0"/>
              <a:t>Work back up the tree (i.e., loop) doing Zig-Zag or Zig-Zig transformations</a:t>
            </a:r>
          </a:p>
          <a:p>
            <a:pPr lvl="1"/>
            <a:r>
              <a:rPr lang="en-US" dirty="0"/>
              <a:t>Each such transformation brings the new node up two levels</a:t>
            </a:r>
          </a:p>
          <a:p>
            <a:pPr lvl="1"/>
            <a:r>
              <a:rPr lang="en-US" dirty="0"/>
              <a:t>If the new node becomes an immediate child of the root, rotate it and stop</a:t>
            </a:r>
          </a:p>
          <a:p>
            <a:pPr lvl="1"/>
            <a:r>
              <a:rPr lang="en-US" dirty="0"/>
              <a:t>If the new node becomes the root itself, stop</a:t>
            </a:r>
          </a:p>
        </p:txBody>
      </p:sp>
    </p:spTree>
    <p:extLst>
      <p:ext uri="{BB962C8B-B14F-4D97-AF65-F5344CB8AC3E}">
        <p14:creationId xmlns:p14="http://schemas.microsoft.com/office/powerpoint/2010/main" val="404414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1A78-EE88-AC0D-B935-EAFF1415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Find (Look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3D18-D3F1-36A2-91A4-AA659664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the node in the usual BST way</a:t>
            </a:r>
          </a:p>
          <a:p>
            <a:r>
              <a:rPr lang="en-US" dirty="0"/>
              <a:t>Once found, move the node to the root using the splay tree transformations as described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9127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E1FF-C6D0-2160-6451-A308F744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F779-B64C-3D68-7D3E-D1267AB0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(BST) is a tree data structure where:</a:t>
            </a:r>
          </a:p>
          <a:p>
            <a:pPr lvl="1"/>
            <a:r>
              <a:rPr lang="en-US" dirty="0"/>
              <a:t>Each node contains a data item (of type T)</a:t>
            </a:r>
          </a:p>
          <a:p>
            <a:pPr lvl="1"/>
            <a:r>
              <a:rPr lang="en-US" dirty="0"/>
              <a:t>Each node has at most two children (hence, “binary”)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ordering relation which is a strict weak ordering over T</a:t>
            </a:r>
            <a:r>
              <a:rPr lang="en-US" dirty="0"/>
              <a:t>. This ordering relation defines what it means for one item to “come before” another</a:t>
            </a:r>
          </a:p>
          <a:p>
            <a:pPr lvl="1"/>
            <a:r>
              <a:rPr lang="en-US" dirty="0"/>
              <a:t>The data item in the left child of a node “comes before” the data item in the node, and the data item in the node “comes before” the data item in the right child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5051-9EDA-92BC-1153-B9005CE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</a:t>
            </a:r>
            <a:r>
              <a:rPr lang="en-US" dirty="0" err="1"/>
              <a:t>Whatnow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7C1-FF40-7B49-F237-0E597A15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strict weak ordering</a:t>
            </a:r>
            <a:r>
              <a:rPr lang="en-US" dirty="0"/>
              <a:t> has the following properties 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are values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a)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is always false for every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cs typeface="Consolas" panose="020B0609020204030204" pitchFamily="49" charset="0"/>
              </a:rPr>
              <a:t> (</a:t>
            </a:r>
            <a:r>
              <a:rPr lang="en-US" i="1" dirty="0" err="1">
                <a:cs typeface="Consolas" panose="020B0609020204030204" pitchFamily="49" charset="0"/>
              </a:rPr>
              <a:t>irreflexivity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/>
              <a:t> is true,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a)</a:t>
            </a:r>
            <a:r>
              <a:rPr lang="en-US" dirty="0"/>
              <a:t> is false (</a:t>
            </a:r>
            <a:r>
              <a:rPr lang="en-US" i="1" dirty="0"/>
              <a:t>asymmetry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is true,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c)</a:t>
            </a:r>
            <a:r>
              <a:rPr lang="en-US" dirty="0"/>
              <a:t> is true,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c)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is true (</a:t>
            </a:r>
            <a:r>
              <a:rPr lang="en-US" i="1" dirty="0"/>
              <a:t>transitivity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weak in the sense that some pairs of elements are </a:t>
            </a:r>
            <a:r>
              <a:rPr lang="en-US" u="sng" dirty="0"/>
              <a:t>incomparable</a:t>
            </a:r>
            <a:r>
              <a:rPr lang="en-US" dirty="0"/>
              <a:t>, meaning that both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a)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are both false. </a:t>
            </a:r>
            <a:r>
              <a:rPr lang="en-US" i="1" dirty="0"/>
              <a:t>In that case, we say that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i="1" dirty="0"/>
              <a:t> and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i="1" dirty="0"/>
              <a:t> are equivalent</a:t>
            </a:r>
          </a:p>
          <a:p>
            <a:pPr lvl="1"/>
            <a:r>
              <a:rPr lang="en-US" dirty="0"/>
              <a:t>The equivalence relation is also transitive</a:t>
            </a:r>
          </a:p>
        </p:txBody>
      </p:sp>
    </p:spTree>
    <p:extLst>
      <p:ext uri="{BB962C8B-B14F-4D97-AF65-F5344CB8AC3E}">
        <p14:creationId xmlns:p14="http://schemas.microsoft.com/office/powerpoint/2010/main" val="303582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056C-4405-D558-0230-41906352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47F8-A22D-9A23-BB82-40F7EB69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operator&lt; as applied to integers</a:t>
            </a:r>
          </a:p>
          <a:p>
            <a:pPr lvl="1"/>
            <a:r>
              <a:rPr lang="en-US" dirty="0"/>
              <a:t>It has all the properties of a SWO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equivalence class</a:t>
            </a:r>
            <a:r>
              <a:rPr lang="en-US" dirty="0"/>
              <a:t> (a set of objects that are equivalent with each other) contains only a single value, e.g., 4 is equivalent to only 4.</a:t>
            </a:r>
          </a:p>
          <a:p>
            <a:r>
              <a:rPr lang="en-US" dirty="0"/>
              <a:t>Consider operator&gt; as applied to integers</a:t>
            </a:r>
          </a:p>
          <a:p>
            <a:pPr lvl="1"/>
            <a:r>
              <a:rPr lang="en-US" dirty="0"/>
              <a:t>This is also an SWO (although the order is the opposite of operator&lt;)</a:t>
            </a:r>
          </a:p>
          <a:p>
            <a:r>
              <a:rPr lang="en-US" dirty="0"/>
              <a:t>Consider case-insensitive alphabetical order of strings</a:t>
            </a:r>
          </a:p>
          <a:p>
            <a:pPr lvl="1"/>
            <a:r>
              <a:rPr lang="en-US" dirty="0"/>
              <a:t>This s also an SWO. Equivalence classes have more than one member (“apple”, “APPLE”, “</a:t>
            </a:r>
            <a:r>
              <a:rPr lang="en-US" dirty="0" err="1"/>
              <a:t>ApPLe</a:t>
            </a:r>
            <a:r>
              <a:rPr lang="en-US" dirty="0"/>
              <a:t>”, etc.)</a:t>
            </a:r>
          </a:p>
          <a:p>
            <a:r>
              <a:rPr lang="en-US" dirty="0"/>
              <a:t>Consider operator&lt;= as applied to integers. </a:t>
            </a:r>
            <a:r>
              <a:rPr lang="en-US" b="1" i="1" dirty="0"/>
              <a:t>This is not an SWO!</a:t>
            </a:r>
          </a:p>
        </p:txBody>
      </p:sp>
    </p:spTree>
    <p:extLst>
      <p:ext uri="{BB962C8B-B14F-4D97-AF65-F5344CB8AC3E}">
        <p14:creationId xmlns:p14="http://schemas.microsoft.com/office/powerpoint/2010/main" val="39218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96C-BEDF-A010-4A92-B6C618AC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B215-253E-437D-529C-0179AC70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think of strict weak orderings as “comes before” relations.</a:t>
            </a:r>
          </a:p>
          <a:p>
            <a:pPr lvl="1"/>
            <a:r>
              <a:rPr lang="en-US" dirty="0"/>
              <a:t>This emphasizes that it need not be “less than”</a:t>
            </a:r>
          </a:p>
          <a:p>
            <a:pPr lvl="1"/>
            <a:r>
              <a:rPr lang="en-US" dirty="0"/>
              <a:t>For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According to this SWO…</a:t>
            </a:r>
          </a:p>
          <a:p>
            <a:pPr lvl="1"/>
            <a:r>
              <a:rPr lang="en-US" dirty="0"/>
              <a:t>15 comes before 8, and 18 is equivalent to 30.</a:t>
            </a:r>
          </a:p>
          <a:p>
            <a:r>
              <a:rPr lang="en-US" dirty="0"/>
              <a:t>Changing &lt; to &lt;= in the function makes this no longer an SWO.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EB9AF-2809-3BAA-3B0E-2A25C2B9B591}"/>
              </a:ext>
            </a:extLst>
          </p:cNvPr>
          <p:cNvSpPr txBox="1"/>
          <p:nvPr/>
        </p:nvSpPr>
        <p:spPr>
          <a:xfrm>
            <a:off x="838200" y="3401129"/>
            <a:ext cx="9175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compare_prime_factor_count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number_of_prime_factors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a )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number_of_prime_factors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b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0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003F-D23B-58F2-AC72-DD9BEF2E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and SWOs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3C37-1EE2-1B7B-ED04-A7846DF4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binary search tree has an SWO that defines the ordering inside the tree. Using ordinary operator&lt; on integers: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580F0-D377-0EA6-2044-EFFAB9AD7467}"/>
              </a:ext>
            </a:extLst>
          </p:cNvPr>
          <p:cNvSpPr/>
          <p:nvPr/>
        </p:nvSpPr>
        <p:spPr>
          <a:xfrm>
            <a:off x="4800600" y="28302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7F05B-EB2A-D6D2-7583-5D021C5BEC3B}"/>
              </a:ext>
            </a:extLst>
          </p:cNvPr>
          <p:cNvSpPr/>
          <p:nvPr/>
        </p:nvSpPr>
        <p:spPr>
          <a:xfrm>
            <a:off x="4343400" y="5262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49C70D-0140-CFCB-12E1-1FA03F6C9D8F}"/>
              </a:ext>
            </a:extLst>
          </p:cNvPr>
          <p:cNvSpPr/>
          <p:nvPr/>
        </p:nvSpPr>
        <p:spPr>
          <a:xfrm>
            <a:off x="2890158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A00A10-36BC-213A-3AAE-8379EC3ABE60}"/>
              </a:ext>
            </a:extLst>
          </p:cNvPr>
          <p:cNvSpPr/>
          <p:nvPr/>
        </p:nvSpPr>
        <p:spPr>
          <a:xfrm>
            <a:off x="6664779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D93D7-1F4F-8DC9-1431-C902B30409AC}"/>
              </a:ext>
            </a:extLst>
          </p:cNvPr>
          <p:cNvCxnSpPr>
            <a:cxnSpLocks/>
          </p:cNvCxnSpPr>
          <p:nvPr/>
        </p:nvCxnSpPr>
        <p:spPr>
          <a:xfrm flipH="1">
            <a:off x="3719913" y="3505200"/>
            <a:ext cx="1080687" cy="68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1303-672B-C22F-67A9-F3A5020BDDB4}"/>
              </a:ext>
            </a:extLst>
          </p:cNvPr>
          <p:cNvCxnSpPr/>
          <p:nvPr/>
        </p:nvCxnSpPr>
        <p:spPr>
          <a:xfrm>
            <a:off x="5715000" y="3505200"/>
            <a:ext cx="949779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835FC3-519A-B19E-E4B2-57267A00BD86}"/>
              </a:ext>
            </a:extLst>
          </p:cNvPr>
          <p:cNvCxnSpPr/>
          <p:nvPr/>
        </p:nvCxnSpPr>
        <p:spPr>
          <a:xfrm>
            <a:off x="3719913" y="4789714"/>
            <a:ext cx="710573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AE355-00A5-FDFD-62F2-DF536FB75239}"/>
              </a:ext>
            </a:extLst>
          </p:cNvPr>
          <p:cNvSpPr txBox="1"/>
          <p:nvPr/>
        </p:nvSpPr>
        <p:spPr>
          <a:xfrm>
            <a:off x="5715000" y="298307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E28E8-22E9-F054-6B5F-90405F9BF8D0}"/>
              </a:ext>
            </a:extLst>
          </p:cNvPr>
          <p:cNvSpPr txBox="1"/>
          <p:nvPr/>
        </p:nvSpPr>
        <p:spPr>
          <a:xfrm>
            <a:off x="7614558" y="4234543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92F1B-9DD1-7044-5CA8-CD9567BEA558}"/>
              </a:ext>
            </a:extLst>
          </p:cNvPr>
          <p:cNvSpPr txBox="1"/>
          <p:nvPr/>
        </p:nvSpPr>
        <p:spPr>
          <a:xfrm>
            <a:off x="1764958" y="4234543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</p:txBody>
      </p:sp>
    </p:spTree>
    <p:extLst>
      <p:ext uri="{BB962C8B-B14F-4D97-AF65-F5344CB8AC3E}">
        <p14:creationId xmlns:p14="http://schemas.microsoft.com/office/powerpoint/2010/main" val="48170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CE1-DF8E-E048-AD7B-4672929E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B9AF11-9923-21D4-4489-72F3F637B697}"/>
              </a:ext>
            </a:extLst>
          </p:cNvPr>
          <p:cNvSpPr/>
          <p:nvPr/>
        </p:nvSpPr>
        <p:spPr>
          <a:xfrm>
            <a:off x="4800599" y="19720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DE460B-59D3-5AFC-9F98-5E680EE1C5D4}"/>
              </a:ext>
            </a:extLst>
          </p:cNvPr>
          <p:cNvSpPr/>
          <p:nvPr/>
        </p:nvSpPr>
        <p:spPr>
          <a:xfrm>
            <a:off x="6629399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97348-82DA-A815-463D-95CA2F74DD4C}"/>
              </a:ext>
            </a:extLst>
          </p:cNvPr>
          <p:cNvSpPr/>
          <p:nvPr/>
        </p:nvSpPr>
        <p:spPr>
          <a:xfrm>
            <a:off x="2971799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B52635-DBC7-5070-1229-A27BAB703053}"/>
              </a:ext>
            </a:extLst>
          </p:cNvPr>
          <p:cNvSpPr/>
          <p:nvPr/>
        </p:nvSpPr>
        <p:spPr>
          <a:xfrm>
            <a:off x="20573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72B71E-BB44-F6D3-E57A-0D469912A251}"/>
              </a:ext>
            </a:extLst>
          </p:cNvPr>
          <p:cNvSpPr/>
          <p:nvPr/>
        </p:nvSpPr>
        <p:spPr>
          <a:xfrm>
            <a:off x="38861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DEC168-326A-B5AC-C7A2-4C048279067A}"/>
              </a:ext>
            </a:extLst>
          </p:cNvPr>
          <p:cNvSpPr/>
          <p:nvPr/>
        </p:nvSpPr>
        <p:spPr>
          <a:xfrm>
            <a:off x="57149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99010A-3036-6D4A-D989-0EFA31193601}"/>
              </a:ext>
            </a:extLst>
          </p:cNvPr>
          <p:cNvSpPr/>
          <p:nvPr/>
        </p:nvSpPr>
        <p:spPr>
          <a:xfrm>
            <a:off x="75437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22015-B46D-55F1-3B17-A27C56860404}"/>
              </a:ext>
            </a:extLst>
          </p:cNvPr>
          <p:cNvCxnSpPr>
            <a:endCxn id="5" idx="7"/>
          </p:cNvCxnSpPr>
          <p:nvPr/>
        </p:nvCxnSpPr>
        <p:spPr>
          <a:xfrm flipH="1">
            <a:off x="3752288" y="2677886"/>
            <a:ext cx="1048311" cy="8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EE929-D730-7D8A-9A2A-995FFB898F63}"/>
              </a:ext>
            </a:extLst>
          </p:cNvPr>
          <p:cNvCxnSpPr>
            <a:endCxn id="4" idx="1"/>
          </p:cNvCxnSpPr>
          <p:nvPr/>
        </p:nvCxnSpPr>
        <p:spPr>
          <a:xfrm>
            <a:off x="5714999" y="2677886"/>
            <a:ext cx="1048311" cy="8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DCC4F-AA73-F190-5A71-CFB5CB14442D}"/>
              </a:ext>
            </a:extLst>
          </p:cNvPr>
          <p:cNvCxnSpPr>
            <a:cxnSpLocks/>
          </p:cNvCxnSpPr>
          <p:nvPr/>
        </p:nvCxnSpPr>
        <p:spPr>
          <a:xfrm flipH="1">
            <a:off x="2754086" y="4343400"/>
            <a:ext cx="40277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4AFC9-72CE-109E-C241-8C4166BBF4F3}"/>
              </a:ext>
            </a:extLst>
          </p:cNvPr>
          <p:cNvCxnSpPr>
            <a:cxnSpLocks/>
          </p:cNvCxnSpPr>
          <p:nvPr/>
        </p:nvCxnSpPr>
        <p:spPr>
          <a:xfrm>
            <a:off x="3701141" y="4314025"/>
            <a:ext cx="435430" cy="6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EB6C9-51CC-EE7B-1E5E-DB9513F0B7CA}"/>
              </a:ext>
            </a:extLst>
          </p:cNvPr>
          <p:cNvCxnSpPr>
            <a:cxnSpLocks/>
          </p:cNvCxnSpPr>
          <p:nvPr/>
        </p:nvCxnSpPr>
        <p:spPr>
          <a:xfrm flipH="1">
            <a:off x="6400800" y="4314025"/>
            <a:ext cx="362510" cy="6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46022-0C5B-8195-C6F1-75DF58057413}"/>
              </a:ext>
            </a:extLst>
          </p:cNvPr>
          <p:cNvCxnSpPr>
            <a:cxnSpLocks/>
          </p:cNvCxnSpPr>
          <p:nvPr/>
        </p:nvCxnSpPr>
        <p:spPr>
          <a:xfrm>
            <a:off x="7409888" y="4343400"/>
            <a:ext cx="362512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79820B6-C3B3-15D8-1558-98B94E06EA5E}"/>
              </a:ext>
            </a:extLst>
          </p:cNvPr>
          <p:cNvSpPr/>
          <p:nvPr/>
        </p:nvSpPr>
        <p:spPr>
          <a:xfrm>
            <a:off x="5519055" y="3167742"/>
            <a:ext cx="3135087" cy="3135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9BF04-57D8-1CAA-6E7B-8BDAFBE3A7C9}"/>
              </a:ext>
            </a:extLst>
          </p:cNvPr>
          <p:cNvSpPr txBox="1"/>
          <p:nvPr/>
        </p:nvSpPr>
        <p:spPr>
          <a:xfrm>
            <a:off x="7399001" y="2701749"/>
            <a:ext cx="356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subtree is also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7706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CEE-B9A2-A421-89EC-1F71E40E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about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B5C6-2908-B804-BCB8-A153306C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Fast!</a:t>
            </a:r>
          </a:p>
          <a:p>
            <a:pPr lvl="1"/>
            <a:r>
              <a:rPr lang="en-US" dirty="0"/>
              <a:t>Looking up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Inserting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Erasing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Even when N is large (billions) the number of comparisons needed is small (dozens)</a:t>
            </a:r>
          </a:p>
          <a:p>
            <a:r>
              <a:rPr lang="en-US" b="1" dirty="0"/>
              <a:t>BUT</a:t>
            </a:r>
          </a:p>
          <a:p>
            <a:pPr lvl="1"/>
            <a:r>
              <a:rPr lang="en-US" dirty="0"/>
              <a:t>It is only fast if the tree remains </a:t>
            </a:r>
            <a:r>
              <a:rPr lang="en-US" i="1" dirty="0"/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14782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F290-15DF-8822-BAFB-AA1D023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B902AF-F009-2B86-9967-183045C5F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happens when one inserts in sorted order (</a:t>
            </a:r>
            <a:r>
              <a:rPr lang="en-US" i="1" dirty="0"/>
              <a:t>not unusual</a:t>
            </a:r>
            <a:r>
              <a:rPr lang="en-US" dirty="0"/>
              <a:t>)</a:t>
            </a:r>
          </a:p>
          <a:p>
            <a:r>
              <a:rPr lang="en-US" dirty="0"/>
              <a:t>Imagine a “tree” like this with a billion nodes</a:t>
            </a:r>
          </a:p>
          <a:p>
            <a:r>
              <a:rPr lang="en-US" dirty="0"/>
              <a:t>It is just a linked list</a:t>
            </a:r>
          </a:p>
          <a:p>
            <a:r>
              <a:rPr lang="en-US" dirty="0"/>
              <a:t>Look up now takes </a:t>
            </a:r>
            <a:r>
              <a:rPr lang="en-US" i="1" dirty="0"/>
              <a:t>O(N)</a:t>
            </a:r>
            <a:r>
              <a:rPr lang="en-US" dirty="0"/>
              <a:t> time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0936C7-459B-D2A9-0D7B-94E05EF05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A8B51C-F417-1781-E399-CDC86EF0BF37}"/>
              </a:ext>
            </a:extLst>
          </p:cNvPr>
          <p:cNvSpPr/>
          <p:nvPr/>
        </p:nvSpPr>
        <p:spPr>
          <a:xfrm>
            <a:off x="6574972" y="13750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F24AD6-78A2-4F34-4DAA-339EC4003799}"/>
              </a:ext>
            </a:extLst>
          </p:cNvPr>
          <p:cNvSpPr/>
          <p:nvPr/>
        </p:nvSpPr>
        <p:spPr>
          <a:xfrm>
            <a:off x="7489372" y="2514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40165-2E47-18E3-357C-0DF12B954531}"/>
              </a:ext>
            </a:extLst>
          </p:cNvPr>
          <p:cNvSpPr/>
          <p:nvPr/>
        </p:nvSpPr>
        <p:spPr>
          <a:xfrm>
            <a:off x="8403772" y="37120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55FE4-15B2-46A8-7124-5E7080DEF7BF}"/>
              </a:ext>
            </a:extLst>
          </p:cNvPr>
          <p:cNvSpPr/>
          <p:nvPr/>
        </p:nvSpPr>
        <p:spPr>
          <a:xfrm>
            <a:off x="9318172" y="5072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47692F-98A8-9D0D-DAAF-75AB13C2C442}"/>
              </a:ext>
            </a:extLst>
          </p:cNvPr>
          <p:cNvCxnSpPr>
            <a:endCxn id="5" idx="1"/>
          </p:cNvCxnSpPr>
          <p:nvPr/>
        </p:nvCxnSpPr>
        <p:spPr>
          <a:xfrm>
            <a:off x="7326085" y="2289402"/>
            <a:ext cx="297198" cy="3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D071A-9042-9888-0478-1412FE11E0BD}"/>
              </a:ext>
            </a:extLst>
          </p:cNvPr>
          <p:cNvCxnSpPr>
            <a:endCxn id="6" idx="1"/>
          </p:cNvCxnSpPr>
          <p:nvPr/>
        </p:nvCxnSpPr>
        <p:spPr>
          <a:xfrm>
            <a:off x="8218714" y="3429000"/>
            <a:ext cx="318969" cy="41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B2476-F1DE-D4FB-062D-AA26EFDD9603}"/>
              </a:ext>
            </a:extLst>
          </p:cNvPr>
          <p:cNvCxnSpPr/>
          <p:nvPr/>
        </p:nvCxnSpPr>
        <p:spPr>
          <a:xfrm>
            <a:off x="9154885" y="4626428"/>
            <a:ext cx="359229" cy="4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8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1117</Words>
  <Application>Microsoft Macintosh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Splay Trees</vt:lpstr>
      <vt:lpstr>Binary Search Trees</vt:lpstr>
      <vt:lpstr>Strict Weak Whatnow?</vt:lpstr>
      <vt:lpstr>Examples</vt:lpstr>
      <vt:lpstr>Comes Before</vt:lpstr>
      <vt:lpstr>Search Trees and SWOs</vt:lpstr>
      <vt:lpstr>Recursive</vt:lpstr>
      <vt:lpstr>What’s Good about BSTs?</vt:lpstr>
      <vt:lpstr>Degenerate Case</vt:lpstr>
      <vt:lpstr>What To Do?</vt:lpstr>
      <vt:lpstr>Another Idea: Splay Trees</vt:lpstr>
      <vt:lpstr>Primitive Transformations: Rotations</vt:lpstr>
      <vt:lpstr>Splay Transformation: Zig-Zag</vt:lpstr>
      <vt:lpstr>Splay Transformation: Zig-Zig</vt:lpstr>
      <vt:lpstr>Splay Tree Insert</vt:lpstr>
      <vt:lpstr>Splay Tree Find (Look 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Peter Chapin</dc:creator>
  <cp:lastModifiedBy>Peter Chapin</cp:lastModifiedBy>
  <cp:revision>3</cp:revision>
  <dcterms:created xsi:type="dcterms:W3CDTF">2023-11-06T18:12:26Z</dcterms:created>
  <dcterms:modified xsi:type="dcterms:W3CDTF">2023-11-07T02:35:59Z</dcterms:modified>
</cp:coreProperties>
</file>