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9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3" r:id="rId38"/>
    <p:sldId id="29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53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423C-FE48-793F-4930-F5AB49CA6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F0DBF-50F2-09D1-427F-56E386960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CC0DA-3208-379A-22DF-1E077F4D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C258-72DF-554D-86CC-F268512C5582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624AC-573D-DEBA-07BE-D88E1B4F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347A1-E286-79C6-F701-32E9316E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A138-66A0-2F43-9038-6229BDD5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4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43DE-9533-4C80-54CD-700D5FBD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9BCE0-E194-03C9-E95F-158C9A54B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16805-F602-3CCC-9251-E31730F5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C258-72DF-554D-86CC-F268512C5582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B728B-2EF3-613C-4F7A-4FAB12F0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7A883-8C45-214B-6E62-33781DD4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A138-66A0-2F43-9038-6229BDD5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1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FC5C5-A89C-2BB7-9DC4-391EAC97D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29418-0A29-5355-EE58-1F2E17DC4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DBA1A-8FEB-8BA8-2959-CB2FE89A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C258-72DF-554D-86CC-F268512C5582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25C4D-9C9A-C2FC-C2F8-37E80079F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B6500-933F-E888-CD02-C12DE7CC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A138-66A0-2F43-9038-6229BDD5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3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4CAC-59BF-17B1-9863-5F65C4B0F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0648C-536E-A118-4472-DA76AA103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6D221-7BC8-97BA-1676-F77E3B1D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C258-72DF-554D-86CC-F268512C5582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8F4F2-F3A4-2BB3-AAFC-EF6F1F498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244E-811B-FF27-E043-0CB3BEFE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A138-66A0-2F43-9038-6229BDD5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8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31E1-0320-DCD4-65AA-F6F943AD0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A402A-CCB1-BE7C-83AF-81B21A404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5C4C0-5043-E966-9B46-920165B2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C258-72DF-554D-86CC-F268512C5582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A1370-02FC-BE6A-8081-5479E106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E7D21-873C-EA45-29C2-9C4B25C1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A138-66A0-2F43-9038-6229BDD5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5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F14C-CBCC-A67A-2535-7182F29EA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87EB-CC92-E060-E451-186F82FA1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E1955-968F-6ED9-D6F8-1A1BAB85E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A6E09-3EC6-8AAE-DE7E-407A1B7D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C258-72DF-554D-86CC-F268512C5582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95DE-455F-4ACC-577E-9A907DC2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F1B3F-300F-8B62-D591-D3E87B02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A138-66A0-2F43-9038-6229BDD5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E681-8FCA-EEC2-D596-BA40B686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7BFF8-9875-B63B-B285-380025D45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67C66-F9D1-EB4C-1FC2-08D60B14C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4F132-D138-230F-1CC0-AFA74FC93B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FCFE28-941B-C313-C8C7-690EFCF3B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A0C9B-B90C-AAB2-CE61-76D289F5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C258-72DF-554D-86CC-F268512C5582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5BFF99-6D6F-1F08-5194-2D8EF83A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693F6-62E8-10B7-D1A2-A31135E1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A138-66A0-2F43-9038-6229BDD5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7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C15F-E5DA-56BE-D34B-3605580B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85D7A-8917-E837-2F89-46065DF97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C258-72DF-554D-86CC-F268512C5582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06477-59C6-9E37-CBAA-368602B1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55D75-0011-0165-EA7D-FA7D9726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A138-66A0-2F43-9038-6229BDD5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2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FD429E-70F3-FC45-D0F9-5C34DC60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C258-72DF-554D-86CC-F268512C5582}" type="datetimeFigureOut">
              <a:rPr lang="en-US" smtClean="0"/>
              <a:t>6/15/23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3D550-0728-A309-867A-E84AA70B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FFC6A-E350-8605-47BE-D6A4165C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A138-66A0-2F43-9038-6229BDD5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5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E9E1-CF6E-33FE-E3A7-D7847095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17E8-A84B-4008-090E-9F6FC808C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0068E-7948-0BCD-DF97-5C7F7FCA0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30725-763E-E163-51E4-FE457128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C258-72DF-554D-86CC-F268512C5582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5948E-49C7-CE7D-5C0E-AB0A3EB3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7C927-475F-CB56-42E0-1970902F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A138-66A0-2F43-9038-6229BDD5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1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E821-CDD4-4AF4-7EFA-7FBFD8E9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7810E3-C2F4-8834-8843-D09616A1E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CDF5B-35CE-5444-5A74-A33112D5D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DFDC7-9BF1-4F4B-F7C3-8D15E91E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C258-72DF-554D-86CC-F268512C5582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AAD96-8EDE-EEDE-310C-8A16A87D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49379-E18E-FDFA-7BF3-2367D3D9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9A138-66A0-2F43-9038-6229BDD5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7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FB86EC-3701-DD68-3234-B8817887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355EB-FE92-27D0-EEC6-A3F3AD7D9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6CF6A-FC28-EA7B-E00D-0CC50D4AB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BC258-72DF-554D-86CC-F268512C5582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E6916-8EA7-50D2-709B-035ABB5A1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44E2F-9D3D-BDA0-F69F-900D113E0D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9A138-66A0-2F43-9038-6229BDD50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8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5B41-7FD5-F0EB-DFA2-5FD77AA74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 Cycle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C08C-73AB-DDD9-627D-4715ABBDC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CIS-3012, C++ Programming</a:t>
            </a:r>
          </a:p>
          <a:p>
            <a:r>
              <a:rPr lang="en-US" dirty="0"/>
              <a:t>Vermont State University</a:t>
            </a:r>
          </a:p>
          <a:p>
            <a:r>
              <a:rPr lang="en-US" dirty="0"/>
              <a:t>Peter Chapin</a:t>
            </a:r>
          </a:p>
        </p:txBody>
      </p:sp>
    </p:spTree>
    <p:extLst>
      <p:ext uri="{BB962C8B-B14F-4D97-AF65-F5344CB8AC3E}">
        <p14:creationId xmlns:p14="http://schemas.microsoft.com/office/powerpoint/2010/main" val="2700221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80E4-5531-CDDE-6FB2-8571EC80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262B-B3FD-060D-AE06-DB6C46573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acquire resources during construction</a:t>
            </a:r>
          </a:p>
          <a:p>
            <a:pPr lvl="1"/>
            <a:r>
              <a:rPr lang="en-US" dirty="0"/>
              <a:t>… or during their lifetimes.</a:t>
            </a:r>
          </a:p>
          <a:p>
            <a:r>
              <a:rPr lang="en-US" dirty="0"/>
              <a:t>Objects release resource during destruction.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Allocate memory in constructor / free memory in destructor.</a:t>
            </a:r>
          </a:p>
          <a:p>
            <a:pPr lvl="1"/>
            <a:r>
              <a:rPr lang="en-US" dirty="0"/>
              <a:t>Open file in constructor / close file in destructor.</a:t>
            </a:r>
          </a:p>
          <a:p>
            <a:pPr lvl="1"/>
            <a:r>
              <a:rPr lang="en-US" dirty="0"/>
              <a:t>Connect to server in constructor / disconnect from server in destructor.</a:t>
            </a:r>
          </a:p>
          <a:p>
            <a:pPr lvl="1"/>
            <a:r>
              <a:rPr lang="en-US" dirty="0"/>
              <a:t>Configure serial port in constructor / restore port to original configuration in destructor.</a:t>
            </a:r>
          </a:p>
          <a:p>
            <a:pPr lvl="1"/>
            <a:r>
              <a:rPr lang="en-US" dirty="0"/>
              <a:t>Open window in constructor / close window in destructor.</a:t>
            </a:r>
          </a:p>
        </p:txBody>
      </p:sp>
    </p:spTree>
    <p:extLst>
      <p:ext uri="{BB962C8B-B14F-4D97-AF65-F5344CB8AC3E}">
        <p14:creationId xmlns:p14="http://schemas.microsoft.com/office/powerpoint/2010/main" val="3234954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075A-C0E3-5B9B-75A2-5CE86CF4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and Destructors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63949-B7B1-8703-DAEB-522A9424747C}"/>
              </a:ext>
            </a:extLst>
          </p:cNvPr>
          <p:cNvSpPr txBox="1"/>
          <p:nvPr/>
        </p:nvSpPr>
        <p:spPr>
          <a:xfrm>
            <a:off x="838200" y="1690688"/>
            <a:ext cx="43204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bad_thing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FD10A-2644-2945-7D8D-8A1EFF9DD8CD}"/>
              </a:ext>
            </a:extLst>
          </p:cNvPr>
          <p:cNvSpPr txBox="1"/>
          <p:nvPr/>
        </p:nvSpPr>
        <p:spPr>
          <a:xfrm>
            <a:off x="3896139" y="3452191"/>
            <a:ext cx="6164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bad_thing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throws an exception…</a:t>
            </a:r>
          </a:p>
          <a:p>
            <a:r>
              <a:rPr lang="en-US" dirty="0"/>
              <a:t>The dynamic memory held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some_string</a:t>
            </a:r>
            <a:r>
              <a:rPr lang="en-US" dirty="0"/>
              <a:t> is </a:t>
            </a:r>
            <a:r>
              <a:rPr lang="en-US" b="1" dirty="0"/>
              <a:t>still</a:t>
            </a:r>
            <a:r>
              <a:rPr lang="en-US" dirty="0"/>
              <a:t> reclaimed!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955BCA-BB91-6B58-FA59-5A5865FA38CB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2769704" y="3180522"/>
            <a:ext cx="1126435" cy="59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013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7B4A17-F126-B333-A4E9-CEDED366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and Destructors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ABD31-3C7E-A00C-E791-20E31F25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exception propagates to the callers…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destructors of all </a:t>
            </a:r>
            <a:r>
              <a:rPr lang="en-US" i="1" u="sng" dirty="0"/>
              <a:t>fully constructed</a:t>
            </a:r>
            <a:r>
              <a:rPr lang="en-US" i="1" dirty="0"/>
              <a:t> local objects in each abandoned context are automatically called</a:t>
            </a:r>
            <a:r>
              <a:rPr lang="en-US" dirty="0"/>
              <a:t>.</a:t>
            </a:r>
          </a:p>
          <a:p>
            <a:r>
              <a:rPr lang="en-US" dirty="0"/>
              <a:t>Thus, as an exception unwinds the call stack looking for a handler…</a:t>
            </a:r>
          </a:p>
          <a:p>
            <a:pPr lvl="1"/>
            <a:r>
              <a:rPr lang="en-US" dirty="0"/>
              <a:t>Memory is automatically reclaimed…</a:t>
            </a:r>
          </a:p>
          <a:p>
            <a:pPr lvl="1"/>
            <a:r>
              <a:rPr lang="en-US" dirty="0"/>
              <a:t>Files are automatically closed…</a:t>
            </a:r>
          </a:p>
          <a:p>
            <a:pPr lvl="1"/>
            <a:r>
              <a:rPr lang="en-US" dirty="0"/>
              <a:t>Network connections are automatically disconnected…</a:t>
            </a:r>
          </a:p>
          <a:p>
            <a:pPr lvl="1"/>
            <a:r>
              <a:rPr lang="en-US" dirty="0"/>
              <a:t>Hardware configurations are automatically restored…</a:t>
            </a:r>
          </a:p>
          <a:p>
            <a:r>
              <a:rPr lang="en-US" dirty="0"/>
              <a:t>All provided </a:t>
            </a:r>
            <a:r>
              <a:rPr lang="en-US" i="1" dirty="0"/>
              <a:t>you</a:t>
            </a:r>
            <a:r>
              <a:rPr lang="en-US" dirty="0"/>
              <a:t> write destructors appropriately!</a:t>
            </a:r>
          </a:p>
        </p:txBody>
      </p:sp>
    </p:spTree>
    <p:extLst>
      <p:ext uri="{BB962C8B-B14F-4D97-AF65-F5344CB8AC3E}">
        <p14:creationId xmlns:p14="http://schemas.microsoft.com/office/powerpoint/2010/main" val="559154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3481-5F13-B768-73EA-15055517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0084-7B64-F42D-A451-C788FD898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R</a:t>
            </a:r>
            <a:r>
              <a:rPr lang="en-US" dirty="0"/>
              <a:t>esource </a:t>
            </a:r>
            <a:r>
              <a:rPr lang="en-US" b="1" u="sng" dirty="0"/>
              <a:t>A</a:t>
            </a:r>
            <a:r>
              <a:rPr lang="en-US" dirty="0"/>
              <a:t>cquisition is </a:t>
            </a:r>
            <a:r>
              <a:rPr lang="en-US" b="1" u="sng" dirty="0"/>
              <a:t>I</a:t>
            </a:r>
            <a:r>
              <a:rPr lang="en-US" dirty="0"/>
              <a:t>nitialization</a:t>
            </a:r>
          </a:p>
          <a:p>
            <a:pPr lvl="1"/>
            <a:r>
              <a:rPr lang="en-US" dirty="0"/>
              <a:t>An idiom whereby resources are acquired in constructors (during initialization)</a:t>
            </a:r>
          </a:p>
          <a:p>
            <a:pPr lvl="1"/>
            <a:r>
              <a:rPr lang="en-US" dirty="0"/>
              <a:t>… and then released in destructors.</a:t>
            </a:r>
          </a:p>
          <a:p>
            <a:r>
              <a:rPr lang="en-US" dirty="0"/>
              <a:t>RAI is extremely common in C++ class design. You will see it everywhere.</a:t>
            </a:r>
          </a:p>
          <a:p>
            <a:pPr lvl="1"/>
            <a:r>
              <a:rPr lang="en-US" dirty="0"/>
              <a:t>This is why you don’t have to worry about deallocating the memory held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std::string</a:t>
            </a:r>
            <a:r>
              <a:rPr lang="en-US" dirty="0"/>
              <a:t> objects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 objects. Their destructors do it.</a:t>
            </a:r>
          </a:p>
          <a:p>
            <a:pPr lvl="1"/>
            <a:r>
              <a:rPr lang="en-US" dirty="0"/>
              <a:t>It is also used for locking in multi-threaded applications (constructor acquires lock, destructor releases lock… even when an exception is thrown).</a:t>
            </a:r>
          </a:p>
          <a:p>
            <a:pPr lvl="1"/>
            <a:r>
              <a:rPr lang="en-US" dirty="0"/>
              <a:t>It is used by iostreams to ensure files always get closed.</a:t>
            </a:r>
          </a:p>
        </p:txBody>
      </p:sp>
    </p:spTree>
    <p:extLst>
      <p:ext uri="{BB962C8B-B14F-4D97-AF65-F5344CB8AC3E}">
        <p14:creationId xmlns:p14="http://schemas.microsoft.com/office/powerpoint/2010/main" val="1642577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2576-1F0C-D4C0-A38D-A0BBC92A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Copying?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65119-F419-8F74-AFF3-76AC8220CFE9}"/>
              </a:ext>
            </a:extLst>
          </p:cNvPr>
          <p:cNvSpPr txBox="1"/>
          <p:nvPr/>
        </p:nvSpPr>
        <p:spPr>
          <a:xfrm>
            <a:off x="838200" y="2782669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*digits;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9BAAB2-7F07-CF0E-AEB4-9280A03B9EA8}"/>
              </a:ext>
            </a:extLst>
          </p:cNvPr>
          <p:cNvSpPr/>
          <p:nvPr/>
        </p:nvSpPr>
        <p:spPr>
          <a:xfrm>
            <a:off x="6321287" y="4134678"/>
            <a:ext cx="4572000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Area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4A8ACB-0CCA-51DF-BB45-D5C7E839738A}"/>
              </a:ext>
            </a:extLst>
          </p:cNvPr>
          <p:cNvCxnSpPr/>
          <p:nvPr/>
        </p:nvCxnSpPr>
        <p:spPr>
          <a:xfrm>
            <a:off x="4163209" y="3238052"/>
            <a:ext cx="224834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5697D-9B7E-BF24-F08C-B4B0FB7AF8F3}"/>
              </a:ext>
            </a:extLst>
          </p:cNvPr>
          <p:cNvCxnSpPr/>
          <p:nvPr/>
        </p:nvCxnSpPr>
        <p:spPr>
          <a:xfrm>
            <a:off x="6422315" y="3227294"/>
            <a:ext cx="0" cy="9073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ame 9">
            <a:extLst>
              <a:ext uri="{FF2B5EF4-FFF2-40B4-BE49-F238E27FC236}">
                <a16:creationId xmlns:a16="http://schemas.microsoft.com/office/drawing/2014/main" id="{6BF70132-63E4-E02B-8FAE-B242302F5669}"/>
              </a:ext>
            </a:extLst>
          </p:cNvPr>
          <p:cNvSpPr/>
          <p:nvPr/>
        </p:nvSpPr>
        <p:spPr>
          <a:xfrm>
            <a:off x="502951" y="2120348"/>
            <a:ext cx="4439478" cy="201433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F01233-585F-8F2F-1153-A6D6E36563C8}"/>
              </a:ext>
            </a:extLst>
          </p:cNvPr>
          <p:cNvSpPr txBox="1"/>
          <p:nvPr/>
        </p:nvSpPr>
        <p:spPr>
          <a:xfrm>
            <a:off x="6411558" y="4661971"/>
            <a:ext cx="5243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Dynamically allocated space on the heap for the digits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81B4F-0BE9-4961-4385-432AF100CF9B}"/>
              </a:ext>
            </a:extLst>
          </p:cNvPr>
          <p:cNvSpPr txBox="1"/>
          <p:nvPr/>
        </p:nvSpPr>
        <p:spPr>
          <a:xfrm>
            <a:off x="502951" y="1715262"/>
            <a:ext cx="181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BigInteger</a:t>
            </a:r>
            <a:r>
              <a:rPr lang="en-US" dirty="0"/>
              <a:t> Object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F63549-CE79-3384-CB12-CAD6700E1BB4}"/>
              </a:ext>
            </a:extLst>
          </p:cNvPr>
          <p:cNvSpPr txBox="1"/>
          <p:nvPr/>
        </p:nvSpPr>
        <p:spPr>
          <a:xfrm>
            <a:off x="5504256" y="2235742"/>
            <a:ext cx="6785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Copying the object creates two objects that point at the same storage!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459F09-CC41-4FD3-C245-FFE6473402A5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942429" y="2420408"/>
            <a:ext cx="56182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227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2576-1F0C-D4C0-A38D-A0BBC92A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Copying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065119-F419-8F74-AFF3-76AC8220CFE9}"/>
              </a:ext>
            </a:extLst>
          </p:cNvPr>
          <p:cNvSpPr txBox="1"/>
          <p:nvPr/>
        </p:nvSpPr>
        <p:spPr>
          <a:xfrm>
            <a:off x="1173449" y="2353009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*digits;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9BAAB2-7F07-CF0E-AEB4-9280A03B9EA8}"/>
              </a:ext>
            </a:extLst>
          </p:cNvPr>
          <p:cNvSpPr/>
          <p:nvPr/>
        </p:nvSpPr>
        <p:spPr>
          <a:xfrm>
            <a:off x="6656536" y="3905348"/>
            <a:ext cx="4572000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Area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4A8ACB-0CCA-51DF-BB45-D5C7E839738A}"/>
              </a:ext>
            </a:extLst>
          </p:cNvPr>
          <p:cNvCxnSpPr/>
          <p:nvPr/>
        </p:nvCxnSpPr>
        <p:spPr>
          <a:xfrm>
            <a:off x="4498458" y="2808392"/>
            <a:ext cx="224834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5697D-9B7E-BF24-F08C-B4B0FB7AF8F3}"/>
              </a:ext>
            </a:extLst>
          </p:cNvPr>
          <p:cNvCxnSpPr>
            <a:cxnSpLocks/>
          </p:cNvCxnSpPr>
          <p:nvPr/>
        </p:nvCxnSpPr>
        <p:spPr>
          <a:xfrm>
            <a:off x="6757564" y="2797634"/>
            <a:ext cx="0" cy="110771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ame 9">
            <a:extLst>
              <a:ext uri="{FF2B5EF4-FFF2-40B4-BE49-F238E27FC236}">
                <a16:creationId xmlns:a16="http://schemas.microsoft.com/office/drawing/2014/main" id="{6BF70132-63E4-E02B-8FAE-B242302F5669}"/>
              </a:ext>
            </a:extLst>
          </p:cNvPr>
          <p:cNvSpPr/>
          <p:nvPr/>
        </p:nvSpPr>
        <p:spPr>
          <a:xfrm>
            <a:off x="838200" y="1690688"/>
            <a:ext cx="4439478" cy="201433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F678E-23A2-F22E-2521-A7DB1B20F3D0}"/>
              </a:ext>
            </a:extLst>
          </p:cNvPr>
          <p:cNvSpPr txBox="1"/>
          <p:nvPr/>
        </p:nvSpPr>
        <p:spPr>
          <a:xfrm>
            <a:off x="1173449" y="5140866"/>
            <a:ext cx="376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*digits;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CEC0C8A8-C9BD-2D43-AF5D-2268E6248930}"/>
              </a:ext>
            </a:extLst>
          </p:cNvPr>
          <p:cNvSpPr/>
          <p:nvPr/>
        </p:nvSpPr>
        <p:spPr>
          <a:xfrm>
            <a:off x="838200" y="4478545"/>
            <a:ext cx="4439478" cy="201433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937F2A-980E-CB16-6A35-6619164E0EE9}"/>
              </a:ext>
            </a:extLst>
          </p:cNvPr>
          <p:cNvCxnSpPr/>
          <p:nvPr/>
        </p:nvCxnSpPr>
        <p:spPr>
          <a:xfrm>
            <a:off x="4498458" y="5617029"/>
            <a:ext cx="225910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2D2DCE-3335-62F8-0FC3-5FBBC1C2A2CB}"/>
              </a:ext>
            </a:extLst>
          </p:cNvPr>
          <p:cNvCxnSpPr>
            <a:cxnSpLocks/>
          </p:cNvCxnSpPr>
          <p:nvPr/>
        </p:nvCxnSpPr>
        <p:spPr>
          <a:xfrm flipV="1">
            <a:off x="6770345" y="4355922"/>
            <a:ext cx="0" cy="126110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B01C81B-6904-49AE-8B8B-3E6123FB8F77}"/>
              </a:ext>
            </a:extLst>
          </p:cNvPr>
          <p:cNvSpPr txBox="1"/>
          <p:nvPr/>
        </p:nvSpPr>
        <p:spPr>
          <a:xfrm>
            <a:off x="7282510" y="1259360"/>
            <a:ext cx="47395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Changes to one object are seen by  the</a:t>
            </a:r>
            <a:br>
              <a:rPr lang="en-US" dirty="0"/>
            </a:br>
            <a:r>
              <a:rPr lang="en-US" dirty="0"/>
              <a:t>other. This violates expected value semantics.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one object reallocates, the other object</a:t>
            </a:r>
            <a:br>
              <a:rPr lang="en-US" dirty="0"/>
            </a:br>
            <a:r>
              <a:rPr lang="en-US" dirty="0"/>
              <a:t>can’t find the new allocation.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one object deletes the allocation (i.e., </a:t>
            </a:r>
            <a:br>
              <a:rPr lang="en-US" dirty="0"/>
            </a:br>
            <a:r>
              <a:rPr lang="en-US" dirty="0"/>
              <a:t>is destroyed), the other object is left</a:t>
            </a:r>
            <a:br>
              <a:rPr lang="en-US" dirty="0"/>
            </a:br>
            <a:r>
              <a:rPr lang="en-US" dirty="0"/>
              <a:t>pointing at unallocated memory.</a:t>
            </a:r>
          </a:p>
        </p:txBody>
      </p:sp>
    </p:spTree>
    <p:extLst>
      <p:ext uri="{BB962C8B-B14F-4D97-AF65-F5344CB8AC3E}">
        <p14:creationId xmlns:p14="http://schemas.microsoft.com/office/powerpoint/2010/main" val="2747232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DBC3-633E-4BE2-89FD-57125892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401BB-CFB8-18E1-3BB5-9D9144ED1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en-US" dirty="0"/>
              <a:t>Normally these are automatically generated by the compiler.</a:t>
            </a:r>
          </a:p>
          <a:p>
            <a:r>
              <a:rPr lang="en-US" dirty="0"/>
              <a:t>You can define them yourself to “do the right thing.”</a:t>
            </a:r>
          </a:p>
          <a:p>
            <a:r>
              <a:rPr lang="en-US" dirty="0"/>
              <a:t>Why two?</a:t>
            </a:r>
          </a:p>
          <a:p>
            <a:pPr lvl="1"/>
            <a:r>
              <a:rPr lang="en-US" dirty="0"/>
              <a:t>The copy constructor is used to </a:t>
            </a:r>
            <a:r>
              <a:rPr lang="en-US" i="1" dirty="0"/>
              <a:t>initialize</a:t>
            </a:r>
            <a:r>
              <a:rPr lang="en-US" dirty="0"/>
              <a:t> an object with a copy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copy-assignment operator is used to </a:t>
            </a:r>
            <a:r>
              <a:rPr lang="en-US" i="1" dirty="0"/>
              <a:t>assign</a:t>
            </a:r>
            <a:r>
              <a:rPr lang="en-US" dirty="0"/>
              <a:t> a copy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-US" dirty="0"/>
              <a:t> to an already existing (and already initialized) object.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B2C5E0-3C9C-4BBD-D332-3670BBC2FD9F}"/>
              </a:ext>
            </a:extLst>
          </p:cNvPr>
          <p:cNvSpPr txBox="1"/>
          <p:nvPr/>
        </p:nvSpPr>
        <p:spPr>
          <a:xfrm>
            <a:off x="838200" y="1690688"/>
            <a:ext cx="69397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Copy constructor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&amp;other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Copy-assignment operator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&amp;operator=(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&amp;other );</a:t>
            </a:r>
          </a:p>
        </p:txBody>
      </p:sp>
    </p:spTree>
    <p:extLst>
      <p:ext uri="{BB962C8B-B14F-4D97-AF65-F5344CB8AC3E}">
        <p14:creationId xmlns:p14="http://schemas.microsoft.com/office/powerpoint/2010/main" val="1538423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7E68-9D27-BBE0-2D89-0654906A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CAA6-D70A-FB37-44B1-AD6FEA81B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copy constructor is an ordinary constructor that can be called using a single argument of the class.</a:t>
            </a:r>
          </a:p>
          <a:p>
            <a:pPr lvl="1"/>
            <a:r>
              <a:rPr lang="en-US" dirty="0"/>
              <a:t>So, additional parameters with default values would be okay.</a:t>
            </a:r>
          </a:p>
          <a:p>
            <a:r>
              <a:rPr lang="en-US" dirty="0"/>
              <a:t>It is used automatically by the compiler whenever you try to initialize an object by copying some other object (of the same type).</a:t>
            </a:r>
          </a:p>
          <a:p>
            <a:pPr lvl="1"/>
            <a:r>
              <a:rPr lang="en-US" dirty="0"/>
              <a:t>In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y{ x };</a:t>
            </a:r>
          </a:p>
          <a:p>
            <a:pPr lvl="1"/>
            <a:r>
              <a:rPr lang="en-US" dirty="0"/>
              <a:t>When passing a function argument by value: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value); f( x )</a:t>
            </a:r>
            <a:r>
              <a:rPr lang="en-US" dirty="0"/>
              <a:t>. Notice here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is declared as taking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/>
              <a:t> by value, not by reference (as might often be the case).</a:t>
            </a:r>
          </a:p>
          <a:p>
            <a:pPr lvl="1"/>
            <a:r>
              <a:rPr lang="en-US" dirty="0"/>
              <a:t>When returning from a function: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g( ); x = y + g( )</a:t>
            </a:r>
            <a:r>
              <a:rPr lang="en-US" dirty="0"/>
              <a:t>. The return value is copy-constructed to a temporary that is added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6624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5D355A-FBC0-4ABF-39E7-551696FF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BigInteger</a:t>
            </a:r>
            <a:r>
              <a:rPr lang="en-US" dirty="0"/>
              <a:t> Copy Constructor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03B08-44E3-CCAB-5947-FAD8CE748479}"/>
              </a:ext>
            </a:extLst>
          </p:cNvPr>
          <p:cNvSpPr txBox="1"/>
          <p:nvPr/>
        </p:nvSpPr>
        <p:spPr>
          <a:xfrm>
            <a:off x="838200" y="2226365"/>
            <a:ext cx="1107546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&amp;other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Allocate a new storage area to hold the copy of the digits.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digits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];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Copy the digits from the other object using C’s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 speed.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digits,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Don’t forget to make a copy of the other object’s digit count!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D3376-8B31-B948-F952-A5B3CDC02FCF}"/>
              </a:ext>
            </a:extLst>
          </p:cNvPr>
          <p:cNvSpPr txBox="1"/>
          <p:nvPr/>
        </p:nvSpPr>
        <p:spPr>
          <a:xfrm>
            <a:off x="1552320" y="5578197"/>
            <a:ext cx="9087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implementation isn’t quite right because it doesn’t deal with the case when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-US" dirty="0"/>
              <a:t> is zero</a:t>
            </a:r>
          </a:p>
          <a:p>
            <a:pPr algn="ctr"/>
            <a:r>
              <a:rPr lang="en-US" i="1" dirty="0"/>
              <a:t>I’m ignoring that for now to avoid distraction</a:t>
            </a:r>
          </a:p>
        </p:txBody>
      </p:sp>
    </p:spTree>
    <p:extLst>
      <p:ext uri="{BB962C8B-B14F-4D97-AF65-F5344CB8AC3E}">
        <p14:creationId xmlns:p14="http://schemas.microsoft.com/office/powerpoint/2010/main" val="2664629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8E496A-1E7E-6CDC-6545-14B738E0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Copy-Assignment: Why?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E5EED-94D8-CEF4-019B-BD565169E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copy constructors can copy, why do we need a separate copy assignment operator?</a:t>
            </a:r>
          </a:p>
          <a:p>
            <a:r>
              <a:rPr lang="en-US" i="1" u="sng" dirty="0"/>
              <a:t>Initialization and assignment are not the same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Initialization </a:t>
            </a:r>
            <a:r>
              <a:rPr lang="en-US" i="1" dirty="0"/>
              <a:t>gives an object its first value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Assignment </a:t>
            </a:r>
            <a:r>
              <a:rPr lang="en-US" i="1" dirty="0"/>
              <a:t>overwrites an existing value</a:t>
            </a:r>
            <a:r>
              <a:rPr lang="en-US" dirty="0"/>
              <a:t> with a new value.</a:t>
            </a:r>
          </a:p>
          <a:p>
            <a:r>
              <a:rPr lang="en-US" dirty="0"/>
              <a:t>Thus…</a:t>
            </a:r>
          </a:p>
          <a:p>
            <a:pPr lvl="1"/>
            <a:r>
              <a:rPr lang="en-US" dirty="0"/>
              <a:t>When doing copy construction, there is no need to clean up the target object.</a:t>
            </a:r>
          </a:p>
          <a:p>
            <a:pPr lvl="1"/>
            <a:r>
              <a:rPr lang="en-US" dirty="0"/>
              <a:t>When doing assignment there is such a need.</a:t>
            </a:r>
          </a:p>
          <a:p>
            <a:pPr lvl="1"/>
            <a:r>
              <a:rPr lang="en-US" dirty="0"/>
              <a:t>Assignment is somewhat like destruction + copy construction…</a:t>
            </a:r>
          </a:p>
          <a:p>
            <a:pPr lvl="1"/>
            <a:r>
              <a:rPr lang="en-US" dirty="0"/>
              <a:t>… the compiler does </a:t>
            </a:r>
            <a:r>
              <a:rPr lang="en-US" i="1" dirty="0"/>
              <a:t>not</a:t>
            </a:r>
            <a:r>
              <a:rPr lang="en-US" dirty="0"/>
              <a:t> automatically generate that, however!</a:t>
            </a:r>
          </a:p>
        </p:txBody>
      </p:sp>
    </p:spTree>
    <p:extLst>
      <p:ext uri="{BB962C8B-B14F-4D97-AF65-F5344CB8AC3E}">
        <p14:creationId xmlns:p14="http://schemas.microsoft.com/office/powerpoint/2010/main" val="111964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C738-36C3-93DD-EECB-EE925CB9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646C3-55B8-264B-3BD0-83F462CC2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classes manages resources that exist outside the class objects themselves…</a:t>
            </a:r>
          </a:p>
          <a:p>
            <a:pPr lvl="1"/>
            <a:r>
              <a:rPr lang="en-US" dirty="0"/>
              <a:t>… memory is the most common such resource, but…</a:t>
            </a:r>
          </a:p>
          <a:p>
            <a:pPr lvl="1"/>
            <a:r>
              <a:rPr lang="en-US" dirty="0"/>
              <a:t>… open file handles…</a:t>
            </a:r>
          </a:p>
          <a:p>
            <a:pPr lvl="1"/>
            <a:r>
              <a:rPr lang="en-US" dirty="0"/>
              <a:t>… open network connections…</a:t>
            </a:r>
          </a:p>
          <a:p>
            <a:pPr lvl="1"/>
            <a:r>
              <a:rPr lang="en-US" dirty="0"/>
              <a:t>… handles to graphical contexts…</a:t>
            </a:r>
          </a:p>
          <a:p>
            <a:pPr lvl="1"/>
            <a:r>
              <a:rPr lang="en-US" dirty="0"/>
              <a:t>… open hardware devices (serial ports, printers, etc.)…</a:t>
            </a:r>
          </a:p>
          <a:p>
            <a:pPr lvl="1"/>
            <a:r>
              <a:rPr lang="en-US" dirty="0"/>
              <a:t>These are all examples.</a:t>
            </a:r>
          </a:p>
        </p:txBody>
      </p:sp>
    </p:spTree>
    <p:extLst>
      <p:ext uri="{BB962C8B-B14F-4D97-AF65-F5344CB8AC3E}">
        <p14:creationId xmlns:p14="http://schemas.microsoft.com/office/powerpoint/2010/main" val="3276327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DDC5-3E3D-E0DB-2845-DF34FE13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vs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EAF4-3F5C-649B-14D9-278732DD1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People are sometimes confused about the distinction because for simple types there is no effective difference.</a:t>
            </a:r>
          </a:p>
          <a:p>
            <a:pPr lvl="1"/>
            <a:r>
              <a:rPr lang="en-US" dirty="0"/>
              <a:t>Also, in languages that only handle complicated types by reference (Java), the matter doesn’t come up because the references themselves are simple.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65D9F-0800-0B43-B990-65322CB968BC}"/>
              </a:ext>
            </a:extLst>
          </p:cNvPr>
          <p:cNvSpPr txBox="1"/>
          <p:nvPr/>
        </p:nvSpPr>
        <p:spPr>
          <a:xfrm>
            <a:off x="1328058" y="3761210"/>
            <a:ext cx="1149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D17747-561C-C52E-90CE-20B0261B0A6F}"/>
              </a:ext>
            </a:extLst>
          </p:cNvPr>
          <p:cNvSpPr txBox="1"/>
          <p:nvPr/>
        </p:nvSpPr>
        <p:spPr>
          <a:xfrm>
            <a:off x="6966857" y="3696873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= 42;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9EA7D8-DBD8-8355-2B9A-9DBD8209705B}"/>
              </a:ext>
            </a:extLst>
          </p:cNvPr>
          <p:cNvSpPr txBox="1"/>
          <p:nvPr/>
        </p:nvSpPr>
        <p:spPr>
          <a:xfrm>
            <a:off x="6966857" y="533400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x{ 42 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DB11B-D1E0-6760-278E-50F1C84AE29F}"/>
              </a:ext>
            </a:extLst>
          </p:cNvPr>
          <p:cNvSpPr txBox="1"/>
          <p:nvPr/>
        </p:nvSpPr>
        <p:spPr>
          <a:xfrm>
            <a:off x="2950029" y="3696873"/>
            <a:ext cx="3260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“default construct” x</a:t>
            </a:r>
          </a:p>
          <a:p>
            <a:r>
              <a:rPr lang="en-US" dirty="0"/>
              <a:t>(which does nothing for type 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313E6-8393-9074-DA82-8D631187BE38}"/>
              </a:ext>
            </a:extLst>
          </p:cNvPr>
          <p:cNvSpPr txBox="1"/>
          <p:nvPr/>
        </p:nvSpPr>
        <p:spPr>
          <a:xfrm>
            <a:off x="65212" y="5057001"/>
            <a:ext cx="3675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x. The old value is removed</a:t>
            </a:r>
          </a:p>
          <a:p>
            <a:r>
              <a:rPr lang="en-US" dirty="0"/>
              <a:t>by simply overwriting it with the new</a:t>
            </a:r>
          </a:p>
          <a:p>
            <a:r>
              <a:rPr lang="en-US" dirty="0"/>
              <a:t>value.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90D04-2C53-521C-AB19-033C5715B3AC}"/>
              </a:ext>
            </a:extLst>
          </p:cNvPr>
          <p:cNvSpPr txBox="1"/>
          <p:nvPr/>
        </p:nvSpPr>
        <p:spPr>
          <a:xfrm>
            <a:off x="6486762" y="4376937"/>
            <a:ext cx="3408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“copy construct” x</a:t>
            </a:r>
          </a:p>
          <a:p>
            <a:r>
              <a:rPr lang="en-US" dirty="0"/>
              <a:t>(there is no ”old value” to remove.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5A8F5-34D8-90D9-8017-6387F105CA16}"/>
              </a:ext>
            </a:extLst>
          </p:cNvPr>
          <p:cNvSpPr txBox="1"/>
          <p:nvPr/>
        </p:nvSpPr>
        <p:spPr>
          <a:xfrm>
            <a:off x="5502353" y="5971205"/>
            <a:ext cx="4767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as above using uniform initialization syntax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F7097A-971F-1338-7BA2-4A081F5A4044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589314" y="4684540"/>
            <a:ext cx="313581" cy="372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D945C0-C166-1A34-89B8-D5D62DA22A0A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307771" y="3951514"/>
            <a:ext cx="642258" cy="6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8F236C-F7A8-E998-3B1E-639F9D178D08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H="1" flipV="1">
            <a:off x="7817411" y="4066205"/>
            <a:ext cx="373728" cy="31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EE9CDE-CD16-16CC-69D9-8B8B6BABACC5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flipV="1">
            <a:off x="7886339" y="5703332"/>
            <a:ext cx="1" cy="26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440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2453-CFC0-4575-B625-B0ADBDAE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vs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7B90-5386-9675-B1E4-178BE9EFD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8346"/>
          </a:xfrm>
        </p:spPr>
        <p:txBody>
          <a:bodyPr/>
          <a:lstStyle/>
          <a:p>
            <a:r>
              <a:rPr lang="en-US" dirty="0"/>
              <a:t>For complicated types, there is a big difference!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AE891-C169-98C1-5DD3-AD0B0CFA6DED}"/>
              </a:ext>
            </a:extLst>
          </p:cNvPr>
          <p:cNvSpPr txBox="1"/>
          <p:nvPr/>
        </p:nvSpPr>
        <p:spPr>
          <a:xfrm>
            <a:off x="1213778" y="2988324"/>
            <a:ext cx="1976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AC88B-78E9-50A8-4ED5-C4F568D4D0B5}"/>
              </a:ext>
            </a:extLst>
          </p:cNvPr>
          <p:cNvSpPr txBox="1"/>
          <p:nvPr/>
        </p:nvSpPr>
        <p:spPr>
          <a:xfrm>
            <a:off x="6852577" y="292398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x{ 42 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BA1ABF-E0CC-2968-D331-9FECD909C6F8}"/>
              </a:ext>
            </a:extLst>
          </p:cNvPr>
          <p:cNvSpPr txBox="1"/>
          <p:nvPr/>
        </p:nvSpPr>
        <p:spPr>
          <a:xfrm>
            <a:off x="3314720" y="2383971"/>
            <a:ext cx="2165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Default construct x</a:t>
            </a:r>
          </a:p>
          <a:p>
            <a:r>
              <a:rPr lang="en-US" dirty="0"/>
              <a:t>(which is non-trivial)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C726E2-49FD-B0AF-776B-91AEEBBCD9CC}"/>
              </a:ext>
            </a:extLst>
          </p:cNvPr>
          <p:cNvSpPr txBox="1"/>
          <p:nvPr/>
        </p:nvSpPr>
        <p:spPr>
          <a:xfrm>
            <a:off x="6372482" y="3604051"/>
            <a:ext cx="3664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construct x. Storage is allocated</a:t>
            </a:r>
          </a:p>
          <a:p>
            <a:r>
              <a:rPr lang="en-US" dirty="0"/>
              <a:t>To hold a copy of the initializer.</a:t>
            </a:r>
          </a:p>
          <a:p>
            <a:r>
              <a:rPr lang="en-US" dirty="0"/>
              <a:t>(there is no ”old value” to remove.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0B57F9-FF66-9E4C-F2A0-1B76658046D0}"/>
              </a:ext>
            </a:extLst>
          </p:cNvPr>
          <p:cNvCxnSpPr>
            <a:cxnSpLocks/>
          </p:cNvCxnSpPr>
          <p:nvPr/>
        </p:nvCxnSpPr>
        <p:spPr>
          <a:xfrm flipH="1">
            <a:off x="2895600" y="2707136"/>
            <a:ext cx="419120" cy="28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5C83A1-104D-19D7-D8BE-7E7C8D90ED4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204747" y="3253949"/>
            <a:ext cx="231682" cy="350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719900-6F20-0A98-7735-EBF62C814036}"/>
              </a:ext>
            </a:extLst>
          </p:cNvPr>
          <p:cNvSpPr txBox="1"/>
          <p:nvPr/>
        </p:nvSpPr>
        <p:spPr>
          <a:xfrm>
            <a:off x="441835" y="4367322"/>
            <a:ext cx="3520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 to x. This first requires that</a:t>
            </a:r>
          </a:p>
          <a:p>
            <a:r>
              <a:rPr lang="en-US" dirty="0"/>
              <a:t>the storage previously allocated for</a:t>
            </a:r>
          </a:p>
          <a:p>
            <a:r>
              <a:rPr lang="en-US" dirty="0"/>
              <a:t>x be removed. Then new storage is</a:t>
            </a:r>
          </a:p>
          <a:p>
            <a:r>
              <a:rPr lang="en-US" dirty="0"/>
              <a:t>allocated for the copy.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2E6CDF-8703-A276-4A0F-64B482B7F22F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1491343" y="3911654"/>
            <a:ext cx="710846" cy="45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899D24-E1B1-E0AA-8847-0E52E75AC5FA}"/>
              </a:ext>
            </a:extLst>
          </p:cNvPr>
          <p:cNvSpPr txBox="1"/>
          <p:nvPr/>
        </p:nvSpPr>
        <p:spPr>
          <a:xfrm>
            <a:off x="4652003" y="5203371"/>
            <a:ext cx="6352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Initialization is potentially </a:t>
            </a:r>
            <a:r>
              <a:rPr lang="en-US" i="1" u="sng" dirty="0"/>
              <a:t>faster</a:t>
            </a:r>
            <a:r>
              <a:rPr lang="en-US" i="1" dirty="0"/>
              <a:t>!</a:t>
            </a:r>
          </a:p>
          <a:p>
            <a:pPr algn="ctr"/>
            <a:r>
              <a:rPr lang="en-US" dirty="0"/>
              <a:t>This is because there is no need to clean up the target object first</a:t>
            </a:r>
          </a:p>
          <a:p>
            <a:pPr algn="ctr"/>
            <a:r>
              <a:rPr lang="en-US" dirty="0"/>
              <a:t>… and no need to execute a pointless default constructor.</a:t>
            </a:r>
          </a:p>
        </p:txBody>
      </p:sp>
    </p:spTree>
    <p:extLst>
      <p:ext uri="{BB962C8B-B14F-4D97-AF65-F5344CB8AC3E}">
        <p14:creationId xmlns:p14="http://schemas.microsoft.com/office/powerpoint/2010/main" val="1840778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E83C-1726-CB45-E498-957E605C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Allows Declarations Anywhere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5910-3E64-0867-8715-B02128BD7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not just a convenience feature.</a:t>
            </a:r>
          </a:p>
          <a:p>
            <a:pPr lvl="1"/>
            <a:r>
              <a:rPr lang="en-US" dirty="0"/>
              <a:t>BP: Always initialize (i.e., call an appropriate constructor on) an object when it is declared. </a:t>
            </a:r>
            <a:r>
              <a:rPr lang="en-US" i="1" dirty="0"/>
              <a:t>Instead of declaring it first and assigning to it later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you don’t know the initializer (i.e., constructor arguments) yet, move the declaration to a place where you do.</a:t>
            </a:r>
          </a:p>
          <a:p>
            <a:pPr lvl="1"/>
            <a:r>
              <a:rPr lang="en-US" dirty="0"/>
              <a:t>Consider declaring the object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if possible.</a:t>
            </a:r>
          </a:p>
          <a:p>
            <a:r>
              <a:rPr lang="en-US" dirty="0"/>
              <a:t>This is normal for functional languages where objects are all immutable and can’t be assigned a value after initialization (i.e., construction).</a:t>
            </a:r>
          </a:p>
          <a:p>
            <a:r>
              <a:rPr lang="en-US" i="1" dirty="0"/>
              <a:t>There are places where exceptions to this idea are appropriate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02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B494A-3167-E8D1-0DA9-5AF022AC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BigInteger</a:t>
            </a:r>
            <a:r>
              <a:rPr lang="en-US" dirty="0"/>
              <a:t> Copy-Assignment Operator (v1)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702EE-3A0F-CF0F-FCD0-97BEE654505F}"/>
              </a:ext>
            </a:extLst>
          </p:cNvPr>
          <p:cNvSpPr txBox="1"/>
          <p:nvPr/>
        </p:nvSpPr>
        <p:spPr>
          <a:xfrm>
            <a:off x="558266" y="1690688"/>
            <a:ext cx="1107546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::operator=(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&amp;other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Clean up target object (*this).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 ] digits;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Copy `other` value.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digits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digits,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Return a reference to the target object.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BEFA04-C847-D432-0789-7F237A2430A7}"/>
              </a:ext>
            </a:extLst>
          </p:cNvPr>
          <p:cNvSpPr txBox="1"/>
          <p:nvPr/>
        </p:nvSpPr>
        <p:spPr>
          <a:xfrm>
            <a:off x="3145513" y="5384007"/>
            <a:ext cx="5900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This implementation has some problems</a:t>
            </a:r>
            <a:endParaRPr lang="en-US" dirty="0"/>
          </a:p>
          <a:p>
            <a:pPr algn="ctr"/>
            <a:r>
              <a:rPr lang="en-US" dirty="0"/>
              <a:t>(other than the fact that it also doesn’t handle zero properly)</a:t>
            </a:r>
          </a:p>
        </p:txBody>
      </p:sp>
    </p:spTree>
    <p:extLst>
      <p:ext uri="{BB962C8B-B14F-4D97-AF65-F5344CB8AC3E}">
        <p14:creationId xmlns:p14="http://schemas.microsoft.com/office/powerpoint/2010/main" val="1087075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28C270-510F-B957-6CBF-0C692E0B5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#1: Exception Safety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95631-075A-E90E-B979-D3A2BF37F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 exception is thrown during the execution of a method, in what state will that leave the object?</a:t>
            </a:r>
          </a:p>
          <a:p>
            <a:pPr lvl="1"/>
            <a:r>
              <a:rPr lang="en-US" b="1" dirty="0"/>
              <a:t>Strong Safety</a:t>
            </a:r>
            <a:r>
              <a:rPr lang="en-US" dirty="0"/>
              <a:t>: The object retains its original value and continues to work properly. </a:t>
            </a:r>
            <a:r>
              <a:rPr lang="en-US" i="1" dirty="0"/>
              <a:t>Any effect the method had before the exception is thrown is undone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Basic Safety</a:t>
            </a:r>
            <a:r>
              <a:rPr lang="en-US" dirty="0"/>
              <a:t>: The object’s value may have been changed, but </a:t>
            </a:r>
            <a:r>
              <a:rPr lang="en-US" i="1" dirty="0"/>
              <a:t>the object continues to work properly</a:t>
            </a:r>
            <a:r>
              <a:rPr lang="en-US" dirty="0"/>
              <a:t> (all invariants remain satisfied).</a:t>
            </a:r>
          </a:p>
          <a:p>
            <a:pPr lvl="1"/>
            <a:r>
              <a:rPr lang="en-US" b="1" dirty="0"/>
              <a:t>No Safety</a:t>
            </a:r>
            <a:r>
              <a:rPr lang="en-US" dirty="0"/>
              <a:t>: The object is corrupted and unusable. However, </a:t>
            </a:r>
            <a:r>
              <a:rPr lang="en-US" i="1" dirty="0"/>
              <a:t>the object remains destructible</a:t>
            </a:r>
            <a:r>
              <a:rPr lang="en-US" dirty="0"/>
              <a:t> (meaning, the destructor will execute without crashing and recover all resources as usual)</a:t>
            </a:r>
          </a:p>
          <a:p>
            <a:pPr lvl="1"/>
            <a:r>
              <a:rPr lang="en-US" b="1" dirty="0"/>
              <a:t>There Be Dragons</a:t>
            </a:r>
            <a:r>
              <a:rPr lang="en-US" dirty="0"/>
              <a:t>: The object is no longer destructible. </a:t>
            </a:r>
            <a:r>
              <a:rPr lang="en-US" u="sng" dirty="0">
                <a:solidFill>
                  <a:srgbClr val="FF0000"/>
                </a:solidFill>
              </a:rPr>
              <a:t>Do not go there!!</a:t>
            </a:r>
          </a:p>
        </p:txBody>
      </p:sp>
    </p:spTree>
    <p:extLst>
      <p:ext uri="{BB962C8B-B14F-4D97-AF65-F5344CB8AC3E}">
        <p14:creationId xmlns:p14="http://schemas.microsoft.com/office/powerpoint/2010/main" val="603195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7924-EA6F-EF5D-A271-49546275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Exception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51110-C6CA-DC5F-62D8-E16531C49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First… which operations in the method might throw?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BigInteger’s</a:t>
            </a:r>
            <a:r>
              <a:rPr lang="en-US" dirty="0"/>
              <a:t> copy-assignment operator (v1)…</a:t>
            </a:r>
          </a:p>
          <a:p>
            <a:pPr lvl="1"/>
            <a:r>
              <a:rPr lang="en-US" dirty="0"/>
              <a:t>… the only operation that might throw is the dynamic memory allocation.</a:t>
            </a:r>
          </a:p>
          <a:p>
            <a:pPr lvl="1"/>
            <a:r>
              <a:rPr lang="en-US" dirty="0"/>
              <a:t>It might throw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bad_alloc</a:t>
            </a:r>
            <a:r>
              <a:rPr lang="en-US" dirty="0"/>
              <a:t> if there is insufficient memory.</a:t>
            </a:r>
          </a:p>
          <a:p>
            <a:r>
              <a:rPr lang="en-US" dirty="0"/>
              <a:t>Now, suppose it does throw? Where does that leave the object?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en-US" dirty="0"/>
              <a:t> array has just been deleted (deallocated)</a:t>
            </a:r>
          </a:p>
          <a:p>
            <a:pPr lvl="1"/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digit_count</a:t>
            </a:r>
            <a:r>
              <a:rPr lang="en-US" dirty="0"/>
              <a:t> member continues to have its original value.</a:t>
            </a:r>
          </a:p>
          <a:p>
            <a:pPr lvl="1"/>
            <a:r>
              <a:rPr lang="en-US" dirty="0"/>
              <a:t>The invariant is violated!</a:t>
            </a:r>
          </a:p>
          <a:p>
            <a:r>
              <a:rPr lang="en-US" i="1" dirty="0"/>
              <a:t>It’s worse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object is not destructible! </a:t>
            </a: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en-US" dirty="0"/>
              <a:t> array will be double-deleted.</a:t>
            </a:r>
          </a:p>
        </p:txBody>
      </p:sp>
    </p:spTree>
    <p:extLst>
      <p:ext uri="{BB962C8B-B14F-4D97-AF65-F5344CB8AC3E}">
        <p14:creationId xmlns:p14="http://schemas.microsoft.com/office/powerpoint/2010/main" val="1028211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B494A-3167-E8D1-0DA9-5AF022AC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BigInteger</a:t>
            </a:r>
            <a:r>
              <a:rPr lang="en-US" dirty="0"/>
              <a:t> Copy-Assignment Operator (v2)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702EE-3A0F-CF0F-FCD0-97BEE654505F}"/>
              </a:ext>
            </a:extLst>
          </p:cNvPr>
          <p:cNvSpPr txBox="1"/>
          <p:nvPr/>
        </p:nvSpPr>
        <p:spPr>
          <a:xfrm>
            <a:off x="502310" y="1690688"/>
            <a:ext cx="111873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::operator=(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&amp;other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Try the allocation first. If this throws there is no other effect.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*temp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];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Nothing below this point can throw.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Clean up target object (*this).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 ] digits;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Copy `other` value.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digits =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digits,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Return a reference to the target object.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4037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B546F8-ED20-1E6F-5C75-968FA137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Safety?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C1AC8-2104-7CD7-7564-F9C63D2A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version 2, the allocation (that might throw) is done first.</a:t>
            </a:r>
          </a:p>
          <a:p>
            <a:pPr lvl="1"/>
            <a:r>
              <a:rPr lang="en-US" dirty="0"/>
              <a:t>If an exception is thrown, the object is unchanged: </a:t>
            </a:r>
            <a:r>
              <a:rPr lang="en-US" b="1" dirty="0">
                <a:solidFill>
                  <a:srgbClr val="00B050"/>
                </a:solidFill>
              </a:rPr>
              <a:t>we have strong exception safety</a:t>
            </a:r>
            <a:r>
              <a:rPr lang="en-US" dirty="0"/>
              <a:t>!</a:t>
            </a:r>
          </a:p>
          <a:p>
            <a:r>
              <a:rPr lang="en-US" dirty="0"/>
              <a:t>The downside:</a:t>
            </a:r>
          </a:p>
          <a:p>
            <a:pPr lvl="1"/>
            <a:r>
              <a:rPr lang="en-US" dirty="0"/>
              <a:t>For a short time, we need enough memory to make a copy of the other object’s digits while at the same time hold on to the memory for the target object’s digits.</a:t>
            </a:r>
          </a:p>
          <a:p>
            <a:pPr lvl="1"/>
            <a:r>
              <a:rPr lang="en-US" dirty="0"/>
              <a:t>Thus, the exception safety has memory costs</a:t>
            </a:r>
          </a:p>
          <a:p>
            <a:pPr lvl="1"/>
            <a:r>
              <a:rPr lang="en-US" dirty="0"/>
              <a:t>No big deal if the numbers have only a few digits. What if they have billions?</a:t>
            </a:r>
          </a:p>
          <a:p>
            <a:r>
              <a:rPr lang="en-US" dirty="0"/>
              <a:t>Conclusion: </a:t>
            </a:r>
            <a:r>
              <a:rPr lang="en-US" i="1" u="sng" dirty="0"/>
              <a:t>You can’t have it all!</a:t>
            </a:r>
          </a:p>
        </p:txBody>
      </p:sp>
    </p:spTree>
    <p:extLst>
      <p:ext uri="{BB962C8B-B14F-4D97-AF65-F5344CB8AC3E}">
        <p14:creationId xmlns:p14="http://schemas.microsoft.com/office/powerpoint/2010/main" val="2482300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784A-BFE3-A250-64BB-8EE1111A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#2: Self-Assignment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78DF-2FA4-5548-75FE-657E30FE8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 the copy-assignment operator needs to protect itself from the possibility that an object is being assigned to itself.</a:t>
            </a:r>
          </a:p>
          <a:p>
            <a:r>
              <a:rPr lang="en-US" dirty="0"/>
              <a:t>The </a:t>
            </a:r>
            <a:r>
              <a:rPr lang="en-US" dirty="0" err="1"/>
              <a:t>BigInteger</a:t>
            </a:r>
            <a:r>
              <a:rPr lang="en-US" dirty="0"/>
              <a:t> copy-assignment operator v1 fails spectacularly in that case.</a:t>
            </a:r>
          </a:p>
          <a:p>
            <a:pPr lvl="1"/>
            <a:r>
              <a:rPr lang="en-US" dirty="0"/>
              <a:t>It deletes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digits</a:t>
            </a:r>
            <a:r>
              <a:rPr lang="en-US" dirty="0"/>
              <a:t> before it copies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other.digits</a:t>
            </a:r>
            <a:r>
              <a:rPr lang="en-US" dirty="0"/>
              <a:t>.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n-US" dirty="0"/>
              <a:t> is the same object, it will be trying to copy a deleted array.</a:t>
            </a:r>
          </a:p>
          <a:p>
            <a:r>
              <a:rPr lang="en-US" dirty="0"/>
              <a:t>What about v2?</a:t>
            </a:r>
          </a:p>
          <a:p>
            <a:pPr lvl="1"/>
            <a:r>
              <a:rPr lang="en-US" dirty="0"/>
              <a:t>Hint: It has the same problem.</a:t>
            </a:r>
          </a:p>
          <a:p>
            <a:r>
              <a:rPr lang="en-US" dirty="0"/>
              <a:t>We could rearrange the code to deal with this too, but first… why should we even care about this?</a:t>
            </a:r>
          </a:p>
        </p:txBody>
      </p:sp>
    </p:spTree>
    <p:extLst>
      <p:ext uri="{BB962C8B-B14F-4D97-AF65-F5344CB8AC3E}">
        <p14:creationId xmlns:p14="http://schemas.microsoft.com/office/powerpoint/2010/main" val="1224046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4FAE-244B-E5BF-7379-D9E680A77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90084-F47F-F41F-01AE-E82100AA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Self-assignment looks like this (for integers):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Here is a more compelling 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70EAD-F14C-F9CD-0488-46C9343792E5}"/>
              </a:ext>
            </a:extLst>
          </p:cNvPr>
          <p:cNvSpPr txBox="1"/>
          <p:nvPr/>
        </p:nvSpPr>
        <p:spPr>
          <a:xfrm>
            <a:off x="1480457" y="2318657"/>
            <a:ext cx="5147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 = &amp;x; // p points at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*p;      // Assigns x to itself.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F00BFD-E560-B4A7-9D1B-2B0449619370}"/>
              </a:ext>
            </a:extLst>
          </p:cNvPr>
          <p:cNvSpPr txBox="1"/>
          <p:nvPr/>
        </p:nvSpPr>
        <p:spPr>
          <a:xfrm>
            <a:off x="1480457" y="4422637"/>
            <a:ext cx="103861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array[128];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Copy element at position k to every array location.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128;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array[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array[k];   // When k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this assigns array[k] to itself.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946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D3A4-9101-645E-5E40-EE734A26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07B9E-E489-D7F2-3357-F164FF40E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languages automatically reclaim dynamically allocated memory that can no longer be reached or used.</a:t>
            </a:r>
          </a:p>
          <a:p>
            <a:pPr lvl="1"/>
            <a:r>
              <a:rPr lang="en-US" dirty="0"/>
              <a:t>The runtime system (i.e., “garbage collector”) automatically locates and recycles that unreachable memory (i.e., “garbage”).</a:t>
            </a:r>
          </a:p>
          <a:p>
            <a:r>
              <a:rPr lang="en-US" dirty="0"/>
              <a:t>C++ implementations typically do not include garbage collectors.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 theory they could, and some do, but it is rare</a:t>
            </a:r>
            <a:r>
              <a:rPr lang="en-US" dirty="0"/>
              <a:t>).</a:t>
            </a:r>
          </a:p>
          <a:p>
            <a:r>
              <a:rPr lang="en-US" dirty="0"/>
              <a:t>Garbage collection is great, but there are two problems with it…</a:t>
            </a:r>
          </a:p>
        </p:txBody>
      </p:sp>
    </p:spTree>
    <p:extLst>
      <p:ext uri="{BB962C8B-B14F-4D97-AF65-F5344CB8AC3E}">
        <p14:creationId xmlns:p14="http://schemas.microsoft.com/office/powerpoint/2010/main" val="4177860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B494A-3167-E8D1-0DA9-5AF022AC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BigInteger</a:t>
            </a:r>
            <a:r>
              <a:rPr lang="en-US" dirty="0"/>
              <a:t> Copy-Assignment Operator (v3)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702EE-3A0F-CF0F-FCD0-97BEE654505F}"/>
              </a:ext>
            </a:extLst>
          </p:cNvPr>
          <p:cNvSpPr txBox="1"/>
          <p:nvPr/>
        </p:nvSpPr>
        <p:spPr>
          <a:xfrm>
            <a:off x="452540" y="1690688"/>
            <a:ext cx="112869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::operator=(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&amp;other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Boiler plate for avoiding self-assignment.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&amp;other 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*temp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];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Clean up target object (*this).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 ] digits;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Copy `other` value.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digits =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digits,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storage_type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other.digit_count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1575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9444AD-3852-0E6E-4242-851322810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*this</a:t>
            </a:r>
            <a:r>
              <a:rPr lang="en-US" dirty="0"/>
              <a:t>??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C86F5-CB85-02E7-0543-CC2C2EF8D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2204"/>
          </a:xfrm>
        </p:spPr>
        <p:txBody>
          <a:bodyPr/>
          <a:lstStyle/>
          <a:p>
            <a:r>
              <a:rPr lang="en-US" dirty="0"/>
              <a:t>In C and C++, assignment is an operator, and we have </a:t>
            </a:r>
            <a:r>
              <a:rPr lang="en-US" i="1" dirty="0"/>
              <a:t>assignment expressions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is unusual. In many languages assignment is a statement form.</a:t>
            </a:r>
          </a:p>
          <a:p>
            <a:r>
              <a:rPr lang="en-US" dirty="0"/>
              <a:t>C has what are called </a:t>
            </a:r>
            <a:r>
              <a:rPr lang="en-US" i="1" dirty="0"/>
              <a:t>expression statements</a:t>
            </a:r>
            <a:r>
              <a:rPr lang="en-US" dirty="0"/>
              <a:t> that are made by adding a semicolon to the end of an expression.</a:t>
            </a:r>
          </a:p>
          <a:p>
            <a:pPr lvl="1"/>
            <a:r>
              <a:rPr lang="en-US" dirty="0"/>
              <a:t>Most languages don’t do this unless they are based on C semantics.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4D360-9447-C7DC-A5CE-29D37FE272D3}"/>
              </a:ext>
            </a:extLst>
          </p:cNvPr>
          <p:cNvSpPr txBox="1"/>
          <p:nvPr/>
        </p:nvSpPr>
        <p:spPr>
          <a:xfrm>
            <a:off x="1164771" y="4532766"/>
            <a:ext cx="9834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x, y, z;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 y;      // Legal. An expression statement from an add expr.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 = x + y;  // Legal. An expression statement from an assignment expr.</a:t>
            </a:r>
          </a:p>
        </p:txBody>
      </p:sp>
    </p:spTree>
    <p:extLst>
      <p:ext uri="{BB962C8B-B14F-4D97-AF65-F5344CB8AC3E}">
        <p14:creationId xmlns:p14="http://schemas.microsoft.com/office/powerpoint/2010/main" val="2776866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7942-4835-E94A-9AF8-D140434A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D3B95-917D-F432-E91A-6A3911259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 y;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is a valid statement, but it has no effect since addition changes neither operand and nothing is done with the result.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y;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is a valid statement, bit it </a:t>
            </a:r>
            <a:r>
              <a:rPr lang="en-US" i="1" dirty="0"/>
              <a:t>does</a:t>
            </a:r>
            <a:r>
              <a:rPr lang="en-US" dirty="0"/>
              <a:t> have an effect since assignment changes its left operand.</a:t>
            </a:r>
          </a:p>
          <a:p>
            <a:pPr lvl="1"/>
            <a:r>
              <a:rPr lang="en-US" dirty="0"/>
              <a:t>In any event,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/>
              <a:t> is an operator in C/C++ and, in C++, it can be overloaded.</a:t>
            </a:r>
          </a:p>
          <a:p>
            <a:r>
              <a:rPr lang="en-US" dirty="0"/>
              <a:t>Assignment normally returns the left operand after the assignment (and any implicit type conversions) has happened.</a:t>
            </a:r>
          </a:p>
          <a:p>
            <a:pPr lvl="1"/>
            <a:r>
              <a:rPr lang="en-US" dirty="0"/>
              <a:t>Thus: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y + (a = b);</a:t>
            </a:r>
            <a:r>
              <a:rPr lang="en-US" dirty="0"/>
              <a:t> is legal. It puts the value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returning the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(i.e., the value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after implicit type conversions), adds that result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 and puts the final answer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513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39C4-27C9-C373-F452-14908AC7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22F4D-51EC-C6E4-A3EB-08FAC9835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</a:t>
            </a:r>
          </a:p>
          <a:p>
            <a:pPr lvl="1"/>
            <a:r>
              <a:rPr lang="en-US" dirty="0"/>
              <a:t>One semi-common usage is to </a:t>
            </a:r>
            <a:r>
              <a:rPr lang="en-US" i="1" dirty="0"/>
              <a:t>chain assignments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Because assignment associates from right to left, the above is the same as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This has the effect of assigning zero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. Then since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 = 0</a:t>
            </a:r>
            <a:r>
              <a:rPr lang="en-US" dirty="0"/>
              <a:t> returns 0, that zero gets assigned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etc. </a:t>
            </a:r>
            <a:r>
              <a:rPr lang="en-US" i="1" dirty="0"/>
              <a:t>You might want to do this with your own classes too!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1AD2C-E39E-F6DE-8539-7661E6A9D4E1}"/>
              </a:ext>
            </a:extLst>
          </p:cNvPr>
          <p:cNvSpPr txBox="1"/>
          <p:nvPr/>
        </p:nvSpPr>
        <p:spPr>
          <a:xfrm>
            <a:off x="1600199" y="2732315"/>
            <a:ext cx="211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x, y, z;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y = z = 0;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D5D328-93D8-F2D8-299B-FF14665867D0}"/>
              </a:ext>
            </a:extLst>
          </p:cNvPr>
          <p:cNvSpPr txBox="1"/>
          <p:nvPr/>
        </p:nvSpPr>
        <p:spPr>
          <a:xfrm>
            <a:off x="1600199" y="4131473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x, y, z;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(y = (z = 0));</a:t>
            </a:r>
          </a:p>
        </p:txBody>
      </p:sp>
    </p:spTree>
    <p:extLst>
      <p:ext uri="{BB962C8B-B14F-4D97-AF65-F5344CB8AC3E}">
        <p14:creationId xmlns:p14="http://schemas.microsoft.com/office/powerpoint/2010/main" val="95800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91FA-6821-DC32-D70B-52742802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Copy-Assignment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16557-EC8E-8354-7884-D2BBFBC2F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could declare your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operator=( )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to 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Most of the time nobody would notice and it’s less quirky.</a:t>
            </a:r>
          </a:p>
          <a:p>
            <a:pPr lvl="1"/>
            <a:r>
              <a:rPr lang="en-US" dirty="0"/>
              <a:t>But it will stop people who care from chaining assignments.</a:t>
            </a:r>
          </a:p>
          <a:p>
            <a:r>
              <a:rPr lang="en-US" dirty="0"/>
              <a:t>Thus, it is normal to declare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operator=( )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to return a reference to the class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Then, as the last statement of the implementation: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*this;</a:t>
            </a:r>
          </a:p>
        </p:txBody>
      </p:sp>
    </p:spTree>
    <p:extLst>
      <p:ext uri="{BB962C8B-B14F-4D97-AF65-F5344CB8AC3E}">
        <p14:creationId xmlns:p14="http://schemas.microsoft.com/office/powerpoint/2010/main" val="3347230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7C28-98BF-DFAB-1216-86A9EC1F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Construction vs Copy-Assignment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29E3-A2BB-773E-45F4-3D627673C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constructors are much simpler than copy-assignment operators.</a:t>
            </a:r>
          </a:p>
          <a:p>
            <a:pPr lvl="1"/>
            <a:r>
              <a:rPr lang="en-US" dirty="0"/>
              <a:t>There is no existing value to clean up.</a:t>
            </a:r>
          </a:p>
          <a:p>
            <a:pPr lvl="1"/>
            <a:r>
              <a:rPr lang="en-US" dirty="0"/>
              <a:t>Exception safety is easier</a:t>
            </a:r>
          </a:p>
          <a:p>
            <a:pPr lvl="2"/>
            <a:r>
              <a:rPr lang="en-US" dirty="0"/>
              <a:t>No existing value to worry about preserving.</a:t>
            </a:r>
          </a:p>
          <a:p>
            <a:pPr lvl="2"/>
            <a:r>
              <a:rPr lang="en-US" dirty="0"/>
              <a:t>No need to maintain invariants or destructibility because the destructor will not run on objects that fail to construct*. Also, such objects are </a:t>
            </a:r>
            <a:r>
              <a:rPr lang="en-US" strike="sngStrike" dirty="0"/>
              <a:t>impossible</a:t>
            </a:r>
            <a:r>
              <a:rPr lang="en-US" dirty="0"/>
              <a:t> difficult to access so the programmer can’t touch/use them.</a:t>
            </a:r>
          </a:p>
          <a:p>
            <a:pPr lvl="1"/>
            <a:r>
              <a:rPr lang="en-US" dirty="0"/>
              <a:t>No need to worry about self-assignment</a:t>
            </a:r>
          </a:p>
          <a:p>
            <a:pPr lvl="1"/>
            <a:r>
              <a:rPr lang="en-US" dirty="0"/>
              <a:t>Constructors don’t return anything, so the return type is not relevant</a:t>
            </a:r>
          </a:p>
          <a:p>
            <a:r>
              <a:rPr lang="en-US" dirty="0"/>
              <a:t>The copy constructor is likely faster and/or consumes fewer resources</a:t>
            </a:r>
          </a:p>
          <a:p>
            <a:pPr lvl="1"/>
            <a:r>
              <a:rPr lang="en-US" i="1" u="sng" dirty="0"/>
              <a:t>Initialize objects when they are declared. Avoid assigning to objects!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404AD-DB2B-7CB4-7C65-513CB7B77F64}"/>
              </a:ext>
            </a:extLst>
          </p:cNvPr>
          <p:cNvSpPr txBox="1"/>
          <p:nvPr/>
        </p:nvSpPr>
        <p:spPr>
          <a:xfrm>
            <a:off x="1592299" y="6400800"/>
            <a:ext cx="900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If you throw in a constructor, be sure to release resources already acquired before the throw!</a:t>
            </a:r>
          </a:p>
        </p:txBody>
      </p:sp>
    </p:spTree>
    <p:extLst>
      <p:ext uri="{BB962C8B-B14F-4D97-AF65-F5344CB8AC3E}">
        <p14:creationId xmlns:p14="http://schemas.microsoft.com/office/powerpoint/2010/main" val="1847909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5DFC-3638-0E27-AA74-E28773CC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Triad (Life Cycle Methods)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75CD-4DBA-6E10-09E5-5E48194F2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three methods go together: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If you have one, you probably need all three.</a:t>
            </a:r>
          </a:p>
          <a:p>
            <a:pPr lvl="1"/>
            <a:r>
              <a:rPr lang="en-US" dirty="0"/>
              <a:t>Some compilers will warn if you are missing one or two.</a:t>
            </a:r>
          </a:p>
          <a:p>
            <a:r>
              <a:rPr lang="en-US" dirty="0"/>
              <a:t>Classes that manage external resources need…</a:t>
            </a:r>
          </a:p>
          <a:p>
            <a:pPr lvl="1"/>
            <a:r>
              <a:rPr lang="en-US" dirty="0"/>
              <a:t>… a destructor to release those resources AND</a:t>
            </a:r>
          </a:p>
          <a:p>
            <a:pPr lvl="1"/>
            <a:r>
              <a:rPr lang="en-US" dirty="0"/>
              <a:t>... a copy constructor and copy assignment operator to manage copying those resources.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F1DD3-AFCD-3C51-9FAD-EFFBDEED2276}"/>
              </a:ext>
            </a:extLst>
          </p:cNvPr>
          <p:cNvSpPr txBox="1"/>
          <p:nvPr/>
        </p:nvSpPr>
        <p:spPr>
          <a:xfrm>
            <a:off x="1132114" y="2418585"/>
            <a:ext cx="70775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&amp;other 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&amp;operator=(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&amp;other );</a:t>
            </a:r>
          </a:p>
        </p:txBody>
      </p:sp>
    </p:spTree>
    <p:extLst>
      <p:ext uri="{BB962C8B-B14F-4D97-AF65-F5344CB8AC3E}">
        <p14:creationId xmlns:p14="http://schemas.microsoft.com/office/powerpoint/2010/main" val="1110242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C6EA7-E165-9951-76FE-9767190B9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Don’t Want To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8BB0-B056-C7BE-D7F4-F6C0EB3E0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Certain classes don’t make sense to copy.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std::thread</a:t>
            </a:r>
            <a:r>
              <a:rPr lang="en-US" dirty="0"/>
              <a:t> class manages a thread of execution. What would it even mean to copy an executing thread?</a:t>
            </a:r>
          </a:p>
          <a:p>
            <a:r>
              <a:rPr lang="en-US" dirty="0"/>
              <a:t>However, if you don’t define your own copy constructor and copy-assignment operator, the compiler will generate one that copy (constructs/assigns) the members.</a:t>
            </a:r>
          </a:p>
          <a:p>
            <a:r>
              <a:rPr lang="en-US" dirty="0"/>
              <a:t>You can suppress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38AD1-5328-455F-2B71-C1641C27BF9A}"/>
              </a:ext>
            </a:extLst>
          </p:cNvPr>
          <p:cNvSpPr txBox="1"/>
          <p:nvPr/>
        </p:nvSpPr>
        <p:spPr>
          <a:xfrm>
            <a:off x="1186543" y="4865915"/>
            <a:ext cx="8180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&amp;other ) =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&amp;operator=( 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&amp;other ) =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0F21B7-0C1F-F86B-A73F-67684DE01D91}"/>
              </a:ext>
            </a:extLst>
          </p:cNvPr>
          <p:cNvSpPr txBox="1"/>
          <p:nvPr/>
        </p:nvSpPr>
        <p:spPr>
          <a:xfrm>
            <a:off x="5595257" y="5715298"/>
            <a:ext cx="6023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Deleting the methods tells the compiler to not generate them.</a:t>
            </a:r>
          </a:p>
          <a:p>
            <a:r>
              <a:rPr lang="en-US" dirty="0"/>
              <a:t>Also, you don’t implement them.</a:t>
            </a:r>
          </a:p>
          <a:p>
            <a:r>
              <a:rPr lang="en-US" i="1" dirty="0"/>
              <a:t>Attempts to copy objects become compile-time errors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4589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B119-E3B7-9F4A-0560-05DB661B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Wait! There’s move... er… more!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87A44-EAD0-C6C7-9C4F-4E8E030D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28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CFA4-2439-59C3-2996-20066778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Garbage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51176-8787-C3D6-3D16-AC50A2D53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greatly complicates the runtime system.</a:t>
            </a:r>
          </a:p>
          <a:p>
            <a:pPr lvl="1"/>
            <a:r>
              <a:rPr lang="en-US" dirty="0"/>
              <a:t>For example, in Java garbage collection is done by the Java Virtual Machine, which is a huge body of software.</a:t>
            </a:r>
          </a:p>
          <a:p>
            <a:pPr lvl="1"/>
            <a:r>
              <a:rPr lang="en-US" dirty="0"/>
              <a:t>For some small-scale, highly constrained embedded devices, there just aren’t the resources (memory, processor power) to run a garbage collector.</a:t>
            </a:r>
          </a:p>
          <a:p>
            <a:r>
              <a:rPr lang="en-US" dirty="0"/>
              <a:t>Classic garbage collection is great for memory, but it does nothing about all the other resources the program is using!</a:t>
            </a:r>
          </a:p>
          <a:p>
            <a:pPr lvl="1"/>
            <a:r>
              <a:rPr lang="en-US" dirty="0"/>
              <a:t>You might not be leaking memory, but are you leaking open file handles??</a:t>
            </a:r>
          </a:p>
          <a:p>
            <a:pPr lvl="1"/>
            <a:r>
              <a:rPr lang="en-US" dirty="0"/>
              <a:t>Some programming languages have glued-on features to deal with this.</a:t>
            </a:r>
          </a:p>
          <a:p>
            <a:pPr lvl="1"/>
            <a:r>
              <a:rPr lang="en-US" dirty="0"/>
              <a:t>C++ has a comprehensive solution.</a:t>
            </a:r>
          </a:p>
        </p:txBody>
      </p:sp>
    </p:spTree>
    <p:extLst>
      <p:ext uri="{BB962C8B-B14F-4D97-AF65-F5344CB8AC3E}">
        <p14:creationId xmlns:p14="http://schemas.microsoft.com/office/powerpoint/2010/main" val="333321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C59B-38C5-C44B-7788-93280376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5487B-2D38-9402-46A8-7D7BBB4D6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class’s </a:t>
            </a:r>
            <a:r>
              <a:rPr lang="en-US" i="1" dirty="0"/>
              <a:t>destructor</a:t>
            </a:r>
            <a:r>
              <a:rPr lang="en-US" dirty="0"/>
              <a:t> is a method that releases any external resources held by the object.</a:t>
            </a:r>
          </a:p>
          <a:p>
            <a:r>
              <a:rPr lang="en-US" dirty="0"/>
              <a:t>It is </a:t>
            </a:r>
            <a:r>
              <a:rPr lang="en-US" u="sng" dirty="0"/>
              <a:t>automatically called by the compiler</a:t>
            </a:r>
            <a:r>
              <a:rPr lang="en-US" dirty="0"/>
              <a:t> when appropriate.</a:t>
            </a:r>
          </a:p>
          <a:p>
            <a:pPr lvl="1"/>
            <a:r>
              <a:rPr lang="en-US" dirty="0"/>
              <a:t>… when a local variable disappears at the end of its scope.</a:t>
            </a:r>
          </a:p>
          <a:p>
            <a:pPr lvl="1"/>
            <a:r>
              <a:rPr lang="en-US" dirty="0"/>
              <a:t>… when a function parameter disappears when a function returns.</a:t>
            </a:r>
          </a:p>
          <a:p>
            <a:pPr lvl="1"/>
            <a:r>
              <a:rPr lang="en-US" dirty="0"/>
              <a:t>… when a global variable disappears when the program ends.</a:t>
            </a:r>
          </a:p>
          <a:p>
            <a:r>
              <a:rPr lang="en-US" dirty="0"/>
              <a:t>It is possible, but </a:t>
            </a:r>
            <a:r>
              <a:rPr lang="en-US" dirty="0">
                <a:solidFill>
                  <a:srgbClr val="FF0000"/>
                </a:solidFill>
              </a:rPr>
              <a:t>exceedingly rare</a:t>
            </a:r>
            <a:r>
              <a:rPr lang="en-US" dirty="0"/>
              <a:t> to call the destructor manually.</a:t>
            </a:r>
          </a:p>
        </p:txBody>
      </p:sp>
    </p:spTree>
    <p:extLst>
      <p:ext uri="{BB962C8B-B14F-4D97-AF65-F5344CB8AC3E}">
        <p14:creationId xmlns:p14="http://schemas.microsoft.com/office/powerpoint/2010/main" val="176008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B86BE6-2009-AAC0-1627-3A64D681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BigInteger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FF3E-F201-6FE4-EFAD-F7DBB3316F3B}"/>
              </a:ext>
            </a:extLst>
          </p:cNvPr>
          <p:cNvSpPr txBox="1"/>
          <p:nvPr/>
        </p:nvSpPr>
        <p:spPr>
          <a:xfrm>
            <a:off x="838200" y="2136338"/>
            <a:ext cx="44582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The default constructor.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The destructor.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~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4BD24-1A96-ABA1-EAAC-AF7AA93E95F9}"/>
              </a:ext>
            </a:extLst>
          </p:cNvPr>
          <p:cNvSpPr txBox="1"/>
          <p:nvPr/>
        </p:nvSpPr>
        <p:spPr>
          <a:xfrm>
            <a:off x="4892544" y="2136338"/>
            <a:ext cx="646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general, there can be many constructors with various parameters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2052F8-9EAC-51DD-CAA1-5FF2E33BD6F7}"/>
              </a:ext>
            </a:extLst>
          </p:cNvPr>
          <p:cNvSpPr txBox="1"/>
          <p:nvPr/>
        </p:nvSpPr>
        <p:spPr>
          <a:xfrm>
            <a:off x="4892544" y="4352329"/>
            <a:ext cx="576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only one destructor, and it is always parameter-less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7CD963-A223-B827-E87D-013726DD91E8}"/>
              </a:ext>
            </a:extLst>
          </p:cNvPr>
          <p:cNvCxnSpPr/>
          <p:nvPr/>
        </p:nvCxnSpPr>
        <p:spPr>
          <a:xfrm flipH="1">
            <a:off x="3905026" y="2321004"/>
            <a:ext cx="987518" cy="4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840C6A-E638-5563-C7F5-0BDB3DE7867B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3367144" y="4130936"/>
            <a:ext cx="1525400" cy="40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92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FBC55-350E-0B6F-66AD-EA290209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 Definition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5D412-00DA-A949-BA0A-9123A6ECDC97}"/>
              </a:ext>
            </a:extLst>
          </p:cNvPr>
          <p:cNvSpPr txBox="1"/>
          <p:nvPr/>
        </p:nvSpPr>
        <p:spPr>
          <a:xfrm>
            <a:off x="838200" y="3001557"/>
            <a:ext cx="3768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BigInteger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 ] digits;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C495A-446E-52C6-9BE6-88A556AC322D}"/>
              </a:ext>
            </a:extLst>
          </p:cNvPr>
          <p:cNvSpPr txBox="1"/>
          <p:nvPr/>
        </p:nvSpPr>
        <p:spPr>
          <a:xfrm>
            <a:off x="4158963" y="4201886"/>
            <a:ext cx="3874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Release the dynamically allocated array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47D733-CEA6-6855-617C-A22950BABB8C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3044414" y="3924877"/>
            <a:ext cx="1114549" cy="46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E40EA6C-9DB2-01F7-87EC-A8C6D20BED50}"/>
              </a:ext>
            </a:extLst>
          </p:cNvPr>
          <p:cNvSpPr txBox="1"/>
          <p:nvPr/>
        </p:nvSpPr>
        <p:spPr>
          <a:xfrm>
            <a:off x="1534885" y="1939729"/>
            <a:ext cx="321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return type, like constructors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035B0-BCF6-F76C-3571-DFF36C2FCBA2}"/>
              </a:ext>
            </a:extLst>
          </p:cNvPr>
          <p:cNvSpPr txBox="1"/>
          <p:nvPr/>
        </p:nvSpPr>
        <p:spPr>
          <a:xfrm>
            <a:off x="4909457" y="2614008"/>
            <a:ext cx="158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parameters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DAC101-725A-5504-A012-B2D8EEE3406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838200" y="2124395"/>
            <a:ext cx="696685" cy="877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BAA152-2430-ACE6-B5ED-BD25EFC1BB53}"/>
              </a:ext>
            </a:extLst>
          </p:cNvPr>
          <p:cNvCxnSpPr>
            <a:stCxn id="6" idx="1"/>
          </p:cNvCxnSpPr>
          <p:nvPr/>
        </p:nvCxnSpPr>
        <p:spPr>
          <a:xfrm flipH="1">
            <a:off x="4452257" y="2798674"/>
            <a:ext cx="457200" cy="303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25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957B12-45F5-4A3C-3E0D-0BD55E33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BD747-6AE2-E43C-3367-8850D74FC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 destructor is only called (by the compiler) when the object is disappearing, it need not leave the object in a sensible state.</a:t>
            </a:r>
          </a:p>
          <a:p>
            <a:pPr lvl="1"/>
            <a:r>
              <a:rPr lang="en-US" dirty="0"/>
              <a:t>Destructors only must worry about releasing external resources.</a:t>
            </a:r>
          </a:p>
          <a:p>
            <a:pPr lvl="1"/>
            <a:r>
              <a:rPr lang="en-US" dirty="0"/>
              <a:t>It is okay for invariants to be violated.</a:t>
            </a:r>
          </a:p>
          <a:p>
            <a:pPr lvl="1"/>
            <a:r>
              <a:rPr lang="en-US" dirty="0"/>
              <a:t>It is </a:t>
            </a:r>
            <a:r>
              <a:rPr lang="en-US" strike="sngStrike" dirty="0"/>
              <a:t>impossible</a:t>
            </a:r>
            <a:r>
              <a:rPr lang="en-US" dirty="0"/>
              <a:t> difficult to even access an object after destruction.</a:t>
            </a:r>
          </a:p>
        </p:txBody>
      </p:sp>
    </p:spTree>
    <p:extLst>
      <p:ext uri="{BB962C8B-B14F-4D97-AF65-F5344CB8AC3E}">
        <p14:creationId xmlns:p14="http://schemas.microsoft.com/office/powerpoint/2010/main" val="173432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0AFA-CC50-25A2-35D0-0B505F90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Constant-ness?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AC10C-A272-0AC0-63F8-B196DB0B6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construction, the members of a const object are not automatically considered to be const.</a:t>
            </a:r>
          </a:p>
          <a:p>
            <a:pPr lvl="1"/>
            <a:r>
              <a:rPr lang="en-US" dirty="0"/>
              <a:t>Objects are changing during their initialization even if they are ultimately constants after that point.</a:t>
            </a:r>
          </a:p>
          <a:p>
            <a:r>
              <a:rPr lang="en-US" dirty="0"/>
              <a:t>Also… during destruction, the members of a const object are again not automatically considered to be const.</a:t>
            </a:r>
          </a:p>
          <a:p>
            <a:pPr lvl="1"/>
            <a:r>
              <a:rPr lang="en-US" dirty="0"/>
              <a:t>Even constant objects need to have their resources released!</a:t>
            </a:r>
          </a:p>
        </p:txBody>
      </p:sp>
    </p:spTree>
    <p:extLst>
      <p:ext uri="{BB962C8B-B14F-4D97-AF65-F5344CB8AC3E}">
        <p14:creationId xmlns:p14="http://schemas.microsoft.com/office/powerpoint/2010/main" val="283452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3484</Words>
  <Application>Microsoft Macintosh PowerPoint</Application>
  <PresentationFormat>Widescreen</PresentationFormat>
  <Paragraphs>360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Office Theme</vt:lpstr>
      <vt:lpstr>Life Cycle Methods</vt:lpstr>
      <vt:lpstr>External Resources</vt:lpstr>
      <vt:lpstr>Garbage Collection</vt:lpstr>
      <vt:lpstr>Problems with Garbage Collection</vt:lpstr>
      <vt:lpstr>The Destructor</vt:lpstr>
      <vt:lpstr>Class BigInteger</vt:lpstr>
      <vt:lpstr>Destructor Definition</vt:lpstr>
      <vt:lpstr>Invariants?</vt:lpstr>
      <vt:lpstr>Constant-ness?</vt:lpstr>
      <vt:lpstr>Resource Management</vt:lpstr>
      <vt:lpstr>Exceptions and Destructors</vt:lpstr>
      <vt:lpstr>Exceptions and Destructors</vt:lpstr>
      <vt:lpstr>RAI</vt:lpstr>
      <vt:lpstr>What About Copying?</vt:lpstr>
      <vt:lpstr>The Problem With Copying</vt:lpstr>
      <vt:lpstr>Copy Management</vt:lpstr>
      <vt:lpstr>Copy Constructor</vt:lpstr>
      <vt:lpstr>BigInteger Copy Constructor</vt:lpstr>
      <vt:lpstr>Copy-Assignment: Why?</vt:lpstr>
      <vt:lpstr>Initialization vs Assignment</vt:lpstr>
      <vt:lpstr>Initialization vs Assignment</vt:lpstr>
      <vt:lpstr>C++ Allows Declarations Anywhere</vt:lpstr>
      <vt:lpstr>BigInteger Copy-Assignment Operator (v1)</vt:lpstr>
      <vt:lpstr>Problem #1: Exception Safety</vt:lpstr>
      <vt:lpstr>Evaluating Exception Safety</vt:lpstr>
      <vt:lpstr>BigInteger Copy-Assignment Operator (v2)</vt:lpstr>
      <vt:lpstr>Exception Safety?</vt:lpstr>
      <vt:lpstr>Problem #2: Self-Assignment</vt:lpstr>
      <vt:lpstr>Self-Assignment</vt:lpstr>
      <vt:lpstr>BigInteger Copy-Assignment Operator (v3)</vt:lpstr>
      <vt:lpstr>return *this??</vt:lpstr>
      <vt:lpstr>Say What?</vt:lpstr>
      <vt:lpstr>Is It Useful?</vt:lpstr>
      <vt:lpstr>User-Defined Copy-Assignment</vt:lpstr>
      <vt:lpstr>Copy Construction vs Copy-Assignment</vt:lpstr>
      <vt:lpstr>The Triad (Life Cycle Methods)</vt:lpstr>
      <vt:lpstr>I Don’t Want To Copy</vt:lpstr>
      <vt:lpstr>But Wait! There’s move... er… more!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Cycle Methods</dc:title>
  <dc:creator>Peter Chapin</dc:creator>
  <cp:lastModifiedBy>Peter Chapin</cp:lastModifiedBy>
  <cp:revision>8</cp:revision>
  <dcterms:created xsi:type="dcterms:W3CDTF">2023-06-13T17:53:17Z</dcterms:created>
  <dcterms:modified xsi:type="dcterms:W3CDTF">2023-06-15T18:29:22Z</dcterms:modified>
</cp:coreProperties>
</file>