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53"/>
  </p:normalViewPr>
  <p:slideViewPr>
    <p:cSldViewPr snapToGrid="0">
      <p:cViewPr varScale="1">
        <p:scale>
          <a:sx n="118" d="100"/>
          <a:sy n="118" d="100"/>
        </p:scale>
        <p:origin x="6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0BFF-D7A6-91C6-1965-3695887B1D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B4A4C4-8A07-0EB1-941F-67B41AC159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2CBBC-D27B-92E1-AF79-CD24F15910BD}"/>
              </a:ext>
            </a:extLst>
          </p:cNvPr>
          <p:cNvSpPr>
            <a:spLocks noGrp="1"/>
          </p:cNvSpPr>
          <p:nvPr>
            <p:ph type="dt" sz="half" idx="10"/>
          </p:nvPr>
        </p:nvSpPr>
        <p:spPr/>
        <p:txBody>
          <a:bodyPr/>
          <a:lstStyle/>
          <a:p>
            <a:fld id="{14B552C3-FA97-F042-B62C-712DBB9FA0F1}" type="datetimeFigureOut">
              <a:rPr lang="en-US" smtClean="0"/>
              <a:t>7/3/23</a:t>
            </a:fld>
            <a:endParaRPr lang="en-US"/>
          </a:p>
        </p:txBody>
      </p:sp>
      <p:sp>
        <p:nvSpPr>
          <p:cNvPr id="5" name="Footer Placeholder 4">
            <a:extLst>
              <a:ext uri="{FF2B5EF4-FFF2-40B4-BE49-F238E27FC236}">
                <a16:creationId xmlns:a16="http://schemas.microsoft.com/office/drawing/2014/main" id="{F1544532-1BD3-405E-66CB-266228C2D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F9E84-1D84-C886-CB69-1DA3511BF1D6}"/>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177816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9AA3-CE48-1CF8-1EBB-255CB835CA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F9FF28-B602-DA64-24EA-7698A4756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50FA5-A28B-F4BB-607E-C841713712EF}"/>
              </a:ext>
            </a:extLst>
          </p:cNvPr>
          <p:cNvSpPr>
            <a:spLocks noGrp="1"/>
          </p:cNvSpPr>
          <p:nvPr>
            <p:ph type="dt" sz="half" idx="10"/>
          </p:nvPr>
        </p:nvSpPr>
        <p:spPr/>
        <p:txBody>
          <a:bodyPr/>
          <a:lstStyle/>
          <a:p>
            <a:fld id="{14B552C3-FA97-F042-B62C-712DBB9FA0F1}" type="datetimeFigureOut">
              <a:rPr lang="en-US" smtClean="0"/>
              <a:t>7/3/23</a:t>
            </a:fld>
            <a:endParaRPr lang="en-US"/>
          </a:p>
        </p:txBody>
      </p:sp>
      <p:sp>
        <p:nvSpPr>
          <p:cNvPr id="5" name="Footer Placeholder 4">
            <a:extLst>
              <a:ext uri="{FF2B5EF4-FFF2-40B4-BE49-F238E27FC236}">
                <a16:creationId xmlns:a16="http://schemas.microsoft.com/office/drawing/2014/main" id="{6E45B6F4-7E73-917B-F2B1-7E84A9285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DB6AE-8E34-A49D-93A5-C57268B3B0E0}"/>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308899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FDC46-7B1D-78F8-FBDB-E74BFDB97D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848492-E95B-20FA-62AC-620BA14CF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4EC70-4E64-B94C-BF8D-EB14710D6882}"/>
              </a:ext>
            </a:extLst>
          </p:cNvPr>
          <p:cNvSpPr>
            <a:spLocks noGrp="1"/>
          </p:cNvSpPr>
          <p:nvPr>
            <p:ph type="dt" sz="half" idx="10"/>
          </p:nvPr>
        </p:nvSpPr>
        <p:spPr/>
        <p:txBody>
          <a:bodyPr/>
          <a:lstStyle/>
          <a:p>
            <a:fld id="{14B552C3-FA97-F042-B62C-712DBB9FA0F1}" type="datetimeFigureOut">
              <a:rPr lang="en-US" smtClean="0"/>
              <a:t>7/3/23</a:t>
            </a:fld>
            <a:endParaRPr lang="en-US"/>
          </a:p>
        </p:txBody>
      </p:sp>
      <p:sp>
        <p:nvSpPr>
          <p:cNvPr id="5" name="Footer Placeholder 4">
            <a:extLst>
              <a:ext uri="{FF2B5EF4-FFF2-40B4-BE49-F238E27FC236}">
                <a16:creationId xmlns:a16="http://schemas.microsoft.com/office/drawing/2014/main" id="{AB5E4C70-1F6C-BD89-ECA1-66820E214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D3C24-F231-6F44-15E8-ED0075CDD5B3}"/>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141315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449-8938-4203-56A0-4EB7A6BC87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B7D6CA-05F0-053E-9AE8-6298E53348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E4B94-960D-1453-1621-7221E22E2FB8}"/>
              </a:ext>
            </a:extLst>
          </p:cNvPr>
          <p:cNvSpPr>
            <a:spLocks noGrp="1"/>
          </p:cNvSpPr>
          <p:nvPr>
            <p:ph type="dt" sz="half" idx="10"/>
          </p:nvPr>
        </p:nvSpPr>
        <p:spPr/>
        <p:txBody>
          <a:bodyPr/>
          <a:lstStyle/>
          <a:p>
            <a:fld id="{14B552C3-FA97-F042-B62C-712DBB9FA0F1}" type="datetimeFigureOut">
              <a:rPr lang="en-US" smtClean="0"/>
              <a:t>7/3/23</a:t>
            </a:fld>
            <a:endParaRPr lang="en-US"/>
          </a:p>
        </p:txBody>
      </p:sp>
      <p:sp>
        <p:nvSpPr>
          <p:cNvPr id="5" name="Footer Placeholder 4">
            <a:extLst>
              <a:ext uri="{FF2B5EF4-FFF2-40B4-BE49-F238E27FC236}">
                <a16:creationId xmlns:a16="http://schemas.microsoft.com/office/drawing/2014/main" id="{CEEF4D11-DCC8-AE12-8918-9343C3963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A2908-FFE3-4641-614B-3C6918778A65}"/>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2162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32AC-10FC-0B02-88A6-A669C9762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F64EF4-5E37-5745-5619-867B032FB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5EAD7C-766A-46BE-1D52-A548A5585A1C}"/>
              </a:ext>
            </a:extLst>
          </p:cNvPr>
          <p:cNvSpPr>
            <a:spLocks noGrp="1"/>
          </p:cNvSpPr>
          <p:nvPr>
            <p:ph type="dt" sz="half" idx="10"/>
          </p:nvPr>
        </p:nvSpPr>
        <p:spPr/>
        <p:txBody>
          <a:bodyPr/>
          <a:lstStyle/>
          <a:p>
            <a:fld id="{14B552C3-FA97-F042-B62C-712DBB9FA0F1}" type="datetimeFigureOut">
              <a:rPr lang="en-US" smtClean="0"/>
              <a:t>7/3/23</a:t>
            </a:fld>
            <a:endParaRPr lang="en-US"/>
          </a:p>
        </p:txBody>
      </p:sp>
      <p:sp>
        <p:nvSpPr>
          <p:cNvPr id="5" name="Footer Placeholder 4">
            <a:extLst>
              <a:ext uri="{FF2B5EF4-FFF2-40B4-BE49-F238E27FC236}">
                <a16:creationId xmlns:a16="http://schemas.microsoft.com/office/drawing/2014/main" id="{602813FF-8722-B09F-73DF-3E63A10BE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71BDD-76E4-4DC3-D238-EF8C13739DE0}"/>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24944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1C2D-F74A-D9D1-7407-DFDE231FC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6B52D-D0A6-DD25-C097-8AD591AF3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E5FDF1-3E96-3ECB-2EB5-22A7DFB15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08B747-AAA5-B0EF-5C25-5BCDAF22BB77}"/>
              </a:ext>
            </a:extLst>
          </p:cNvPr>
          <p:cNvSpPr>
            <a:spLocks noGrp="1"/>
          </p:cNvSpPr>
          <p:nvPr>
            <p:ph type="dt" sz="half" idx="10"/>
          </p:nvPr>
        </p:nvSpPr>
        <p:spPr/>
        <p:txBody>
          <a:bodyPr/>
          <a:lstStyle/>
          <a:p>
            <a:fld id="{14B552C3-FA97-F042-B62C-712DBB9FA0F1}" type="datetimeFigureOut">
              <a:rPr lang="en-US" smtClean="0"/>
              <a:t>7/3/23</a:t>
            </a:fld>
            <a:endParaRPr lang="en-US"/>
          </a:p>
        </p:txBody>
      </p:sp>
      <p:sp>
        <p:nvSpPr>
          <p:cNvPr id="6" name="Footer Placeholder 5">
            <a:extLst>
              <a:ext uri="{FF2B5EF4-FFF2-40B4-BE49-F238E27FC236}">
                <a16:creationId xmlns:a16="http://schemas.microsoft.com/office/drawing/2014/main" id="{ACDB014D-752B-8E2E-A8D8-FB06C22B2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C1A47-AA50-BBDC-0381-F031D253B17C}"/>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243934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068B-75A7-0E23-1477-AA58415D69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7D77C7-3D3A-146E-7FD2-D9D5E1B56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730A8-964A-C94B-4BB9-FD0568BDA2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D151DC-5B8A-72A0-A91C-254E44A5C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99EAFC-8AE6-141B-1EA8-B06BD6AFD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C69018-BE09-11BF-069A-0E378019EF64}"/>
              </a:ext>
            </a:extLst>
          </p:cNvPr>
          <p:cNvSpPr>
            <a:spLocks noGrp="1"/>
          </p:cNvSpPr>
          <p:nvPr>
            <p:ph type="dt" sz="half" idx="10"/>
          </p:nvPr>
        </p:nvSpPr>
        <p:spPr/>
        <p:txBody>
          <a:bodyPr/>
          <a:lstStyle/>
          <a:p>
            <a:fld id="{14B552C3-FA97-F042-B62C-712DBB9FA0F1}" type="datetimeFigureOut">
              <a:rPr lang="en-US" smtClean="0"/>
              <a:t>7/3/23</a:t>
            </a:fld>
            <a:endParaRPr lang="en-US"/>
          </a:p>
        </p:txBody>
      </p:sp>
      <p:sp>
        <p:nvSpPr>
          <p:cNvPr id="8" name="Footer Placeholder 7">
            <a:extLst>
              <a:ext uri="{FF2B5EF4-FFF2-40B4-BE49-F238E27FC236}">
                <a16:creationId xmlns:a16="http://schemas.microsoft.com/office/drawing/2014/main" id="{C29C4FD3-F589-F6B8-4D54-2E5541913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7406BE-5DEE-0F3B-C2F5-A78BDC2B0DFB}"/>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46543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A2A9-FA92-525A-ED08-E316568094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84A464-4DFA-AE4B-FD92-38286E1017CA}"/>
              </a:ext>
            </a:extLst>
          </p:cNvPr>
          <p:cNvSpPr>
            <a:spLocks noGrp="1"/>
          </p:cNvSpPr>
          <p:nvPr>
            <p:ph type="dt" sz="half" idx="10"/>
          </p:nvPr>
        </p:nvSpPr>
        <p:spPr/>
        <p:txBody>
          <a:bodyPr/>
          <a:lstStyle/>
          <a:p>
            <a:fld id="{14B552C3-FA97-F042-B62C-712DBB9FA0F1}" type="datetimeFigureOut">
              <a:rPr lang="en-US" smtClean="0"/>
              <a:t>7/3/23</a:t>
            </a:fld>
            <a:endParaRPr lang="en-US"/>
          </a:p>
        </p:txBody>
      </p:sp>
      <p:sp>
        <p:nvSpPr>
          <p:cNvPr id="4" name="Footer Placeholder 3">
            <a:extLst>
              <a:ext uri="{FF2B5EF4-FFF2-40B4-BE49-F238E27FC236}">
                <a16:creationId xmlns:a16="http://schemas.microsoft.com/office/drawing/2014/main" id="{C383E7A7-806E-D743-B781-D3BC8DA52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31F29E-ABC7-5AD6-AAC9-6C16971A5669}"/>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743554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4B2C2-5965-F5E6-4BEA-58C1924D95CC}"/>
              </a:ext>
            </a:extLst>
          </p:cNvPr>
          <p:cNvSpPr>
            <a:spLocks noGrp="1"/>
          </p:cNvSpPr>
          <p:nvPr>
            <p:ph type="dt" sz="half" idx="10"/>
          </p:nvPr>
        </p:nvSpPr>
        <p:spPr/>
        <p:txBody>
          <a:bodyPr/>
          <a:lstStyle/>
          <a:p>
            <a:fld id="{14B552C3-FA97-F042-B62C-712DBB9FA0F1}" type="datetimeFigureOut">
              <a:rPr lang="en-US" smtClean="0"/>
              <a:t>7/3/23</a:t>
            </a:fld>
            <a:endParaRPr lang="en-US"/>
          </a:p>
        </p:txBody>
      </p:sp>
      <p:sp>
        <p:nvSpPr>
          <p:cNvPr id="3" name="Footer Placeholder 2">
            <a:extLst>
              <a:ext uri="{FF2B5EF4-FFF2-40B4-BE49-F238E27FC236}">
                <a16:creationId xmlns:a16="http://schemas.microsoft.com/office/drawing/2014/main" id="{4E36D7E0-CD4A-8D2B-6D5D-2B944A0F75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55C72C-6D99-F52A-B8B2-69DE9E461E8D}"/>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157880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B1D8-A916-9F56-5BAA-C0820B0E3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12540A-0596-9E5A-3D8D-2AB9775AF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058074-4295-11AF-D2A7-6C1382775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2EF7A-6D09-0625-BADC-289F7F161D35}"/>
              </a:ext>
            </a:extLst>
          </p:cNvPr>
          <p:cNvSpPr>
            <a:spLocks noGrp="1"/>
          </p:cNvSpPr>
          <p:nvPr>
            <p:ph type="dt" sz="half" idx="10"/>
          </p:nvPr>
        </p:nvSpPr>
        <p:spPr/>
        <p:txBody>
          <a:bodyPr/>
          <a:lstStyle/>
          <a:p>
            <a:fld id="{14B552C3-FA97-F042-B62C-712DBB9FA0F1}" type="datetimeFigureOut">
              <a:rPr lang="en-US" smtClean="0"/>
              <a:t>7/3/23</a:t>
            </a:fld>
            <a:endParaRPr lang="en-US"/>
          </a:p>
        </p:txBody>
      </p:sp>
      <p:sp>
        <p:nvSpPr>
          <p:cNvPr id="6" name="Footer Placeholder 5">
            <a:extLst>
              <a:ext uri="{FF2B5EF4-FFF2-40B4-BE49-F238E27FC236}">
                <a16:creationId xmlns:a16="http://schemas.microsoft.com/office/drawing/2014/main" id="{6565DEEB-6D72-93B8-5FC9-16FA00180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FF489-7E43-0705-37A6-A9E0769167EB}"/>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428587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16BB-AA3C-EDCC-954B-03B90F82AA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6DDA20-0CBF-0F78-030A-885518DFD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4030FD-973E-3EEF-AE95-6B1206240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332AE3-C738-B604-F8F3-3AE13085462D}"/>
              </a:ext>
            </a:extLst>
          </p:cNvPr>
          <p:cNvSpPr>
            <a:spLocks noGrp="1"/>
          </p:cNvSpPr>
          <p:nvPr>
            <p:ph type="dt" sz="half" idx="10"/>
          </p:nvPr>
        </p:nvSpPr>
        <p:spPr/>
        <p:txBody>
          <a:bodyPr/>
          <a:lstStyle/>
          <a:p>
            <a:fld id="{14B552C3-FA97-F042-B62C-712DBB9FA0F1}" type="datetimeFigureOut">
              <a:rPr lang="en-US" smtClean="0"/>
              <a:t>7/3/23</a:t>
            </a:fld>
            <a:endParaRPr lang="en-US"/>
          </a:p>
        </p:txBody>
      </p:sp>
      <p:sp>
        <p:nvSpPr>
          <p:cNvPr id="6" name="Footer Placeholder 5">
            <a:extLst>
              <a:ext uri="{FF2B5EF4-FFF2-40B4-BE49-F238E27FC236}">
                <a16:creationId xmlns:a16="http://schemas.microsoft.com/office/drawing/2014/main" id="{C7A27CB9-D61E-6639-C094-C700B040B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099D5-ACBC-3AAA-746D-8F78490BC774}"/>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154219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A47DD-AE26-0B4A-2177-05AAFEB95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18F870-0A6C-90BE-E5DE-C127A50EF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9F943-BEDB-3EC8-0752-CDA8088746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552C3-FA97-F042-B62C-712DBB9FA0F1}" type="datetimeFigureOut">
              <a:rPr lang="en-US" smtClean="0"/>
              <a:t>7/3/23</a:t>
            </a:fld>
            <a:endParaRPr lang="en-US"/>
          </a:p>
        </p:txBody>
      </p:sp>
      <p:sp>
        <p:nvSpPr>
          <p:cNvPr id="5" name="Footer Placeholder 4">
            <a:extLst>
              <a:ext uri="{FF2B5EF4-FFF2-40B4-BE49-F238E27FC236}">
                <a16:creationId xmlns:a16="http://schemas.microsoft.com/office/drawing/2014/main" id="{1B91F40A-3CD1-2BE2-B08D-C352EB5119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B6917D-9D95-3E8D-1350-E967CE4B47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9CC65-AA78-1C40-9A4E-25EECA056C42}" type="slidenum">
              <a:rPr lang="en-US" smtClean="0"/>
              <a:t>‹#›</a:t>
            </a:fld>
            <a:endParaRPr lang="en-US"/>
          </a:p>
        </p:txBody>
      </p:sp>
    </p:spTree>
    <p:extLst>
      <p:ext uri="{BB962C8B-B14F-4D97-AF65-F5344CB8AC3E}">
        <p14:creationId xmlns:p14="http://schemas.microsoft.com/office/powerpoint/2010/main" val="878736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B511-9C54-2216-A5AE-DD334524F227}"/>
              </a:ext>
            </a:extLst>
          </p:cNvPr>
          <p:cNvSpPr>
            <a:spLocks noGrp="1"/>
          </p:cNvSpPr>
          <p:nvPr>
            <p:ph type="ctrTitle"/>
          </p:nvPr>
        </p:nvSpPr>
        <p:spPr/>
        <p:txBody>
          <a:bodyPr/>
          <a:lstStyle/>
          <a:p>
            <a:r>
              <a:rPr lang="en-US" dirty="0"/>
              <a:t>C++ 2020 Modules</a:t>
            </a:r>
          </a:p>
        </p:txBody>
      </p:sp>
      <p:sp>
        <p:nvSpPr>
          <p:cNvPr id="3" name="Subtitle 2">
            <a:extLst>
              <a:ext uri="{FF2B5EF4-FFF2-40B4-BE49-F238E27FC236}">
                <a16:creationId xmlns:a16="http://schemas.microsoft.com/office/drawing/2014/main" id="{7618F835-3B34-67EA-3ACA-AF37E85BFF09}"/>
              </a:ext>
            </a:extLst>
          </p:cNvPr>
          <p:cNvSpPr>
            <a:spLocks noGrp="1"/>
          </p:cNvSpPr>
          <p:nvPr>
            <p:ph type="subTitle" idx="1"/>
          </p:nvPr>
        </p:nvSpPr>
        <p:spPr/>
        <p:txBody>
          <a:bodyPr/>
          <a:lstStyle/>
          <a:p>
            <a:r>
              <a:rPr lang="en-US" dirty="0"/>
              <a:t>CIS-3012, C++ Programming</a:t>
            </a:r>
          </a:p>
          <a:p>
            <a:r>
              <a:rPr lang="en-US" dirty="0"/>
              <a:t>Vermont State University</a:t>
            </a:r>
          </a:p>
          <a:p>
            <a:r>
              <a:rPr lang="en-US" dirty="0"/>
              <a:t>Peter Chapin</a:t>
            </a:r>
          </a:p>
        </p:txBody>
      </p:sp>
    </p:spTree>
    <p:extLst>
      <p:ext uri="{BB962C8B-B14F-4D97-AF65-F5344CB8AC3E}">
        <p14:creationId xmlns:p14="http://schemas.microsoft.com/office/powerpoint/2010/main" val="3919094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165C-E395-F0B3-4B67-39369F94EA16}"/>
              </a:ext>
            </a:extLst>
          </p:cNvPr>
          <p:cNvSpPr>
            <a:spLocks noGrp="1"/>
          </p:cNvSpPr>
          <p:nvPr>
            <p:ph type="title"/>
          </p:nvPr>
        </p:nvSpPr>
        <p:spPr/>
        <p:txBody>
          <a:bodyPr/>
          <a:lstStyle/>
          <a:p>
            <a:r>
              <a:rPr lang="en-US" dirty="0"/>
              <a:t>What About the ODR?</a:t>
            </a:r>
          </a:p>
        </p:txBody>
      </p:sp>
      <p:sp>
        <p:nvSpPr>
          <p:cNvPr id="3" name="Content Placeholder 2">
            <a:extLst>
              <a:ext uri="{FF2B5EF4-FFF2-40B4-BE49-F238E27FC236}">
                <a16:creationId xmlns:a16="http://schemas.microsoft.com/office/drawing/2014/main" id="{74177BFA-684B-633E-ADBC-6395767B85F7}"/>
              </a:ext>
            </a:extLst>
          </p:cNvPr>
          <p:cNvSpPr>
            <a:spLocks noGrp="1"/>
          </p:cNvSpPr>
          <p:nvPr>
            <p:ph idx="1"/>
          </p:nvPr>
        </p:nvSpPr>
        <p:spPr/>
        <p:txBody>
          <a:bodyPr/>
          <a:lstStyle/>
          <a:p>
            <a:r>
              <a:rPr lang="en-US" dirty="0"/>
              <a:t>Classes, inline functions, and templates all must be defined in header files, meaning that there is one definition in every TU that uses them. </a:t>
            </a:r>
            <a:r>
              <a:rPr lang="en-US" i="1" dirty="0"/>
              <a:t>Doesn’t that violate the ODR?</a:t>
            </a:r>
          </a:p>
          <a:p>
            <a:pPr lvl="1"/>
            <a:r>
              <a:rPr lang="en-US" b="1" dirty="0"/>
              <a:t>Yes, it does</a:t>
            </a:r>
            <a:r>
              <a:rPr lang="en-US" dirty="0"/>
              <a:t>!</a:t>
            </a:r>
          </a:p>
          <a:p>
            <a:pPr lvl="1"/>
            <a:r>
              <a:rPr lang="en-US" dirty="0"/>
              <a:t>So the description of the ODR in the standard is very long and twisted to allow for this reality.</a:t>
            </a:r>
          </a:p>
          <a:p>
            <a:pPr lvl="1"/>
            <a:r>
              <a:rPr lang="en-US" dirty="0"/>
              <a:t>Basically: It’s okay if all definitions are “the same.”</a:t>
            </a:r>
          </a:p>
          <a:p>
            <a:pPr lvl="1"/>
            <a:r>
              <a:rPr lang="en-US" dirty="0"/>
              <a:t>Sounds easy, right? If they are really all in a common header file?</a:t>
            </a:r>
          </a:p>
          <a:p>
            <a:pPr lvl="1"/>
            <a:r>
              <a:rPr lang="en-US" dirty="0"/>
              <a:t>Not so fast…</a:t>
            </a:r>
          </a:p>
        </p:txBody>
      </p:sp>
    </p:spTree>
    <p:extLst>
      <p:ext uri="{BB962C8B-B14F-4D97-AF65-F5344CB8AC3E}">
        <p14:creationId xmlns:p14="http://schemas.microsoft.com/office/powerpoint/2010/main" val="259526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9F33-63AC-2593-26DD-38508B8DA768}"/>
              </a:ext>
            </a:extLst>
          </p:cNvPr>
          <p:cNvSpPr>
            <a:spLocks noGrp="1"/>
          </p:cNvSpPr>
          <p:nvPr>
            <p:ph type="title"/>
          </p:nvPr>
        </p:nvSpPr>
        <p:spPr/>
        <p:txBody>
          <a:bodyPr/>
          <a:lstStyle/>
          <a:p>
            <a:r>
              <a:rPr lang="en-US" dirty="0"/>
              <a:t>Declaration vs Definition</a:t>
            </a:r>
          </a:p>
        </p:txBody>
      </p:sp>
      <p:sp>
        <p:nvSpPr>
          <p:cNvPr id="3" name="Content Placeholder 2">
            <a:extLst>
              <a:ext uri="{FF2B5EF4-FFF2-40B4-BE49-F238E27FC236}">
                <a16:creationId xmlns:a16="http://schemas.microsoft.com/office/drawing/2014/main" id="{E91032FE-A84A-6268-D41A-CF7E7B89BE02}"/>
              </a:ext>
            </a:extLst>
          </p:cNvPr>
          <p:cNvSpPr>
            <a:spLocks noGrp="1"/>
          </p:cNvSpPr>
          <p:nvPr>
            <p:ph idx="1"/>
          </p:nvPr>
        </p:nvSpPr>
        <p:spPr/>
        <p:txBody>
          <a:bodyPr/>
          <a:lstStyle/>
          <a:p>
            <a:r>
              <a:rPr lang="en-US" dirty="0"/>
              <a:t>Technically, we distinguish between declarations and definitions</a:t>
            </a:r>
          </a:p>
          <a:p>
            <a:pPr lvl="1"/>
            <a:r>
              <a:rPr lang="en-US" dirty="0"/>
              <a:t>Many people don’t worry about this (or even know about this)</a:t>
            </a:r>
          </a:p>
          <a:p>
            <a:pPr lvl="1"/>
            <a:r>
              <a:rPr lang="en-US" dirty="0"/>
              <a:t>It’s a useful concept, however.</a:t>
            </a:r>
          </a:p>
          <a:p>
            <a:r>
              <a:rPr lang="en-US" dirty="0"/>
              <a:t>A </a:t>
            </a:r>
            <a:r>
              <a:rPr lang="en-US" i="1" dirty="0"/>
              <a:t>declaration</a:t>
            </a:r>
            <a:r>
              <a:rPr lang="en-US" dirty="0"/>
              <a:t> </a:t>
            </a:r>
            <a:r>
              <a:rPr lang="en-US" u="sng" dirty="0"/>
              <a:t>announces the existence of some entity</a:t>
            </a:r>
            <a:r>
              <a:rPr lang="en-US" dirty="0"/>
              <a:t>.</a:t>
            </a:r>
          </a:p>
          <a:p>
            <a:r>
              <a:rPr lang="en-US" dirty="0"/>
              <a:t>A </a:t>
            </a:r>
            <a:r>
              <a:rPr lang="en-US" i="1" dirty="0"/>
              <a:t>definition</a:t>
            </a:r>
            <a:r>
              <a:rPr lang="en-US" dirty="0"/>
              <a:t> </a:t>
            </a:r>
            <a:r>
              <a:rPr lang="en-US" u="sng" dirty="0"/>
              <a:t>provides an implementation of that entity</a:t>
            </a:r>
            <a:r>
              <a:rPr lang="en-US" dirty="0"/>
              <a:t>.</a:t>
            </a:r>
          </a:p>
          <a:p>
            <a:r>
              <a:rPr lang="en-US" i="1" dirty="0"/>
              <a:t>Definitions are also declarations!</a:t>
            </a:r>
          </a:p>
        </p:txBody>
      </p:sp>
    </p:spTree>
    <p:extLst>
      <p:ext uri="{BB962C8B-B14F-4D97-AF65-F5344CB8AC3E}">
        <p14:creationId xmlns:p14="http://schemas.microsoft.com/office/powerpoint/2010/main" val="2964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215D-7ABC-7365-9228-37DBB95EDF95}"/>
              </a:ext>
            </a:extLst>
          </p:cNvPr>
          <p:cNvSpPr>
            <a:spLocks noGrp="1"/>
          </p:cNvSpPr>
          <p:nvPr>
            <p:ph type="title"/>
          </p:nvPr>
        </p:nvSpPr>
        <p:spPr/>
        <p:txBody>
          <a:bodyPr/>
          <a:lstStyle/>
          <a:p>
            <a:r>
              <a:rPr lang="en-US" dirty="0"/>
              <a:t>Some Examples</a:t>
            </a:r>
          </a:p>
        </p:txBody>
      </p:sp>
      <p:sp>
        <p:nvSpPr>
          <p:cNvPr id="3" name="Content Placeholder 2">
            <a:extLst>
              <a:ext uri="{FF2B5EF4-FFF2-40B4-BE49-F238E27FC236}">
                <a16:creationId xmlns:a16="http://schemas.microsoft.com/office/drawing/2014/main" id="{859DE73E-C431-84D9-D32C-3DBE0A563A54}"/>
              </a:ext>
            </a:extLst>
          </p:cNvPr>
          <p:cNvSpPr>
            <a:spLocks noGrp="1"/>
          </p:cNvSpPr>
          <p:nvPr>
            <p:ph idx="1"/>
          </p:nvPr>
        </p:nvSpPr>
        <p:spPr/>
        <p:txBody>
          <a:bodyPr>
            <a:normAutofit/>
          </a:bodyPr>
          <a:lstStyle/>
          <a:p>
            <a:r>
              <a:rPr lang="en-US" dirty="0"/>
              <a:t>Global objects:</a:t>
            </a:r>
          </a:p>
          <a:p>
            <a:pPr lvl="1"/>
            <a:r>
              <a:rPr lang="en-US" b="1" dirty="0">
                <a:latin typeface="Courier New" panose="02070309020205020404" pitchFamily="49" charset="0"/>
                <a:cs typeface="Courier New" panose="02070309020205020404" pitchFamily="49" charset="0"/>
              </a:rPr>
              <a:t>extern</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Declares that the int x exists.</a:t>
            </a:r>
          </a:p>
          <a:p>
            <a:pPr lvl="1"/>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0;    // Defines the integer.</a:t>
            </a:r>
          </a:p>
          <a:p>
            <a:pPr lvl="1"/>
            <a:r>
              <a:rPr lang="en-US" dirty="0"/>
              <a:t>Global objects have default initial values. The extern reserved word is what signals that you are dealing with “only” a declaration.</a:t>
            </a:r>
          </a:p>
          <a:p>
            <a:r>
              <a:rPr lang="en-US" dirty="0"/>
              <a:t>Global functions:</a:t>
            </a:r>
          </a:p>
          <a:p>
            <a:pPr lvl="1"/>
            <a:r>
              <a:rPr lang="en-US" b="1" dirty="0">
                <a:latin typeface="Courier New" panose="02070309020205020404" pitchFamily="49" charset="0"/>
                <a:cs typeface="Courier New" panose="02070309020205020404" pitchFamily="49" charset="0"/>
              </a:rPr>
              <a:t>extern</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increment(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 A declaration*.</a:t>
            </a:r>
          </a:p>
          <a:p>
            <a:pPr lvl="1"/>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increment(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x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Defines the function by providing its body.</a:t>
            </a:r>
          </a:p>
        </p:txBody>
      </p:sp>
      <p:sp>
        <p:nvSpPr>
          <p:cNvPr id="4" name="TextBox 3">
            <a:extLst>
              <a:ext uri="{FF2B5EF4-FFF2-40B4-BE49-F238E27FC236}">
                <a16:creationId xmlns:a16="http://schemas.microsoft.com/office/drawing/2014/main" id="{485EE927-539C-A362-C28E-11A9B7C84FCC}"/>
              </a:ext>
            </a:extLst>
          </p:cNvPr>
          <p:cNvSpPr txBox="1"/>
          <p:nvPr/>
        </p:nvSpPr>
        <p:spPr>
          <a:xfrm>
            <a:off x="2606070" y="6123543"/>
            <a:ext cx="6979859" cy="369332"/>
          </a:xfrm>
          <a:prstGeom prst="rect">
            <a:avLst/>
          </a:prstGeom>
          <a:noFill/>
        </p:spPr>
        <p:txBody>
          <a:bodyPr wrap="none" rtlCol="0">
            <a:spAutoFit/>
          </a:bodyPr>
          <a:lstStyle/>
          <a:p>
            <a:r>
              <a:rPr lang="en-US" dirty="0"/>
              <a:t>* For functions the extern reserved word is optional, and it is rarely used.</a:t>
            </a:r>
          </a:p>
        </p:txBody>
      </p:sp>
    </p:spTree>
    <p:extLst>
      <p:ext uri="{BB962C8B-B14F-4D97-AF65-F5344CB8AC3E}">
        <p14:creationId xmlns:p14="http://schemas.microsoft.com/office/powerpoint/2010/main" val="28529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E747-5DE7-A7F8-10A7-CC042631928E}"/>
              </a:ext>
            </a:extLst>
          </p:cNvPr>
          <p:cNvSpPr>
            <a:spLocks noGrp="1"/>
          </p:cNvSpPr>
          <p:nvPr>
            <p:ph type="title"/>
          </p:nvPr>
        </p:nvSpPr>
        <p:spPr/>
        <p:txBody>
          <a:bodyPr/>
          <a:lstStyle/>
          <a:p>
            <a:r>
              <a:rPr lang="en-US" dirty="0"/>
              <a:t>External References</a:t>
            </a:r>
          </a:p>
        </p:txBody>
      </p:sp>
      <p:sp>
        <p:nvSpPr>
          <p:cNvPr id="3" name="Content Placeholder 2">
            <a:extLst>
              <a:ext uri="{FF2B5EF4-FFF2-40B4-BE49-F238E27FC236}">
                <a16:creationId xmlns:a16="http://schemas.microsoft.com/office/drawing/2014/main" id="{FB3CE612-579D-ECA1-7DE2-5C561FEF451F}"/>
              </a:ext>
            </a:extLst>
          </p:cNvPr>
          <p:cNvSpPr>
            <a:spLocks noGrp="1"/>
          </p:cNvSpPr>
          <p:nvPr>
            <p:ph idx="1"/>
          </p:nvPr>
        </p:nvSpPr>
        <p:spPr/>
        <p:txBody>
          <a:bodyPr/>
          <a:lstStyle/>
          <a:p>
            <a:r>
              <a:rPr lang="en-US" dirty="0"/>
              <a:t>C++ (normally) requires that every entity be declared before it is used.</a:t>
            </a:r>
          </a:p>
          <a:p>
            <a:pPr lvl="1"/>
            <a:r>
              <a:rPr lang="en-US" dirty="0"/>
              <a:t>Exception: In the body of an inline class method defined in the class body, it is permitted to use names declared in the class’s private section even if the private section is later.</a:t>
            </a:r>
          </a:p>
          <a:p>
            <a:r>
              <a:rPr lang="en-US" dirty="0"/>
              <a:t>However, when compiling a translation unit (TU), the compiler does not need to know where declared entities are defined.</a:t>
            </a:r>
          </a:p>
          <a:p>
            <a:pPr lvl="1"/>
            <a:r>
              <a:rPr lang="en-US" dirty="0"/>
              <a:t>Or even if they are defined at all!</a:t>
            </a:r>
          </a:p>
          <a:p>
            <a:r>
              <a:rPr lang="en-US" dirty="0"/>
              <a:t>The link “resolves the external references” by connecting usages of declared entities with their definitions.</a:t>
            </a:r>
          </a:p>
          <a:p>
            <a:pPr lvl="1"/>
            <a:r>
              <a:rPr lang="en-US" dirty="0"/>
              <a:t>It’s what linkers do.</a:t>
            </a:r>
          </a:p>
        </p:txBody>
      </p:sp>
    </p:spTree>
    <p:extLst>
      <p:ext uri="{BB962C8B-B14F-4D97-AF65-F5344CB8AC3E}">
        <p14:creationId xmlns:p14="http://schemas.microsoft.com/office/powerpoint/2010/main" val="158885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6084-1946-ED1D-E55E-B7CBC0771BCD}"/>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FEA349F4-2A68-97BD-14D6-0DED620815D4}"/>
              </a:ext>
            </a:extLst>
          </p:cNvPr>
          <p:cNvSpPr>
            <a:spLocks noGrp="1"/>
          </p:cNvSpPr>
          <p:nvPr>
            <p:ph idx="1"/>
          </p:nvPr>
        </p:nvSpPr>
        <p:spPr/>
        <p:txBody>
          <a:bodyPr/>
          <a:lstStyle/>
          <a:p>
            <a:r>
              <a:rPr lang="en-US" dirty="0"/>
              <a:t>Classes are a little special.</a:t>
            </a:r>
          </a:p>
          <a:p>
            <a:pPr lvl="1"/>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Example;   // Only declares the class.</a:t>
            </a:r>
          </a:p>
          <a:p>
            <a:pPr lvl="1"/>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Example {  // Defines the class.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methods…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private section…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etc.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lvl="1"/>
            <a:r>
              <a:rPr lang="en-US" dirty="0"/>
              <a:t>A class declaration (also called an </a:t>
            </a:r>
            <a:r>
              <a:rPr lang="en-US" i="1" dirty="0"/>
              <a:t>incomplete class declaration</a:t>
            </a:r>
            <a:r>
              <a:rPr lang="en-US" dirty="0"/>
              <a:t>) allows very limited use of the class:</a:t>
            </a:r>
          </a:p>
          <a:p>
            <a:pPr lvl="2"/>
            <a:r>
              <a:rPr lang="en-US" dirty="0"/>
              <a:t>Only pointers and references to the class can be declared; no class objects.</a:t>
            </a:r>
          </a:p>
          <a:p>
            <a:pPr lvl="2"/>
            <a:r>
              <a:rPr lang="en-US" dirty="0"/>
              <a:t>No methods can be used (compiler doesn’t know what they are)</a:t>
            </a:r>
          </a:p>
        </p:txBody>
      </p:sp>
    </p:spTree>
    <p:extLst>
      <p:ext uri="{BB962C8B-B14F-4D97-AF65-F5344CB8AC3E}">
        <p14:creationId xmlns:p14="http://schemas.microsoft.com/office/powerpoint/2010/main" val="233905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855D-9E11-F930-012A-61A788CE78FB}"/>
              </a:ext>
            </a:extLst>
          </p:cNvPr>
          <p:cNvSpPr>
            <a:spLocks noGrp="1"/>
          </p:cNvSpPr>
          <p:nvPr>
            <p:ph type="title"/>
          </p:nvPr>
        </p:nvSpPr>
        <p:spPr/>
        <p:txBody>
          <a:bodyPr/>
          <a:lstStyle/>
          <a:p>
            <a:r>
              <a:rPr lang="en-US" dirty="0"/>
              <a:t>Classes, Continued</a:t>
            </a:r>
          </a:p>
        </p:txBody>
      </p:sp>
      <p:sp>
        <p:nvSpPr>
          <p:cNvPr id="4" name="TextBox 3">
            <a:extLst>
              <a:ext uri="{FF2B5EF4-FFF2-40B4-BE49-F238E27FC236}">
                <a16:creationId xmlns:a16="http://schemas.microsoft.com/office/drawing/2014/main" id="{E9331B97-2F31-25E5-6E20-ECF8FB59C14F}"/>
              </a:ext>
            </a:extLst>
          </p:cNvPr>
          <p:cNvSpPr txBox="1"/>
          <p:nvPr/>
        </p:nvSpPr>
        <p:spPr>
          <a:xfrm>
            <a:off x="838200" y="1690688"/>
            <a:ext cx="7189789" cy="4154984"/>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Example {</a:t>
            </a:r>
          </a:p>
          <a:p>
            <a:r>
              <a:rPr lang="en-US" sz="2400" b="1" dirty="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add_to_state</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value );</a:t>
            </a:r>
          </a:p>
          <a:p>
            <a:r>
              <a:rPr lang="en-US" sz="2400" b="1" dirty="0">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state;</a:t>
            </a:r>
          </a:p>
          <a:p>
            <a:r>
              <a:rPr lang="en-US" sz="2400" dirty="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Example::</a:t>
            </a:r>
            <a:r>
              <a:rPr lang="en-US" sz="2400" dirty="0" err="1">
                <a:latin typeface="Courier New" panose="02070309020205020404" pitchFamily="49" charset="0"/>
                <a:cs typeface="Courier New" panose="02070309020205020404" pitchFamily="49" charset="0"/>
              </a:rPr>
              <a:t>add_to_state</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value )</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state += value;</a:t>
            </a:r>
          </a:p>
          <a:p>
            <a:r>
              <a:rPr lang="en-US" sz="2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0BBEAAF8-42D1-6CE2-1334-F12444139220}"/>
              </a:ext>
            </a:extLst>
          </p:cNvPr>
          <p:cNvSpPr txBox="1"/>
          <p:nvPr/>
        </p:nvSpPr>
        <p:spPr>
          <a:xfrm>
            <a:off x="4811257" y="1532317"/>
            <a:ext cx="2569486" cy="369332"/>
          </a:xfrm>
          <a:prstGeom prst="rect">
            <a:avLst/>
          </a:prstGeom>
          <a:noFill/>
        </p:spPr>
        <p:txBody>
          <a:bodyPr wrap="none" rtlCol="0">
            <a:spAutoFit/>
          </a:bodyPr>
          <a:lstStyle/>
          <a:p>
            <a:r>
              <a:rPr lang="en-US" dirty="0"/>
              <a:t>The </a:t>
            </a:r>
            <a:r>
              <a:rPr lang="en-US" i="1" dirty="0"/>
              <a:t>definition</a:t>
            </a:r>
            <a:r>
              <a:rPr lang="en-US" dirty="0"/>
              <a:t> of a class…</a:t>
            </a:r>
          </a:p>
        </p:txBody>
      </p:sp>
      <p:sp>
        <p:nvSpPr>
          <p:cNvPr id="6" name="TextBox 5">
            <a:extLst>
              <a:ext uri="{FF2B5EF4-FFF2-40B4-BE49-F238E27FC236}">
                <a16:creationId xmlns:a16="http://schemas.microsoft.com/office/drawing/2014/main" id="{125CCCE1-61B5-E1DF-A280-A4147805674A}"/>
              </a:ext>
            </a:extLst>
          </p:cNvPr>
          <p:cNvSpPr txBox="1"/>
          <p:nvPr/>
        </p:nvSpPr>
        <p:spPr>
          <a:xfrm>
            <a:off x="7120462" y="1990770"/>
            <a:ext cx="4313938" cy="369332"/>
          </a:xfrm>
          <a:prstGeom prst="rect">
            <a:avLst/>
          </a:prstGeom>
          <a:noFill/>
        </p:spPr>
        <p:txBody>
          <a:bodyPr wrap="none" rtlCol="0">
            <a:spAutoFit/>
          </a:bodyPr>
          <a:lstStyle/>
          <a:p>
            <a:r>
              <a:rPr lang="en-US" dirty="0"/>
              <a:t>… contains the </a:t>
            </a:r>
            <a:r>
              <a:rPr lang="en-US" i="1" dirty="0"/>
              <a:t>declarations</a:t>
            </a:r>
            <a:r>
              <a:rPr lang="en-US" dirty="0"/>
              <a:t> of its methods…</a:t>
            </a:r>
          </a:p>
        </p:txBody>
      </p:sp>
      <p:sp>
        <p:nvSpPr>
          <p:cNvPr id="7" name="TextBox 6">
            <a:extLst>
              <a:ext uri="{FF2B5EF4-FFF2-40B4-BE49-F238E27FC236}">
                <a16:creationId xmlns:a16="http://schemas.microsoft.com/office/drawing/2014/main" id="{6E184E5D-9195-DFA3-2DA6-A86EF2BDFE73}"/>
              </a:ext>
            </a:extLst>
          </p:cNvPr>
          <p:cNvSpPr txBox="1"/>
          <p:nvPr/>
        </p:nvSpPr>
        <p:spPr>
          <a:xfrm>
            <a:off x="7120462" y="3768180"/>
            <a:ext cx="3160224" cy="369332"/>
          </a:xfrm>
          <a:prstGeom prst="rect">
            <a:avLst/>
          </a:prstGeom>
          <a:noFill/>
        </p:spPr>
        <p:txBody>
          <a:bodyPr wrap="none" rtlCol="0">
            <a:spAutoFit/>
          </a:bodyPr>
          <a:lstStyle/>
          <a:p>
            <a:r>
              <a:rPr lang="en-US" dirty="0"/>
              <a:t>… which are </a:t>
            </a:r>
            <a:r>
              <a:rPr lang="en-US" i="1" dirty="0"/>
              <a:t>defined</a:t>
            </a:r>
            <a:r>
              <a:rPr lang="en-US" dirty="0"/>
              <a:t> elsewhere.</a:t>
            </a:r>
          </a:p>
        </p:txBody>
      </p:sp>
      <p:cxnSp>
        <p:nvCxnSpPr>
          <p:cNvPr id="9" name="Straight Arrow Connector 8">
            <a:extLst>
              <a:ext uri="{FF2B5EF4-FFF2-40B4-BE49-F238E27FC236}">
                <a16:creationId xmlns:a16="http://schemas.microsoft.com/office/drawing/2014/main" id="{3D2B84A5-DB57-D3A6-6850-799F3C80F0D1}"/>
              </a:ext>
            </a:extLst>
          </p:cNvPr>
          <p:cNvCxnSpPr>
            <a:stCxn id="5" idx="1"/>
          </p:cNvCxnSpPr>
          <p:nvPr/>
        </p:nvCxnSpPr>
        <p:spPr>
          <a:xfrm flipH="1">
            <a:off x="3864429" y="1716983"/>
            <a:ext cx="94682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A9C0BD4-68AA-0828-35D5-73A0BB899E1C}"/>
              </a:ext>
            </a:extLst>
          </p:cNvPr>
          <p:cNvCxnSpPr>
            <a:stCxn id="6" idx="1"/>
          </p:cNvCxnSpPr>
          <p:nvPr/>
        </p:nvCxnSpPr>
        <p:spPr>
          <a:xfrm flipH="1">
            <a:off x="6760029" y="2175436"/>
            <a:ext cx="360433" cy="262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2D75491-60D8-9AC7-CA71-92055323BCCE}"/>
              </a:ext>
            </a:extLst>
          </p:cNvPr>
          <p:cNvCxnSpPr>
            <a:stCxn id="7" idx="1"/>
          </p:cNvCxnSpPr>
          <p:nvPr/>
        </p:nvCxnSpPr>
        <p:spPr>
          <a:xfrm flipH="1">
            <a:off x="6781800" y="3952846"/>
            <a:ext cx="338662" cy="343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50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3712-9DC4-8BF6-7C7B-268006628269}"/>
              </a:ext>
            </a:extLst>
          </p:cNvPr>
          <p:cNvSpPr>
            <a:spLocks noGrp="1"/>
          </p:cNvSpPr>
          <p:nvPr>
            <p:ph type="title"/>
          </p:nvPr>
        </p:nvSpPr>
        <p:spPr/>
        <p:txBody>
          <a:bodyPr/>
          <a:lstStyle/>
          <a:p>
            <a:r>
              <a:rPr lang="en-US" dirty="0"/>
              <a:t>The One Definition Rule</a:t>
            </a:r>
          </a:p>
        </p:txBody>
      </p:sp>
      <p:sp>
        <p:nvSpPr>
          <p:cNvPr id="3" name="Content Placeholder 2">
            <a:extLst>
              <a:ext uri="{FF2B5EF4-FFF2-40B4-BE49-F238E27FC236}">
                <a16:creationId xmlns:a16="http://schemas.microsoft.com/office/drawing/2014/main" id="{1231B583-C7B1-210C-BA89-3BDDECEA1078}"/>
              </a:ext>
            </a:extLst>
          </p:cNvPr>
          <p:cNvSpPr>
            <a:spLocks noGrp="1"/>
          </p:cNvSpPr>
          <p:nvPr>
            <p:ph idx="1"/>
          </p:nvPr>
        </p:nvSpPr>
        <p:spPr/>
        <p:txBody>
          <a:bodyPr/>
          <a:lstStyle/>
          <a:p>
            <a:r>
              <a:rPr lang="en-US" dirty="0"/>
              <a:t>C++ has a </a:t>
            </a:r>
            <a:r>
              <a:rPr lang="en-US" i="1" dirty="0"/>
              <a:t>One Definition Rule</a:t>
            </a:r>
            <a:r>
              <a:rPr lang="en-US" dirty="0"/>
              <a:t> (ODR)</a:t>
            </a:r>
          </a:p>
          <a:p>
            <a:pPr lvl="1"/>
            <a:r>
              <a:rPr lang="en-US" dirty="0"/>
              <a:t>Roughly: </a:t>
            </a:r>
            <a:r>
              <a:rPr lang="en-US" i="1" dirty="0"/>
              <a:t>Every entity must have only one definition in the entire program</a:t>
            </a:r>
            <a:r>
              <a:rPr lang="en-US" dirty="0"/>
              <a:t>.</a:t>
            </a:r>
          </a:p>
          <a:p>
            <a:pPr lvl="1"/>
            <a:r>
              <a:rPr lang="en-US" dirty="0"/>
              <a:t>Every function and every global object can only be defined in a single TU (but they can be declared in many places).</a:t>
            </a:r>
          </a:p>
          <a:p>
            <a:r>
              <a:rPr lang="en-US" dirty="0"/>
              <a:t>But there are problems with this simple statement of the ODR.</a:t>
            </a:r>
          </a:p>
        </p:txBody>
      </p:sp>
    </p:spTree>
    <p:extLst>
      <p:ext uri="{BB962C8B-B14F-4D97-AF65-F5344CB8AC3E}">
        <p14:creationId xmlns:p14="http://schemas.microsoft.com/office/powerpoint/2010/main" val="256233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39E6-83E6-EC01-5593-1844D8798D0C}"/>
              </a:ext>
            </a:extLst>
          </p:cNvPr>
          <p:cNvSpPr>
            <a:spLocks noGrp="1"/>
          </p:cNvSpPr>
          <p:nvPr>
            <p:ph type="title"/>
          </p:nvPr>
        </p:nvSpPr>
        <p:spPr/>
        <p:txBody>
          <a:bodyPr/>
          <a:lstStyle/>
          <a:p>
            <a:r>
              <a:rPr lang="en-US" dirty="0"/>
              <a:t>The Reality on the Ground</a:t>
            </a:r>
          </a:p>
        </p:txBody>
      </p:sp>
      <p:sp>
        <p:nvSpPr>
          <p:cNvPr id="3" name="Content Placeholder 2">
            <a:extLst>
              <a:ext uri="{FF2B5EF4-FFF2-40B4-BE49-F238E27FC236}">
                <a16:creationId xmlns:a16="http://schemas.microsoft.com/office/drawing/2014/main" id="{418BAA12-64AF-F10F-BE4A-97CECEBE2454}"/>
              </a:ext>
            </a:extLst>
          </p:cNvPr>
          <p:cNvSpPr>
            <a:spLocks noGrp="1"/>
          </p:cNvSpPr>
          <p:nvPr>
            <p:ph idx="1"/>
          </p:nvPr>
        </p:nvSpPr>
        <p:spPr/>
        <p:txBody>
          <a:bodyPr/>
          <a:lstStyle/>
          <a:p>
            <a:r>
              <a:rPr lang="en-US" dirty="0"/>
              <a:t>Prior to C++ 2020…</a:t>
            </a:r>
          </a:p>
          <a:p>
            <a:pPr lvl="1"/>
            <a:r>
              <a:rPr lang="en-US" dirty="0"/>
              <a:t>Each TU is compiled in isolation of all others.</a:t>
            </a:r>
          </a:p>
          <a:p>
            <a:pPr lvl="1"/>
            <a:r>
              <a:rPr lang="en-US" dirty="0"/>
              <a:t>This means all entities that are used in a TU need to be </a:t>
            </a:r>
            <a:r>
              <a:rPr lang="en-US" u="sng" dirty="0"/>
              <a:t>declared</a:t>
            </a:r>
            <a:r>
              <a:rPr lang="en-US" dirty="0"/>
              <a:t> in that TU</a:t>
            </a:r>
          </a:p>
          <a:p>
            <a:r>
              <a:rPr lang="en-US" dirty="0"/>
              <a:t>Solution(?): header files!</a:t>
            </a:r>
          </a:p>
          <a:p>
            <a:pPr lvl="1"/>
            <a:r>
              <a:rPr lang="en-US" dirty="0"/>
              <a:t>Put declarations in header files</a:t>
            </a:r>
          </a:p>
          <a:p>
            <a:pPr lvl="1"/>
            <a:r>
              <a:rPr lang="en-US" dirty="0"/>
              <a:t>#include header files into the TUs that need to see those declarations.</a:t>
            </a:r>
          </a:p>
          <a:p>
            <a:pPr lvl="1"/>
            <a:r>
              <a:rPr lang="en-US" dirty="0"/>
              <a:t>Leave the definitions in the implementation files (*.</a:t>
            </a:r>
            <a:r>
              <a:rPr lang="en-US" dirty="0" err="1"/>
              <a:t>cpp</a:t>
            </a:r>
            <a:r>
              <a:rPr lang="en-US" dirty="0"/>
              <a:t>).</a:t>
            </a:r>
          </a:p>
          <a:p>
            <a:pPr lvl="1"/>
            <a:r>
              <a:rPr lang="en-US" dirty="0"/>
              <a:t>Many TUs will see the same headers and the same declarations, but that does not violate the ODR. Each definition is in exactly one *.</a:t>
            </a:r>
            <a:r>
              <a:rPr lang="en-US" dirty="0" err="1"/>
              <a:t>cpp</a:t>
            </a:r>
            <a:r>
              <a:rPr lang="en-US" dirty="0"/>
              <a:t> file.</a:t>
            </a:r>
          </a:p>
        </p:txBody>
      </p:sp>
    </p:spTree>
    <p:extLst>
      <p:ext uri="{BB962C8B-B14F-4D97-AF65-F5344CB8AC3E}">
        <p14:creationId xmlns:p14="http://schemas.microsoft.com/office/powerpoint/2010/main" val="344590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81CB-0F79-6885-B629-1EB6E2730DE3}"/>
              </a:ext>
            </a:extLst>
          </p:cNvPr>
          <p:cNvSpPr>
            <a:spLocks noGrp="1"/>
          </p:cNvSpPr>
          <p:nvPr>
            <p:ph type="title"/>
          </p:nvPr>
        </p:nvSpPr>
        <p:spPr/>
        <p:txBody>
          <a:bodyPr/>
          <a:lstStyle/>
          <a:p>
            <a:r>
              <a:rPr lang="en-US" dirty="0"/>
              <a:t>Unfortunately</a:t>
            </a:r>
          </a:p>
        </p:txBody>
      </p:sp>
      <p:sp>
        <p:nvSpPr>
          <p:cNvPr id="3" name="Content Placeholder 2">
            <a:extLst>
              <a:ext uri="{FF2B5EF4-FFF2-40B4-BE49-F238E27FC236}">
                <a16:creationId xmlns:a16="http://schemas.microsoft.com/office/drawing/2014/main" id="{65BF5923-A6C3-031D-6342-3073E590524C}"/>
              </a:ext>
            </a:extLst>
          </p:cNvPr>
          <p:cNvSpPr>
            <a:spLocks noGrp="1"/>
          </p:cNvSpPr>
          <p:nvPr>
            <p:ph idx="1"/>
          </p:nvPr>
        </p:nvSpPr>
        <p:spPr/>
        <p:txBody>
          <a:bodyPr>
            <a:normAutofit/>
          </a:bodyPr>
          <a:lstStyle/>
          <a:p>
            <a:r>
              <a:rPr lang="en-US" dirty="0"/>
              <a:t>Classes need to be </a:t>
            </a:r>
            <a:r>
              <a:rPr lang="en-US" u="sng" dirty="0"/>
              <a:t>defined</a:t>
            </a:r>
            <a:r>
              <a:rPr lang="en-US" dirty="0"/>
              <a:t> in header files</a:t>
            </a:r>
          </a:p>
          <a:p>
            <a:pPr lvl="1"/>
            <a:r>
              <a:rPr lang="en-US" dirty="0"/>
              <a:t>So the compiler can know how much memory they consume</a:t>
            </a:r>
          </a:p>
          <a:p>
            <a:pPr lvl="1"/>
            <a:r>
              <a:rPr lang="en-US" dirty="0"/>
              <a:t>So the compiler can know what methods they have</a:t>
            </a:r>
          </a:p>
          <a:p>
            <a:r>
              <a:rPr lang="en-US" dirty="0"/>
              <a:t>Inline functions need to be </a:t>
            </a:r>
            <a:r>
              <a:rPr lang="en-US" u="sng" dirty="0"/>
              <a:t>defined</a:t>
            </a:r>
            <a:r>
              <a:rPr lang="en-US" dirty="0"/>
              <a:t> in header files</a:t>
            </a:r>
          </a:p>
          <a:p>
            <a:pPr lvl="1"/>
            <a:r>
              <a:rPr lang="en-US" dirty="0"/>
              <a:t>So the compiler can expand their bodies at the call sites</a:t>
            </a:r>
          </a:p>
          <a:p>
            <a:r>
              <a:rPr lang="en-US" dirty="0"/>
              <a:t>Function templates need to be </a:t>
            </a:r>
            <a:r>
              <a:rPr lang="en-US" u="sng" dirty="0"/>
              <a:t>defined</a:t>
            </a:r>
            <a:r>
              <a:rPr lang="en-US" dirty="0"/>
              <a:t> in header files</a:t>
            </a:r>
          </a:p>
          <a:p>
            <a:pPr lvl="1"/>
            <a:r>
              <a:rPr lang="en-US" dirty="0"/>
              <a:t>So the compiler can generate the needed specializations.</a:t>
            </a:r>
          </a:p>
          <a:p>
            <a:pPr lvl="1"/>
            <a:r>
              <a:rPr lang="en-US" dirty="0"/>
              <a:t>C++ 98 had a feature called “exported templates” that was supposed to address this, but it was very difficult to implement, and no compiler vendor (almost) even tried. The feature was dropped in C++ 2011.</a:t>
            </a:r>
          </a:p>
        </p:txBody>
      </p:sp>
    </p:spTree>
    <p:extLst>
      <p:ext uri="{BB962C8B-B14F-4D97-AF65-F5344CB8AC3E}">
        <p14:creationId xmlns:p14="http://schemas.microsoft.com/office/powerpoint/2010/main" val="207381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811</Words>
  <Application>Microsoft Macintosh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C++ 2020 Modules</vt:lpstr>
      <vt:lpstr>Declaration vs Definition</vt:lpstr>
      <vt:lpstr>Some Examples</vt:lpstr>
      <vt:lpstr>External References</vt:lpstr>
      <vt:lpstr>Classes</vt:lpstr>
      <vt:lpstr>Classes, Continued</vt:lpstr>
      <vt:lpstr>The One Definition Rule</vt:lpstr>
      <vt:lpstr>The Reality on the Ground</vt:lpstr>
      <vt:lpstr>Unfortunately</vt:lpstr>
      <vt:lpstr>What About the ODR?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C++ 2020 Modules</dc:title>
  <dc:creator>Peter Chapin</dc:creator>
  <cp:lastModifiedBy>Peter Chapin</cp:lastModifiedBy>
  <cp:revision>2</cp:revision>
  <dcterms:created xsi:type="dcterms:W3CDTF">2023-07-03T17:25:44Z</dcterms:created>
  <dcterms:modified xsi:type="dcterms:W3CDTF">2023-07-03T18:32:49Z</dcterms:modified>
</cp:coreProperties>
</file>