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53"/>
  </p:normalViewPr>
  <p:slideViewPr>
    <p:cSldViewPr snapToGrid="0">
      <p:cViewPr varScale="1">
        <p:scale>
          <a:sx n="118" d="100"/>
          <a:sy n="118" d="100"/>
        </p:scale>
        <p:origin x="6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C75E2-40E8-2A4B-20EA-B4CC538994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D2D1B3-5932-3E0B-6263-DA8AFFE08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BA85C-249B-519B-E73A-D96661E30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A915-2F07-2A46-99A4-70C222AA1B85}" type="datetimeFigureOut">
              <a:rPr lang="en-US" smtClean="0"/>
              <a:t>7/3/23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26285-BAE7-6CE6-C196-D4FEF52C3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823AF-6D21-3616-FD6E-F744A5A51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5F53-E169-DF49-A2D5-86D4B54BF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084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49AFE-DDE2-C658-08AA-23C38979D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BA315-3D19-BF76-DBDE-671D570DF9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EFD75-FEE5-F043-87D0-F661354D0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A915-2F07-2A46-99A4-70C222AA1B85}" type="datetimeFigureOut">
              <a:rPr lang="en-US" smtClean="0"/>
              <a:t>7/3/23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6A57F-CB37-916A-E2B1-212709036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2FEDE-6B8F-AED8-9FF4-27101CAF3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5F53-E169-DF49-A2D5-86D4B54BF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097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EB59C3-298F-07EA-71FD-BCC44F7E83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68C6AB-008A-9173-3A51-8351C217A7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AE0AC-2942-27B0-5EC9-E1B8872E6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A915-2F07-2A46-99A4-70C222AA1B85}" type="datetimeFigureOut">
              <a:rPr lang="en-US" smtClean="0"/>
              <a:t>7/3/23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4FC77-EAE8-B9AB-F334-60421AB08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2E10E-3BB5-0E55-E3FB-616C929C5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5F53-E169-DF49-A2D5-86D4B54BF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03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8C67D-72E6-0A95-B424-3338BB45B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C3251-5766-D366-458C-12E040066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CFA57-2D31-34CB-9834-0CB82B702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A915-2F07-2A46-99A4-70C222AA1B85}" type="datetimeFigureOut">
              <a:rPr lang="en-US" smtClean="0"/>
              <a:t>7/3/23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38C4F-215C-F3D5-7691-7895A2B33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DEB6E-3716-ED56-40D3-6742D839F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5F53-E169-DF49-A2D5-86D4B54BF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087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D38B0-14C4-3610-2A67-61E0D7989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40D982-1514-2573-A1C3-222A5BA5E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A00CE-ABB7-1D22-49C4-295931C04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A915-2F07-2A46-99A4-70C222AA1B85}" type="datetimeFigureOut">
              <a:rPr lang="en-US" smtClean="0"/>
              <a:t>7/3/23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254F7-45F5-0A8C-D2E0-540966F56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B0146-4039-8A58-CD08-F04971271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5F53-E169-DF49-A2D5-86D4B54BF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935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A4D7A-02F2-4353-C69C-6C097B977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7E246-A7F2-6A51-585F-B7E24CDADF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35142E-0520-1030-1B63-9CF49ACF5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18B3C8-FD5E-69EA-8810-E5CF556CC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A915-2F07-2A46-99A4-70C222AA1B85}" type="datetimeFigureOut">
              <a:rPr lang="en-US" smtClean="0"/>
              <a:t>7/3/23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02D4F-08AB-C41A-4DCE-D21EC8D59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EE69E-3AFB-8C07-7AAE-30C0FF88B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5F53-E169-DF49-A2D5-86D4B54BF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04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F1C25-F8BA-16E6-ACC9-D7491D318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71D522-632A-8B63-0595-ADE213091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3E12AE-BF63-5A25-14FC-6684F10E4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3F2856-891B-D166-5C76-DC2DE0D155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F56B6E-3BEB-F50D-B5E6-876D137D6D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664B10-763B-5399-20DD-48E08700D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A915-2F07-2A46-99A4-70C222AA1B85}" type="datetimeFigureOut">
              <a:rPr lang="en-US" smtClean="0"/>
              <a:t>7/3/23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4CCA9D-9814-CDC6-8818-33043E0B5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9B8CD0-1A84-DDA4-F1F8-78447B2F3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5F53-E169-DF49-A2D5-86D4B54BF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286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CB759-4B09-B551-FF43-44F7E768F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11EC82-6D04-A0C4-EFBA-EF0094450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A915-2F07-2A46-99A4-70C222AA1B85}" type="datetimeFigureOut">
              <a:rPr lang="en-US" smtClean="0"/>
              <a:t>7/3/23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C2EFBC-CD4F-C827-215E-74FD513A2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B2C23C-DC5D-F65C-9EE5-98E2FE3F6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5F53-E169-DF49-A2D5-86D4B54BF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16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B8C7E0-2E0B-87D1-D954-CF9162D41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A915-2F07-2A46-99A4-70C222AA1B85}" type="datetimeFigureOut">
              <a:rPr lang="en-US" smtClean="0"/>
              <a:t>7/3/23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4EE5B3-0398-AA88-5C1D-8084BF8B3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D8ECFD-A034-D2FE-3CC0-23C125EE8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5F53-E169-DF49-A2D5-86D4B54BF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113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C5FCD-B0C1-7ED6-FF66-24F956506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2378A-E0EC-9A7F-6F19-F4FF97E2D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5979F9-9D76-086F-1565-2C5BA2FDC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ABA05-3715-8633-DED0-FFBD83206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A915-2F07-2A46-99A4-70C222AA1B85}" type="datetimeFigureOut">
              <a:rPr lang="en-US" smtClean="0"/>
              <a:t>7/3/23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212305-BCA3-8621-C917-E3638AB8C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6675B4-2DDA-D750-3878-64BE4FAF5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5F53-E169-DF49-A2D5-86D4B54BF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52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03F86-5C33-A2BD-24AA-351BDD11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606FAF-0A31-401D-1C98-F04F6232A2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886B7-6F28-7E1E-CDCA-81B5F7BA2E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797647-7DBF-3A25-6101-4C34FD5DB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A915-2F07-2A46-99A4-70C222AA1B85}" type="datetimeFigureOut">
              <a:rPr lang="en-US" smtClean="0"/>
              <a:t>7/3/23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A92D16-9CA6-3B7D-3773-9F420DB7F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B9AE8-1F71-CE5B-1B77-1A0ECB963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5F53-E169-DF49-A2D5-86D4B54BF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17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B25A35-98BE-F9E7-D804-6249D4E76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8A20B-FCFF-D95F-3515-7707581A2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25516-FE82-C4C9-D37E-0E656AE546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AA915-2F07-2A46-99A4-70C222AA1B85}" type="datetimeFigureOut">
              <a:rPr lang="en-US" smtClean="0"/>
              <a:t>7/3/23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0372A-427D-A77C-5524-18FAA7FD7B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D440B-16AD-E47B-5A8F-AC39967BE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A5F53-E169-DF49-A2D5-86D4B54BF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088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86407-D62A-21FC-8133-74F7728C76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Standard Template Library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4B9AD3-A113-D09F-DDED-2080BB00AE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CIS-3012, C++ Programming</a:t>
            </a:r>
          </a:p>
          <a:p>
            <a:r>
              <a:rPr lang="en-US" dirty="0"/>
              <a:t>Vermont State University</a:t>
            </a:r>
          </a:p>
          <a:p>
            <a:r>
              <a:rPr lang="en-US"/>
              <a:t>Peter Chapin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286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D2B99-78CF-F6F9-AE51-1ECEB3C95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Standard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02D4F-1F27-2AFF-AC6B-1EF29F5BA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compiler is required by the standard to include a library</a:t>
            </a:r>
          </a:p>
          <a:p>
            <a:pPr lvl="1"/>
            <a:r>
              <a:rPr lang="en-US" dirty="0"/>
              <a:t>The standard library includes features for doing I/O, math, string manipulation, regular expressions, and many other things.</a:t>
            </a:r>
          </a:p>
          <a:p>
            <a:r>
              <a:rPr lang="en-US" dirty="0"/>
              <a:t>In C++ </a:t>
            </a:r>
            <a:r>
              <a:rPr lang="en-US" i="1" dirty="0"/>
              <a:t>most</a:t>
            </a:r>
            <a:r>
              <a:rPr lang="en-US" dirty="0"/>
              <a:t> of the standard library is templates</a:t>
            </a:r>
          </a:p>
          <a:p>
            <a:pPr lvl="1"/>
            <a:r>
              <a:rPr lang="en-US" dirty="0"/>
              <a:t>That portion is called the </a:t>
            </a:r>
            <a:r>
              <a:rPr lang="en-US" u="sng" dirty="0"/>
              <a:t>Standard Template Library</a:t>
            </a:r>
            <a:r>
              <a:rPr lang="en-US" dirty="0"/>
              <a:t> (STL).</a:t>
            </a:r>
          </a:p>
          <a:p>
            <a:r>
              <a:rPr lang="en-US" dirty="0"/>
              <a:t>The STL is maybe 80% of the standard library?</a:t>
            </a:r>
          </a:p>
          <a:p>
            <a:pPr lvl="1"/>
            <a:r>
              <a:rPr lang="en-US" dirty="0"/>
              <a:t>What is and is not part of the STL is informal. The standard doesn’t talk about the STL at all. However, people do.</a:t>
            </a:r>
          </a:p>
        </p:txBody>
      </p:sp>
    </p:spTree>
    <p:extLst>
      <p:ext uri="{BB962C8B-B14F-4D97-AF65-F5344CB8AC3E}">
        <p14:creationId xmlns:p14="http://schemas.microsoft.com/office/powerpoint/2010/main" val="2832169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4F5C9-DF99-5232-2EE7-FF8C8197C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Main Parts of the STL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63A70E-905A-C064-283C-09CB1E4EB709}"/>
              </a:ext>
            </a:extLst>
          </p:cNvPr>
          <p:cNvSpPr/>
          <p:nvPr/>
        </p:nvSpPr>
        <p:spPr>
          <a:xfrm>
            <a:off x="1556657" y="1929492"/>
            <a:ext cx="2296886" cy="29990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Containers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F67D15-291C-B123-133E-F277AA24C7F4}"/>
              </a:ext>
            </a:extLst>
          </p:cNvPr>
          <p:cNvSpPr/>
          <p:nvPr/>
        </p:nvSpPr>
        <p:spPr>
          <a:xfrm>
            <a:off x="8338459" y="1929491"/>
            <a:ext cx="2296886" cy="29990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Algorithms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E5A2A05-0031-904C-C012-CF13F750C1E0}"/>
              </a:ext>
            </a:extLst>
          </p:cNvPr>
          <p:cNvSpPr/>
          <p:nvPr/>
        </p:nvSpPr>
        <p:spPr>
          <a:xfrm>
            <a:off x="4757057" y="2628898"/>
            <a:ext cx="2677886" cy="16002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Iterators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F598BB5-CFB9-51CC-2A06-B6BAA6911908}"/>
              </a:ext>
            </a:extLst>
          </p:cNvPr>
          <p:cNvCxnSpPr>
            <a:stCxn id="4" idx="3"/>
            <a:endCxn id="6" idx="2"/>
          </p:cNvCxnSpPr>
          <p:nvPr/>
        </p:nvCxnSpPr>
        <p:spPr>
          <a:xfrm flipV="1">
            <a:off x="3853543" y="3428998"/>
            <a:ext cx="903514" cy="2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1C979A5-DB81-7D18-E942-48DC211017AD}"/>
              </a:ext>
            </a:extLst>
          </p:cNvPr>
          <p:cNvCxnSpPr>
            <a:stCxn id="6" idx="6"/>
            <a:endCxn id="5" idx="1"/>
          </p:cNvCxnSpPr>
          <p:nvPr/>
        </p:nvCxnSpPr>
        <p:spPr>
          <a:xfrm>
            <a:off x="7434943" y="3428998"/>
            <a:ext cx="903516" cy="1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0CF8A17-D35F-88C5-E322-2457987D4529}"/>
              </a:ext>
            </a:extLst>
          </p:cNvPr>
          <p:cNvSpPr txBox="1"/>
          <p:nvPr/>
        </p:nvSpPr>
        <p:spPr>
          <a:xfrm>
            <a:off x="1477424" y="5167310"/>
            <a:ext cx="2455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templates for class</a:t>
            </a:r>
          </a:p>
          <a:p>
            <a:r>
              <a:rPr lang="en-US" dirty="0"/>
              <a:t>that hold other objects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2329CC-E3E4-A5F7-45B1-1C2AEE9DAF7A}"/>
              </a:ext>
            </a:extLst>
          </p:cNvPr>
          <p:cNvSpPr txBox="1"/>
          <p:nvPr/>
        </p:nvSpPr>
        <p:spPr>
          <a:xfrm>
            <a:off x="8259226" y="5167309"/>
            <a:ext cx="25737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 templates for</a:t>
            </a:r>
          </a:p>
          <a:p>
            <a:r>
              <a:rPr lang="en-US" dirty="0"/>
              <a:t>functions that implement</a:t>
            </a:r>
          </a:p>
          <a:p>
            <a:r>
              <a:rPr lang="en-US" dirty="0"/>
              <a:t>various algorithms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EA31E0-7AE5-99C3-0BC7-4D52CF75D859}"/>
              </a:ext>
            </a:extLst>
          </p:cNvPr>
          <p:cNvSpPr txBox="1"/>
          <p:nvPr/>
        </p:nvSpPr>
        <p:spPr>
          <a:xfrm>
            <a:off x="4757057" y="4348190"/>
            <a:ext cx="28607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means to specify which </a:t>
            </a:r>
          </a:p>
          <a:p>
            <a:r>
              <a:rPr lang="en-US" dirty="0"/>
              <a:t>subset of objects is to be</a:t>
            </a:r>
          </a:p>
          <a:p>
            <a:r>
              <a:rPr lang="en-US" dirty="0"/>
              <a:t>operated on by an algorithm</a:t>
            </a:r>
          </a:p>
        </p:txBody>
      </p:sp>
    </p:spTree>
    <p:extLst>
      <p:ext uri="{BB962C8B-B14F-4D97-AF65-F5344CB8AC3E}">
        <p14:creationId xmlns:p14="http://schemas.microsoft.com/office/powerpoint/2010/main" val="2559768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49146-7723-647A-9C4B-260742572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Containers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567E9EC-CBC4-7E86-59FD-FCABC776FB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126074"/>
              </p:ext>
            </p:extLst>
          </p:nvPr>
        </p:nvGraphicFramePr>
        <p:xfrm>
          <a:off x="838201" y="1690688"/>
          <a:ext cx="10515600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8669">
                  <a:extLst>
                    <a:ext uri="{9D8B030D-6E8A-4147-A177-3AD203B41FA5}">
                      <a16:colId xmlns:a16="http://schemas.microsoft.com/office/drawing/2014/main" val="3035404779"/>
                    </a:ext>
                  </a:extLst>
                </a:gridCol>
                <a:gridCol w="7576931">
                  <a:extLst>
                    <a:ext uri="{9D8B030D-6E8A-4147-A177-3AD203B41FA5}">
                      <a16:colId xmlns:a16="http://schemas.microsoft.com/office/drawing/2014/main" val="7977972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178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std::vector&lt;T&gt;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 array-like collection of T that has a fully dynamic size. It provides high speed random access but O(n) insertion and erasure.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162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std::deque&lt;T&gt;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Like vector except with high-speed access to both ends (deque stands for double-ended queue and is pronounced “deck”).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458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std::list&lt;T&gt;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doubly-linked list with highly efficient insertion and erasure, but O(n) random access. There are also high-speed splicing methods.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177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std::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forward_list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singly-linked list which is more limited than list, but also uses less memory per item. This can be important in constrained systems.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057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2092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49146-7723-647A-9C4B-260742572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Associative Containers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567E9EC-CBC4-7E86-59FD-FCABC776FB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504964"/>
              </p:ext>
            </p:extLst>
          </p:nvPr>
        </p:nvGraphicFramePr>
        <p:xfrm>
          <a:off x="838201" y="1690688"/>
          <a:ext cx="10515600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8669">
                  <a:extLst>
                    <a:ext uri="{9D8B030D-6E8A-4147-A177-3AD203B41FA5}">
                      <a16:colId xmlns:a16="http://schemas.microsoft.com/office/drawing/2014/main" val="3035404779"/>
                    </a:ext>
                  </a:extLst>
                </a:gridCol>
                <a:gridCol w="7576931">
                  <a:extLst>
                    <a:ext uri="{9D8B030D-6E8A-4147-A177-3AD203B41FA5}">
                      <a16:colId xmlns:a16="http://schemas.microsoft.com/office/drawing/2014/main" val="7977972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178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std::set&lt;K&gt;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collection of keys where the keys are stored in sorted order. Normally sets are implemented as Red-Black trees, although that is not required.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555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std::multiset&lt;K&gt;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collection of keys where the keys are stored in sorted order. Multisets differ from ordinary sets in that they allow multiple, </a:t>
                      </a:r>
                      <a:r>
                        <a:rPr lang="en-US" u="sng" dirty="0"/>
                        <a:t>equivalent</a:t>
                      </a:r>
                      <a:r>
                        <a:rPr lang="en-US" dirty="0"/>
                        <a:t> keys.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213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std::map&lt;K, V&gt;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collection of (key, value) pairs stored in key-sorted order. Normally maps are implemented as Red-Black trees of pairs.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850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std::multimap&lt;K, V&gt;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collection of (key, value) pairs stored in key-sorted order. Multimaps differ from ordinary maps in that they allow multiple, </a:t>
                      </a:r>
                      <a:r>
                        <a:rPr lang="en-US" u="sng" dirty="0"/>
                        <a:t>equivalent</a:t>
                      </a:r>
                      <a:r>
                        <a:rPr lang="en-US" dirty="0"/>
                        <a:t> keys (with possibly different corresponding values).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453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0757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49146-7723-647A-9C4B-260742572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Unordered Associative Containers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567E9EC-CBC4-7E86-59FD-FCABC776FB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770681"/>
              </p:ext>
            </p:extLst>
          </p:nvPr>
        </p:nvGraphicFramePr>
        <p:xfrm>
          <a:off x="838201" y="1690688"/>
          <a:ext cx="1051560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7138">
                  <a:extLst>
                    <a:ext uri="{9D8B030D-6E8A-4147-A177-3AD203B41FA5}">
                      <a16:colId xmlns:a16="http://schemas.microsoft.com/office/drawing/2014/main" val="3035404779"/>
                    </a:ext>
                  </a:extLst>
                </a:gridCol>
                <a:gridCol w="6238462">
                  <a:extLst>
                    <a:ext uri="{9D8B030D-6E8A-4147-A177-3AD203B41FA5}">
                      <a16:colId xmlns:a16="http://schemas.microsoft.com/office/drawing/2014/main" val="7977972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178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std::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unordered_set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&lt;K&gt;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collection of keys where the keys are typically stored in a hash table. Hashing can be faster in some situations, and not others.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555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std::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unordered_multiset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&lt;K&gt;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Similar in concept to multiset, except using hash tables.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213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std::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unordered_map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&lt;K, V&gt;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collection of (key, value) pairs where the keys are typically stored in a hash table.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850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std::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unordered_multimap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&lt;K, V&gt;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Similar in concept to multimap, except using hash tables.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453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7261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49146-7723-647A-9C4B-260742572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Adaptors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645754-4260-3D3A-A2BC-F2E9E7FE4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8999"/>
            <a:ext cx="10515600" cy="2747963"/>
          </a:xfrm>
        </p:spPr>
        <p:txBody>
          <a:bodyPr/>
          <a:lstStyle/>
          <a:p>
            <a:r>
              <a:rPr lang="en-US" dirty="0"/>
              <a:t>Container adaptors are not containers themselves</a:t>
            </a:r>
          </a:p>
          <a:p>
            <a:pPr lvl="1"/>
            <a:r>
              <a:rPr lang="en-US" dirty="0"/>
              <a:t>Instead, they wrap an existing container</a:t>
            </a:r>
          </a:p>
          <a:p>
            <a:r>
              <a:rPr lang="en-US" dirty="0"/>
              <a:t>However, they have defaults so they can be used easily</a:t>
            </a:r>
          </a:p>
          <a:p>
            <a:pPr lvl="1"/>
            <a:r>
              <a:rPr lang="en-US" dirty="0"/>
              <a:t>For example,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stack&lt;T&gt;</a:t>
            </a:r>
            <a:r>
              <a:rPr lang="en-US" dirty="0"/>
              <a:t> wraps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deque&lt;T&gt;</a:t>
            </a:r>
            <a:r>
              <a:rPr lang="en-US" dirty="0"/>
              <a:t> by default.</a:t>
            </a:r>
          </a:p>
          <a:p>
            <a:pPr lvl="1"/>
            <a:r>
              <a:rPr lang="en-US" dirty="0"/>
              <a:t>You can wrap a different kind of container if you have the need.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567E9EC-CBC4-7E86-59FD-FCABC776FB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021964"/>
              </p:ext>
            </p:extLst>
          </p:nvPr>
        </p:nvGraphicFramePr>
        <p:xfrm>
          <a:off x="838201" y="1690688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2982">
                  <a:extLst>
                    <a:ext uri="{9D8B030D-6E8A-4147-A177-3AD203B41FA5}">
                      <a16:colId xmlns:a16="http://schemas.microsoft.com/office/drawing/2014/main" val="3035404779"/>
                    </a:ext>
                  </a:extLst>
                </a:gridCol>
                <a:gridCol w="7192618">
                  <a:extLst>
                    <a:ext uri="{9D8B030D-6E8A-4147-A177-3AD203B41FA5}">
                      <a16:colId xmlns:a16="http://schemas.microsoft.com/office/drawing/2014/main" val="7977972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178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std::queue&lt;T&gt;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container for storing items in FIFO order.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555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std::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priority_queue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Like a queue except items are retrieved in priority order.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213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std::stack&lt;T&gt;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container for storing items in LIFO order.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8507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6689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F8BA8-454B-23FB-0EF2-FB932E4D8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Adapters in Action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83098A-2735-3CA7-9B42-EE6F9DE20D1E}"/>
              </a:ext>
            </a:extLst>
          </p:cNvPr>
          <p:cNvSpPr txBox="1"/>
          <p:nvPr/>
        </p:nvSpPr>
        <p:spPr>
          <a:xfrm>
            <a:off x="838200" y="1859339"/>
            <a:ext cx="1038617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&lt;list&gt;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&lt;stack&gt;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stack&lt;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my_stack1;             // Uses deque&lt;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internally (default).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my_stack1.push( 42 );             // Push onto the stack.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top_item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my_stack1.top( );  // Get a copy of top item.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my_stack1.pop( );                 // Remove top item.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stack&lt;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list&lt;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my_stack2;  // Uses list&lt;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internally.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etc., same as above.</a:t>
            </a:r>
          </a:p>
        </p:txBody>
      </p:sp>
    </p:spTree>
    <p:extLst>
      <p:ext uri="{BB962C8B-B14F-4D97-AF65-F5344CB8AC3E}">
        <p14:creationId xmlns:p14="http://schemas.microsoft.com/office/powerpoint/2010/main" val="1407554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747</Words>
  <Application>Microsoft Macintosh PowerPoint</Application>
  <PresentationFormat>Widescreen</PresentationFormat>
  <Paragraphs>82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 Theme</vt:lpstr>
      <vt:lpstr>Standard Template Library</vt:lpstr>
      <vt:lpstr>C++ Standard Library</vt:lpstr>
      <vt:lpstr>Three Main Parts of the STL</vt:lpstr>
      <vt:lpstr>Sequence Containers</vt:lpstr>
      <vt:lpstr>Associative Containers</vt:lpstr>
      <vt:lpstr>Unordered Associative Containers</vt:lpstr>
      <vt:lpstr>Container Adaptors</vt:lpstr>
      <vt:lpstr>Container Adapters in 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 Template Library</dc:title>
  <dc:creator>Peter Chapin</dc:creator>
  <cp:lastModifiedBy>Peter Chapin</cp:lastModifiedBy>
  <cp:revision>2</cp:revision>
  <dcterms:created xsi:type="dcterms:W3CDTF">2023-06-29T17:32:46Z</dcterms:created>
  <dcterms:modified xsi:type="dcterms:W3CDTF">2023-07-03T17:25:18Z</dcterms:modified>
</cp:coreProperties>
</file>