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FAEF-7366-6F30-CC51-10E420D7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EDDD1-BA05-9B08-D286-9793F33D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2B9A-ACD9-F3FA-258A-72FAD323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3375-F868-29BE-EC56-F1DA33F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1C16-CC1B-D90C-A6C8-6CBB9042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4332-1982-46B2-D7E7-C2E68D6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9DCD-FDB6-FA7B-DFB7-D110EA33E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020E-4FA5-26B4-B101-95F78B01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78DC-52BC-517E-7301-C181A27F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BAD5-84CF-37BD-961B-1CA3BF3F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D936F-FE2A-9F1B-A723-7B83ED38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6A706-A573-FCBB-4F84-8DFB66B8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2E6B-4DF9-AE85-0052-7F0BE7E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97EB-60B6-E093-A7A1-5E36848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9602-C934-790C-77F9-2BFF21E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E59F-8945-25CC-D271-B6D72B1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1B74-9D6F-6B0C-0322-EF7E53F8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9C27-1BF4-981A-DEF8-4192C538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5FC3-C8D5-20FD-B213-38E336CD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DF73-DAB5-224B-E2F4-BD5B29B8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C156-40A8-8081-BA82-777BD09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3231-A40A-D0B3-345F-CBFBF9E7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8E3-1B9C-3F1F-EB49-C7C1C41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F346-1FFB-1E5D-3893-09D03D2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0B12-7AC5-8B09-B03F-021EB79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C318-E212-90E7-350C-E17BBAD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C3FC-FC00-BEC4-516F-2BFBCBC8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A6B3-FD21-8943-B536-807E68E1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59E6-5BDB-9D2E-CAC2-6D2CCBF4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188A-9EF7-1709-987A-6EB88912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EB85-B349-D729-6EB5-6E53A4A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6B2E-5EC1-56F8-D2DA-706F7155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871C-59C1-4C46-EA43-B2C54AB9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889CA-6598-9267-AA07-4FB09C0F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B0B2-77F4-70DB-2986-13B97D1DB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D0DCC-4BEC-916D-E25D-D983030A9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E37A2-F4D1-0D00-4EB9-266B6FC2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0411-A249-5A1A-B9D4-AC29A1A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39E0B-F454-3FA2-A8DF-67EFA40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8670-1A37-C526-6B17-BFC4852D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7CCA-6464-759E-C762-700434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43D9-33A3-C435-1D2B-840C55CE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3C34-6E13-E308-092B-08E81108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E5FDB-C6BF-243A-5434-81165CC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FC5C-B9AA-BD24-905E-0F4A1A7F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00C2-8DF2-4F69-5FDB-2CA1A55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2815-7D56-E81D-9688-700810AC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0161-ECF5-3E11-5B2E-EDE76967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BB2A-B7F6-47FC-B7CB-A6D2CF14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8665-6DB7-C9A5-2234-255D024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67B4-C030-6171-B64C-B55A1C49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08A41-BA06-9F80-BCED-0D5C787B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C40-D75A-0A92-12E1-F0EF0B5A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4093B-61E5-360A-B5C1-7CADC53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0B71-E469-EABD-302D-4B74563B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9591-AACE-4275-A0B6-2789EB8B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F190-DD26-D849-8F7F-96D548FF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D821E-CEB1-640A-1919-9FE2B68A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69283-AD80-1487-B1F7-20522E89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E4F2-2887-75C8-622A-BDBDF37B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A6BE-7A39-3855-E861-927E4F095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7E25-818B-6144-A638-09E64CF66BC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D86B-B59A-7D4D-0B0E-1D66B620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26EE-C007-4E90-467B-5A30FA5D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BAA-096F-BE12-143C-AACA1F3A9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Concurrent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ECB86-E08A-662C-CF44-D6A467E2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7000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84F0-6C45-EA23-A7C8-8383F79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Multi-Threaded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F3C9-AE4B-502C-F968-9014F68B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b="1" dirty="0"/>
              <a:t>very</a:t>
            </a:r>
            <a:r>
              <a:rPr lang="en-US" dirty="0"/>
              <a:t> hard!!</a:t>
            </a:r>
          </a:p>
          <a:p>
            <a:pPr lvl="1"/>
            <a:r>
              <a:rPr lang="en-US" dirty="0"/>
              <a:t>Many thread related errors arise because of timing problems between the threads (called </a:t>
            </a:r>
            <a:r>
              <a:rPr lang="en-US" i="1" dirty="0"/>
              <a:t>race conditions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Unfortunately, thread timing is non-deterministic and extremely difficult (aka impossible) to reproduce at will</a:t>
            </a:r>
          </a:p>
          <a:p>
            <a:pPr lvl="1"/>
            <a:r>
              <a:rPr lang="en-US" dirty="0"/>
              <a:t>A problem that is reasonably reliable in the deployed system may go away when you try to debug because of changes in thread timing</a:t>
            </a:r>
          </a:p>
          <a:p>
            <a:pPr lvl="1"/>
            <a:r>
              <a:rPr lang="en-US" dirty="0"/>
              <a:t>Even adding a debugging print will change the relative execution speed of the threads and can mask bugs</a:t>
            </a:r>
          </a:p>
          <a:p>
            <a:r>
              <a:rPr lang="en-US" dirty="0"/>
              <a:t>Many multi-threaded programs are deployed with bugs like these!</a:t>
            </a:r>
          </a:p>
        </p:txBody>
      </p:sp>
    </p:spTree>
    <p:extLst>
      <p:ext uri="{BB962C8B-B14F-4D97-AF65-F5344CB8AC3E}">
        <p14:creationId xmlns:p14="http://schemas.microsoft.com/office/powerpoint/2010/main" val="30449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std::thread t( f,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Wait for the thread to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6607629" y="4615543"/>
            <a:ext cx="537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 exception is thrown, the call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gets skipped.</a:t>
            </a:r>
          </a:p>
          <a:p>
            <a:r>
              <a:rPr lang="en-US" dirty="0"/>
              <a:t>That might be undesirable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961718" y="4938708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C++ 2020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t( f,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6607629" y="4615543"/>
            <a:ext cx="473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r>
              <a:rPr lang="en-US" dirty="0"/>
              <a:t>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.</a:t>
            </a:r>
          </a:p>
          <a:p>
            <a:r>
              <a:rPr lang="en-US" dirty="0"/>
              <a:t>This will happen even if an exception propagates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961718" y="4938708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std::thread t( f, 42, 3.14 );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Wait for the thread to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5961718" y="4038600"/>
            <a:ext cx="553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number of arguments of variable types</a:t>
            </a:r>
          </a:p>
          <a:p>
            <a:r>
              <a:rPr lang="en-US" dirty="0"/>
              <a:t>This works because the constructor is a </a:t>
            </a:r>
            <a:r>
              <a:rPr lang="en-US" i="1" dirty="0"/>
              <a:t>variadic template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15807" y="4361765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4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CFAF-F040-31D5-3E08-3A16BE8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Finish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5CF0-7E56-CB32-7081-A5B75942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 to include:</a:t>
            </a:r>
          </a:p>
          <a:p>
            <a:pPr lvl="1"/>
            <a:r>
              <a:rPr lang="en-US" dirty="0"/>
              <a:t>Returning values from threads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this_thread</a:t>
            </a:r>
            <a:r>
              <a:rPr lang="en-US" dirty="0"/>
              <a:t> name space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</a:t>
            </a:r>
          </a:p>
          <a:p>
            <a:pPr lvl="1"/>
            <a:r>
              <a:rPr lang="en-US" dirty="0"/>
              <a:t>Lock guards</a:t>
            </a:r>
          </a:p>
          <a:p>
            <a:pPr lvl="1"/>
            <a:r>
              <a:rPr lang="en-US" dirty="0"/>
              <a:t>R/W locks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Futures and promises</a:t>
            </a:r>
          </a:p>
        </p:txBody>
      </p:sp>
    </p:spTree>
    <p:extLst>
      <p:ext uri="{BB962C8B-B14F-4D97-AF65-F5344CB8AC3E}">
        <p14:creationId xmlns:p14="http://schemas.microsoft.com/office/powerpoint/2010/main" val="10125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888-7AFD-582A-C703-DF34D4C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B73C-A29C-369A-8293-8D5A2B5A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thread of execution</a:t>
            </a:r>
            <a:r>
              <a:rPr lang="en-US" dirty="0"/>
              <a:t> (or just </a:t>
            </a:r>
            <a:r>
              <a:rPr lang="en-US" i="1" dirty="0"/>
              <a:t>thread</a:t>
            </a:r>
            <a:r>
              <a:rPr lang="en-US" dirty="0"/>
              <a:t>) is the sequence of statements executed by the processor (or </a:t>
            </a:r>
            <a:r>
              <a:rPr lang="en-US" i="1" dirty="0"/>
              <a:t>processing element</a:t>
            </a:r>
            <a:r>
              <a:rPr lang="en-US" dirty="0"/>
              <a:t>)</a:t>
            </a:r>
          </a:p>
          <a:p>
            <a:r>
              <a:rPr lang="en-US" dirty="0"/>
              <a:t>In a </a:t>
            </a:r>
            <a:r>
              <a:rPr lang="en-US" i="1" dirty="0"/>
              <a:t>single-threaded</a:t>
            </a:r>
            <a:r>
              <a:rPr lang="en-US" dirty="0"/>
              <a:t> program, there is just one thread</a:t>
            </a:r>
          </a:p>
          <a:p>
            <a:pPr lvl="1"/>
            <a:r>
              <a:rPr lang="en-US" dirty="0"/>
              <a:t>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and follows the flow of the program until it exits, causing the program to end</a:t>
            </a:r>
          </a:p>
          <a:p>
            <a:r>
              <a:rPr lang="en-US" dirty="0"/>
              <a:t>In a </a:t>
            </a:r>
            <a:r>
              <a:rPr lang="en-US" i="1" dirty="0"/>
              <a:t>multi-threaded program</a:t>
            </a:r>
            <a:r>
              <a:rPr lang="en-US" dirty="0"/>
              <a:t>, there are multiple threads</a:t>
            </a:r>
          </a:p>
          <a:p>
            <a:pPr lvl="1"/>
            <a:r>
              <a:rPr lang="en-US" dirty="0"/>
              <a:t>The main thread is the one that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dirty="0"/>
              <a:t>During its lifetime, the main thread might start other threads</a:t>
            </a:r>
          </a:p>
          <a:p>
            <a:pPr lvl="1"/>
            <a:r>
              <a:rPr lang="en-US" dirty="0"/>
              <a:t>Each additional thread calls a top-level function for that thread called the </a:t>
            </a:r>
            <a:r>
              <a:rPr lang="en-US" i="1" dirty="0"/>
              <a:t>thread function</a:t>
            </a:r>
          </a:p>
        </p:txBody>
      </p:sp>
    </p:spTree>
    <p:extLst>
      <p:ext uri="{BB962C8B-B14F-4D97-AF65-F5344CB8AC3E}">
        <p14:creationId xmlns:p14="http://schemas.microsoft.com/office/powerpoint/2010/main" val="2998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5C3-B3EF-A5AC-D983-8F830588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4CA4-E06D-8F5F-D5F1-3A8F75D4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ends </a:t>
            </a:r>
            <a:r>
              <a:rPr lang="en-US" u="sng" dirty="0"/>
              <a:t>when the main thread returns from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en-US" u="sng" dirty="0"/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The program ends </a:t>
            </a:r>
            <a:r>
              <a:rPr lang="en-US" u="sng" dirty="0"/>
              <a:t>if any thread calls std::exit</a:t>
            </a:r>
            <a:endParaRPr lang="en-US" dirty="0"/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The program ends </a:t>
            </a:r>
            <a:r>
              <a:rPr lang="en-US" u="sng" dirty="0"/>
              <a:t>if any thread throws an exception that it does not handle</a:t>
            </a:r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In general, </a:t>
            </a:r>
            <a:r>
              <a:rPr lang="en-US" i="1" dirty="0"/>
              <a:t>it is best to arrange for the clean termination of all threads before trying to terminate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26160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D5EE-BDAE-E567-1480-6BC23749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1AC-94BD-46FC-A2D4-96EBF543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single-threaded process:</a:t>
            </a:r>
          </a:p>
          <a:p>
            <a:pPr lvl="1"/>
            <a:r>
              <a:rPr lang="en-US" dirty="0"/>
              <a:t>The OS starts the main thread</a:t>
            </a:r>
          </a:p>
          <a:p>
            <a:pPr lvl="1"/>
            <a:r>
              <a:rPr lang="en-US" dirty="0"/>
              <a:t>The main thread calls constructors of global objects</a:t>
            </a:r>
          </a:p>
          <a:p>
            <a:pPr lvl="1"/>
            <a:r>
              <a:rPr lang="en-US" dirty="0"/>
              <a:t>The main thread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b="1" dirty="0"/>
              <a:t>The program is executed</a:t>
            </a:r>
          </a:p>
          <a:p>
            <a:pPr lvl="1"/>
            <a:r>
              <a:rPr lang="en-US" dirty="0"/>
              <a:t>The main thread returns from main</a:t>
            </a:r>
          </a:p>
          <a:p>
            <a:pPr lvl="1"/>
            <a:r>
              <a:rPr lang="en-US" dirty="0"/>
              <a:t>The main thread calls destructors of global objects</a:t>
            </a:r>
          </a:p>
          <a:p>
            <a:pPr lvl="1"/>
            <a:r>
              <a:rPr lang="en-US" dirty="0"/>
              <a:t>The main thread informs the OS that the process has ended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FD79B-DC2D-93E3-5EDA-626E30906835}"/>
              </a:ext>
            </a:extLst>
          </p:cNvPr>
          <p:cNvSpPr txBox="1"/>
          <p:nvPr/>
        </p:nvSpPr>
        <p:spPr>
          <a:xfrm>
            <a:off x="6660614" y="3322305"/>
            <a:ext cx="553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exception here might skip the return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/>
              <a:t>However, the destructors of global objects still get called.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B5FA9E-ED53-5FDB-7CA2-310ED1008A7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797321" y="3635828"/>
            <a:ext cx="1863293" cy="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41157-0BA4-5ED2-D2D2-AD48D2C995D0}"/>
              </a:ext>
            </a:extLst>
          </p:cNvPr>
          <p:cNvCxnSpPr>
            <a:stCxn id="4" idx="1"/>
          </p:cNvCxnSpPr>
          <p:nvPr/>
        </p:nvCxnSpPr>
        <p:spPr>
          <a:xfrm flipH="1">
            <a:off x="6346371" y="3645471"/>
            <a:ext cx="314243" cy="6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D5EE-BDAE-E567-1480-6BC23749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1AC-94BD-46FC-A2D4-96EBF543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single-threaded process:</a:t>
            </a:r>
          </a:p>
          <a:p>
            <a:pPr lvl="1"/>
            <a:r>
              <a:rPr lang="en-US" dirty="0"/>
              <a:t>The OS starts the main thread</a:t>
            </a:r>
          </a:p>
          <a:p>
            <a:pPr lvl="1"/>
            <a:r>
              <a:rPr lang="en-US" dirty="0"/>
              <a:t>The main thread calls constructors of global objects</a:t>
            </a:r>
          </a:p>
          <a:p>
            <a:pPr lvl="1"/>
            <a:r>
              <a:rPr lang="en-US" dirty="0"/>
              <a:t>The main thread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Additional threads get created by the main thread (or by each other)</a:t>
            </a:r>
          </a:p>
          <a:p>
            <a:pPr lvl="1"/>
            <a:r>
              <a:rPr lang="en-US" b="1" dirty="0"/>
              <a:t>The program is executed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Wait for all additional threads to cleanly terminate</a:t>
            </a:r>
          </a:p>
          <a:p>
            <a:pPr lvl="1"/>
            <a:r>
              <a:rPr lang="en-US" dirty="0"/>
              <a:t>The main thread returns from main</a:t>
            </a:r>
          </a:p>
          <a:p>
            <a:pPr lvl="1"/>
            <a:r>
              <a:rPr lang="en-US" dirty="0"/>
              <a:t>The main thread calls destructors of global objects</a:t>
            </a:r>
          </a:p>
          <a:p>
            <a:pPr lvl="1"/>
            <a:r>
              <a:rPr lang="en-US" dirty="0"/>
              <a:t>The main thread informs the OS that the process has ended</a:t>
            </a:r>
          </a:p>
        </p:txBody>
      </p:sp>
    </p:spTree>
    <p:extLst>
      <p:ext uri="{BB962C8B-B14F-4D97-AF65-F5344CB8AC3E}">
        <p14:creationId xmlns:p14="http://schemas.microsoft.com/office/powerpoint/2010/main" val="252120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B6F0-3980-AA3D-A228-80C00DA7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8BB6-6686-8658-06CF-DD8C3058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an unhandled exception in a thread will terminate the entire program, consider catching all exceptions in the thread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FB97-F3A7-5E6B-65F3-C4E464211CE9}"/>
              </a:ext>
            </a:extLst>
          </p:cNvPr>
          <p:cNvSpPr txBox="1"/>
          <p:nvPr/>
        </p:nvSpPr>
        <p:spPr>
          <a:xfrm>
            <a:off x="838200" y="2895580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This function is the top-level function of some thread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The main logic of the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...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The thread tried to throw an unhandled exception.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Log the event, and let the thread end normally?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The thread ends when this function returns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1DCD-B43E-10AF-C7EA-D853E9B3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C74-3869-CD3C-6045-A6F2E97C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thread has its own stack. This means:</a:t>
            </a:r>
          </a:p>
          <a:p>
            <a:pPr lvl="1"/>
            <a:r>
              <a:rPr lang="en-US" dirty="0"/>
              <a:t>Local variables are unique to the thread, even if two threads execute the very same function (local variables on on the stack)</a:t>
            </a:r>
          </a:p>
          <a:p>
            <a:pPr lvl="1"/>
            <a:r>
              <a:rPr lang="en-US" dirty="0"/>
              <a:t>When an exception is thrown, it is the stack of the throwing thread that is unwound</a:t>
            </a:r>
          </a:p>
          <a:p>
            <a:pPr lvl="1"/>
            <a:r>
              <a:rPr lang="en-US" dirty="0"/>
              <a:t>An exception can be happening in one thread while other threads are executing normally. This does not (necessarily) cause any problems</a:t>
            </a:r>
          </a:p>
          <a:p>
            <a:pPr lvl="1"/>
            <a:r>
              <a:rPr lang="en-US" dirty="0"/>
              <a:t>The stack could overflow in one thread (</a:t>
            </a:r>
            <a:r>
              <a:rPr lang="en-US" u="sng" dirty="0"/>
              <a:t>causing UB</a:t>
            </a:r>
            <a:r>
              <a:rPr lang="en-US" dirty="0"/>
              <a:t>), but not the others</a:t>
            </a:r>
          </a:p>
        </p:txBody>
      </p:sp>
    </p:spTree>
    <p:extLst>
      <p:ext uri="{BB962C8B-B14F-4D97-AF65-F5344CB8AC3E}">
        <p14:creationId xmlns:p14="http://schemas.microsoft.com/office/powerpoint/2010/main" val="34969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35F-6877-B8F9-0D71-60BCF13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0B86-0A5C-A78D-695C-5BD49A1A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(and function parameters) </a:t>
            </a:r>
            <a:r>
              <a:rPr lang="en-US" i="1" dirty="0"/>
              <a:t>are not</a:t>
            </a:r>
            <a:r>
              <a:rPr lang="en-US" dirty="0"/>
              <a:t> shared between threads, </a:t>
            </a:r>
            <a:r>
              <a:rPr lang="en-US" u="sng" dirty="0"/>
              <a:t>even when two threads execute the same function</a:t>
            </a:r>
            <a:r>
              <a:rPr lang="en-US" dirty="0"/>
              <a:t> (every thread has its own stack)</a:t>
            </a:r>
          </a:p>
          <a:p>
            <a:r>
              <a:rPr lang="en-US" dirty="0"/>
              <a:t>Global variables </a:t>
            </a:r>
            <a:r>
              <a:rPr lang="en-US" i="1" dirty="0"/>
              <a:t>are</a:t>
            </a:r>
            <a:r>
              <a:rPr lang="en-US" dirty="0"/>
              <a:t> shared between threads</a:t>
            </a:r>
          </a:p>
          <a:p>
            <a:r>
              <a:rPr lang="en-US" dirty="0"/>
              <a:t>Heap data is (potentially) shared between threads</a:t>
            </a:r>
          </a:p>
          <a:p>
            <a:pPr lvl="1"/>
            <a:r>
              <a:rPr lang="en-US" dirty="0"/>
              <a:t>That is, objects allocated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can potentially be accessed by multiple threads, if pointers to such objects are shared</a:t>
            </a:r>
          </a:p>
          <a:p>
            <a:r>
              <a:rPr lang="en-US" i="1" dirty="0"/>
              <a:t>Thread-local storage</a:t>
            </a:r>
            <a:r>
              <a:rPr lang="en-US" dirty="0"/>
              <a:t> is global storage that is only visible to a particular thread. </a:t>
            </a:r>
            <a:r>
              <a:rPr lang="en-US" b="1" dirty="0"/>
              <a:t>Outside the scope of these slides</a:t>
            </a:r>
          </a:p>
        </p:txBody>
      </p:sp>
    </p:spTree>
    <p:extLst>
      <p:ext uri="{BB962C8B-B14F-4D97-AF65-F5344CB8AC3E}">
        <p14:creationId xmlns:p14="http://schemas.microsoft.com/office/powerpoint/2010/main" val="31792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F3C6-9E98-749B-46F5-672445A4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Multi-Threaded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F999-7255-B514-2F60-C4EA6710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hard!</a:t>
            </a:r>
          </a:p>
          <a:p>
            <a:pPr lvl="1"/>
            <a:r>
              <a:rPr lang="en-US" dirty="0"/>
              <a:t>By default, most debuggers will stop only one thread. The other threads run at full speed as you single-step through the program.</a:t>
            </a:r>
          </a:p>
          <a:p>
            <a:pPr lvl="1"/>
            <a:r>
              <a:rPr lang="en-US" dirty="0"/>
              <a:t>You typically can stop all threads, and switch between them manually to single step each one</a:t>
            </a:r>
          </a:p>
          <a:p>
            <a:pPr lvl="1"/>
            <a:r>
              <a:rPr lang="en-US" dirty="0"/>
              <a:t>A breakpoint will likely stop the thread that hits it, but not the others, although your debugger may give you the option to stop all threads when any of them breaks</a:t>
            </a:r>
          </a:p>
          <a:p>
            <a:r>
              <a:rPr lang="en-US" dirty="0"/>
              <a:t>Interpreting what is going on can be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18218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1189</Words>
  <Application>Microsoft Macintosh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C++ Concurrent Programming</vt:lpstr>
      <vt:lpstr>Thread?</vt:lpstr>
      <vt:lpstr>Program Termination</vt:lpstr>
      <vt:lpstr>Single-Threaded</vt:lpstr>
      <vt:lpstr>Multi-Threaded</vt:lpstr>
      <vt:lpstr>Unhandled Exceptions</vt:lpstr>
      <vt:lpstr>Processor Stack</vt:lpstr>
      <vt:lpstr>Global Variables</vt:lpstr>
      <vt:lpstr>Debugging Multi-Threaded Programs</vt:lpstr>
      <vt:lpstr>Debugging Multi-Threaded Programs</vt:lpstr>
      <vt:lpstr>What Does It Look Like?</vt:lpstr>
      <vt:lpstr>Using C++ 2020 std::jthread</vt:lpstr>
      <vt:lpstr>Another Example</vt:lpstr>
      <vt:lpstr>Finish 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Concurrent Programming</dc:title>
  <dc:creator>Peter Chapin</dc:creator>
  <cp:lastModifiedBy>Peter Chapin</cp:lastModifiedBy>
  <cp:revision>5</cp:revision>
  <dcterms:created xsi:type="dcterms:W3CDTF">2023-12-03T17:37:36Z</dcterms:created>
  <dcterms:modified xsi:type="dcterms:W3CDTF">2023-12-04T18:52:53Z</dcterms:modified>
</cp:coreProperties>
</file>