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83" r:id="rId25"/>
    <p:sldId id="284" r:id="rId26"/>
    <p:sldId id="285" r:id="rId27"/>
    <p:sldId id="286" r:id="rId28"/>
    <p:sldId id="287" r:id="rId29"/>
    <p:sldId id="288" r:id="rId30"/>
    <p:sldId id="279" r:id="rId31"/>
    <p:sldId id="280" r:id="rId32"/>
    <p:sldId id="281"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E293-C0AB-C65B-4CFE-5C80FED9BE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B4C69-DE7E-7AE2-8499-D6E71592C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A62D2-1DA8-6831-2096-C19DC9FA1840}"/>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5" name="Footer Placeholder 4">
            <a:extLst>
              <a:ext uri="{FF2B5EF4-FFF2-40B4-BE49-F238E27FC236}">
                <a16:creationId xmlns:a16="http://schemas.microsoft.com/office/drawing/2014/main" id="{6C5BBB79-C527-5A6D-6003-F0009F906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1343D-9088-E23B-AD3E-C92C3691FA23}"/>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53083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2928-D0F8-E904-B520-BA9CFF837F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9B88FB-EC07-8CEE-7ACD-4BAED6677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E0D51-11AA-FB07-A83C-69DF20CBF08C}"/>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5" name="Footer Placeholder 4">
            <a:extLst>
              <a:ext uri="{FF2B5EF4-FFF2-40B4-BE49-F238E27FC236}">
                <a16:creationId xmlns:a16="http://schemas.microsoft.com/office/drawing/2014/main" id="{4F20F5C3-6AB8-8F32-7286-80064F3E6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2F10E-B3B2-4934-A59F-F0F710914DC4}"/>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80269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C7E6C-E5BF-D67D-96AA-9EF3F6205D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AE749-41A8-278C-6AD8-EAAEA8BED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9679A-E5E2-AD51-B826-4BAD6D2DB2B0}"/>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5" name="Footer Placeholder 4">
            <a:extLst>
              <a:ext uri="{FF2B5EF4-FFF2-40B4-BE49-F238E27FC236}">
                <a16:creationId xmlns:a16="http://schemas.microsoft.com/office/drawing/2014/main" id="{F7CB3996-BDCD-A8BC-EE0F-F94A24BDB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4C836-C37B-A888-FF3E-B817029315B6}"/>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70921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9D68-0196-CB22-C0C0-1ACD2A8F2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933E6-D7A8-B1B1-65C9-3879A08B9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1872E-AE3D-4831-E5D7-38904D764C7A}"/>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5" name="Footer Placeholder 4">
            <a:extLst>
              <a:ext uri="{FF2B5EF4-FFF2-40B4-BE49-F238E27FC236}">
                <a16:creationId xmlns:a16="http://schemas.microsoft.com/office/drawing/2014/main" id="{2FFAE76E-5FB7-FB60-F10E-D115863D3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A8432-AB06-9EB3-B5B4-920D0C03F15E}"/>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26607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A00F-6E80-7608-A5AD-2587D5000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D2D144-BE57-8C15-F879-8B36E50B9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2CB50-E783-CBA5-8B9B-EAF7BF62D093}"/>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5" name="Footer Placeholder 4">
            <a:extLst>
              <a:ext uri="{FF2B5EF4-FFF2-40B4-BE49-F238E27FC236}">
                <a16:creationId xmlns:a16="http://schemas.microsoft.com/office/drawing/2014/main" id="{9B82A232-BF92-EE56-EB2A-003A1E52A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0AC5-6323-2A0A-E706-E505A2AEBB5F}"/>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175796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3EB8-532D-590D-6195-52B32535F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DBB8-BC79-5F32-C0AD-70813DC20E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211C1E-3AC6-6ABB-4C9F-B243BF583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7D2F8-4E7F-051B-DA07-1B38886D0543}"/>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6" name="Footer Placeholder 5">
            <a:extLst>
              <a:ext uri="{FF2B5EF4-FFF2-40B4-BE49-F238E27FC236}">
                <a16:creationId xmlns:a16="http://schemas.microsoft.com/office/drawing/2014/main" id="{480F6B65-777B-9258-FA3C-664A16F18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8C330-F580-BBCC-6809-06931A3366FF}"/>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49671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B9BC-B21C-47CC-4635-65A49AB666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DF60C-836D-C438-66A0-3FFDAFBAF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B57F0-7415-DDE3-E05F-FB82F243D4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5B73D-7603-EFC8-0EE7-7BBE9D907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82F2C-12D1-00E3-9D5A-09C960DA5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C4F90-FD8A-BB46-358A-92E257E6A033}"/>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8" name="Footer Placeholder 7">
            <a:extLst>
              <a:ext uri="{FF2B5EF4-FFF2-40B4-BE49-F238E27FC236}">
                <a16:creationId xmlns:a16="http://schemas.microsoft.com/office/drawing/2014/main" id="{35CD4AEE-7A3A-40E2-D3AB-9E543C16DE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A2F85-19B3-CCD8-4796-A3B4B51D751E}"/>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11828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D724-C70A-589B-B910-D603ACD094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59341-4B40-02CF-AF49-4A6FB725766A}"/>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4" name="Footer Placeholder 3">
            <a:extLst>
              <a:ext uri="{FF2B5EF4-FFF2-40B4-BE49-F238E27FC236}">
                <a16:creationId xmlns:a16="http://schemas.microsoft.com/office/drawing/2014/main" id="{553ED692-C394-B11E-F5EE-3059EE1BC2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1D4C7-EE63-30FB-5A82-89D0BDB2F829}"/>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114892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ADF97-B0B1-509C-5366-45F9313FCDF7}"/>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3" name="Footer Placeholder 2">
            <a:extLst>
              <a:ext uri="{FF2B5EF4-FFF2-40B4-BE49-F238E27FC236}">
                <a16:creationId xmlns:a16="http://schemas.microsoft.com/office/drawing/2014/main" id="{B8ADDA1B-64E4-5998-D22F-996B8BAEC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44C1B-F81E-C615-618A-43AD03EA798D}"/>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14563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BF4F-7FF9-D3A6-A4A8-F9EB827E7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9290A0-3E01-D421-E5B1-5829E7119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D902F8-8C49-BA2D-8C45-262E352A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E153D-3272-3221-EB73-B071A394DFED}"/>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6" name="Footer Placeholder 5">
            <a:extLst>
              <a:ext uri="{FF2B5EF4-FFF2-40B4-BE49-F238E27FC236}">
                <a16:creationId xmlns:a16="http://schemas.microsoft.com/office/drawing/2014/main" id="{3B830B9A-E9AE-5FCE-7DB1-2B2F37C10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CE4B9-C92C-2D27-F05A-C68003594AA8}"/>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914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4A5E-4A5F-D5BD-6DAD-0184E99F8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8C7815-4D73-E622-F613-5E29D9AFC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0B2387-CC50-8C7D-641C-C2EA165E1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4826C-8355-D386-7BFE-7ED55CE976C8}"/>
              </a:ext>
            </a:extLst>
          </p:cNvPr>
          <p:cNvSpPr>
            <a:spLocks noGrp="1"/>
          </p:cNvSpPr>
          <p:nvPr>
            <p:ph type="dt" sz="half" idx="10"/>
          </p:nvPr>
        </p:nvSpPr>
        <p:spPr/>
        <p:txBody>
          <a:bodyPr/>
          <a:lstStyle/>
          <a:p>
            <a:fld id="{17A57B3F-CD89-7649-929F-A2F99AD089BC}" type="datetimeFigureOut">
              <a:rPr lang="en-US" smtClean="0"/>
              <a:t>11/13/23</a:t>
            </a:fld>
            <a:endParaRPr lang="en-US"/>
          </a:p>
        </p:txBody>
      </p:sp>
      <p:sp>
        <p:nvSpPr>
          <p:cNvPr id="6" name="Footer Placeholder 5">
            <a:extLst>
              <a:ext uri="{FF2B5EF4-FFF2-40B4-BE49-F238E27FC236}">
                <a16:creationId xmlns:a16="http://schemas.microsoft.com/office/drawing/2014/main" id="{8B60908D-F82C-8ABA-D385-4389E638A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83189-B6CC-4FB9-48B6-7AD57815CB24}"/>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92511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4BD8E-6432-370B-BA53-316F1B01C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F70C0-A699-5DBB-1503-0F7A98EDC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F40C0-72B9-B419-824E-22415B453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57B3F-CD89-7649-929F-A2F99AD089BC}" type="datetimeFigureOut">
              <a:rPr lang="en-US" smtClean="0"/>
              <a:t>11/13/23</a:t>
            </a:fld>
            <a:endParaRPr lang="en-US"/>
          </a:p>
        </p:txBody>
      </p:sp>
      <p:sp>
        <p:nvSpPr>
          <p:cNvPr id="5" name="Footer Placeholder 4">
            <a:extLst>
              <a:ext uri="{FF2B5EF4-FFF2-40B4-BE49-F238E27FC236}">
                <a16:creationId xmlns:a16="http://schemas.microsoft.com/office/drawing/2014/main" id="{E9762094-4956-065E-F97E-08139B6DF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C06C80-C902-1901-C9FB-DDF502B95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C0F3B-1A1C-9C4B-88A2-DE0D65DD90B3}" type="slidenum">
              <a:rPr lang="en-US" smtClean="0"/>
              <a:t>‹#›</a:t>
            </a:fld>
            <a:endParaRPr lang="en-US"/>
          </a:p>
        </p:txBody>
      </p:sp>
    </p:spTree>
    <p:extLst>
      <p:ext uri="{BB962C8B-B14F-4D97-AF65-F5344CB8AC3E}">
        <p14:creationId xmlns:p14="http://schemas.microsoft.com/office/powerpoint/2010/main" val="182205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41C8-C74F-A4F5-CECD-FB99CF502E33}"/>
              </a:ext>
            </a:extLst>
          </p:cNvPr>
          <p:cNvSpPr>
            <a:spLocks noGrp="1"/>
          </p:cNvSpPr>
          <p:nvPr>
            <p:ph type="ctrTitle"/>
          </p:nvPr>
        </p:nvSpPr>
        <p:spPr/>
        <p:txBody>
          <a:bodyPr/>
          <a:lstStyle/>
          <a:p>
            <a:r>
              <a:rPr lang="en-US" dirty="0"/>
              <a:t>C++ Exceptions</a:t>
            </a:r>
          </a:p>
        </p:txBody>
      </p:sp>
      <p:sp>
        <p:nvSpPr>
          <p:cNvPr id="3" name="Subtitle 2">
            <a:extLst>
              <a:ext uri="{FF2B5EF4-FFF2-40B4-BE49-F238E27FC236}">
                <a16:creationId xmlns:a16="http://schemas.microsoft.com/office/drawing/2014/main" id="{4F9341FC-0282-DCAA-712D-4E8B43B5C0E8}"/>
              </a:ext>
            </a:extLst>
          </p:cNvPr>
          <p:cNvSpPr>
            <a:spLocks noGrp="1"/>
          </p:cNvSpPr>
          <p:nvPr>
            <p:ph type="subTitle" idx="1"/>
          </p:nvPr>
        </p:nvSpPr>
        <p:spPr/>
        <p:txBody>
          <a:bodyPr/>
          <a:lstStyle/>
          <a:p>
            <a:r>
              <a:rPr lang="en-US" dirty="0"/>
              <a:t>Peter Chapin</a:t>
            </a:r>
          </a:p>
          <a:p>
            <a:r>
              <a:rPr lang="en-US" dirty="0"/>
              <a:t>CIS-3012, C++ Programming</a:t>
            </a:r>
          </a:p>
          <a:p>
            <a:r>
              <a:rPr lang="en-US" dirty="0"/>
              <a:t>Vermont State University</a:t>
            </a:r>
          </a:p>
        </p:txBody>
      </p:sp>
    </p:spTree>
    <p:extLst>
      <p:ext uri="{BB962C8B-B14F-4D97-AF65-F5344CB8AC3E}">
        <p14:creationId xmlns:p14="http://schemas.microsoft.com/office/powerpoint/2010/main" val="154083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F29A-BC1E-6DD4-EB1B-BD3DC100A710}"/>
              </a:ext>
            </a:extLst>
          </p:cNvPr>
          <p:cNvSpPr>
            <a:spLocks noGrp="1"/>
          </p:cNvSpPr>
          <p:nvPr>
            <p:ph type="title"/>
          </p:nvPr>
        </p:nvSpPr>
        <p:spPr/>
        <p:txBody>
          <a:bodyPr/>
          <a:lstStyle/>
          <a:p>
            <a:r>
              <a:rPr lang="en-US" dirty="0"/>
              <a:t>Poster Child: Failure to Open a File</a:t>
            </a:r>
          </a:p>
        </p:txBody>
      </p:sp>
      <p:sp>
        <p:nvSpPr>
          <p:cNvPr id="3" name="Content Placeholder 2">
            <a:extLst>
              <a:ext uri="{FF2B5EF4-FFF2-40B4-BE49-F238E27FC236}">
                <a16:creationId xmlns:a16="http://schemas.microsoft.com/office/drawing/2014/main" id="{D4127735-53F0-21CC-7A72-9F0F51A1E39E}"/>
              </a:ext>
            </a:extLst>
          </p:cNvPr>
          <p:cNvSpPr>
            <a:spLocks noGrp="1"/>
          </p:cNvSpPr>
          <p:nvPr>
            <p:ph idx="1"/>
          </p:nvPr>
        </p:nvSpPr>
        <p:spPr/>
        <p:txBody>
          <a:bodyPr/>
          <a:lstStyle/>
          <a:p>
            <a:r>
              <a:rPr lang="en-US" dirty="0"/>
              <a:t>It is normally better to report failure to open a file by returning an error code and </a:t>
            </a:r>
            <a:r>
              <a:rPr lang="en-US" i="1" dirty="0"/>
              <a:t>not</a:t>
            </a:r>
            <a:r>
              <a:rPr lang="en-US" dirty="0"/>
              <a:t> by way of exception</a:t>
            </a:r>
          </a:p>
          <a:p>
            <a:pPr lvl="1"/>
            <a:r>
              <a:rPr lang="en-US" dirty="0"/>
              <a:t>Failure to open a file is not exceptional. It happens all the time, e.g., when the file does not exist</a:t>
            </a:r>
          </a:p>
          <a:p>
            <a:pPr lvl="1"/>
            <a:r>
              <a:rPr lang="en-US" dirty="0"/>
              <a:t>Handling such a failure is often a local matter, so propagating error information over a long distance isn’t needed, manipulating error codes is fine</a:t>
            </a:r>
          </a:p>
          <a:p>
            <a:pPr lvl="1"/>
            <a:r>
              <a:rPr lang="en-US" dirty="0"/>
              <a:t>If necessary, the error code can be translated into an exception:</a:t>
            </a:r>
          </a:p>
        </p:txBody>
      </p:sp>
      <p:sp>
        <p:nvSpPr>
          <p:cNvPr id="4" name="TextBox 3">
            <a:extLst>
              <a:ext uri="{FF2B5EF4-FFF2-40B4-BE49-F238E27FC236}">
                <a16:creationId xmlns:a16="http://schemas.microsoft.com/office/drawing/2014/main" id="{FFEE9B70-6642-D2D3-B811-40ABA6455330}"/>
              </a:ext>
            </a:extLst>
          </p:cNvPr>
          <p:cNvSpPr txBox="1"/>
          <p:nvPr/>
        </p:nvSpPr>
        <p:spPr>
          <a:xfrm>
            <a:off x="1524000" y="4953001"/>
            <a:ext cx="7656263"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ifstream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input_file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input_file</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BadConfiguration</a:t>
            </a:r>
            <a:r>
              <a:rPr lang="en-US" dirty="0">
                <a:latin typeface="Consolas" panose="020B0609020204030204" pitchFamily="49" charset="0"/>
                <a:cs typeface="Consolas" panose="020B0609020204030204" pitchFamily="49" charset="0"/>
              </a:rPr>
              <a:t>( “missing configuration file” );</a:t>
            </a:r>
          </a:p>
        </p:txBody>
      </p:sp>
    </p:spTree>
    <p:extLst>
      <p:ext uri="{BB962C8B-B14F-4D97-AF65-F5344CB8AC3E}">
        <p14:creationId xmlns:p14="http://schemas.microsoft.com/office/powerpoint/2010/main" val="80212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4A7D-A766-7DDE-2CF0-67382112C495}"/>
              </a:ext>
            </a:extLst>
          </p:cNvPr>
          <p:cNvSpPr>
            <a:spLocks noGrp="1"/>
          </p:cNvSpPr>
          <p:nvPr>
            <p:ph type="title"/>
          </p:nvPr>
        </p:nvSpPr>
        <p:spPr/>
        <p:txBody>
          <a:bodyPr/>
          <a:lstStyle/>
          <a:p>
            <a:r>
              <a:rPr lang="en-US" dirty="0"/>
              <a:t>Any Type?</a:t>
            </a:r>
          </a:p>
        </p:txBody>
      </p:sp>
      <p:sp>
        <p:nvSpPr>
          <p:cNvPr id="3" name="Content Placeholder 2">
            <a:extLst>
              <a:ext uri="{FF2B5EF4-FFF2-40B4-BE49-F238E27FC236}">
                <a16:creationId xmlns:a16="http://schemas.microsoft.com/office/drawing/2014/main" id="{37B39BEE-0E30-44F8-100D-F4922E8A176C}"/>
              </a:ext>
            </a:extLst>
          </p:cNvPr>
          <p:cNvSpPr>
            <a:spLocks noGrp="1"/>
          </p:cNvSpPr>
          <p:nvPr>
            <p:ph idx="1"/>
          </p:nvPr>
        </p:nvSpPr>
        <p:spPr/>
        <p:txBody>
          <a:bodyPr/>
          <a:lstStyle/>
          <a:p>
            <a:r>
              <a:rPr lang="en-US" dirty="0"/>
              <a:t>In C++, exception objects can be any type</a:t>
            </a:r>
          </a:p>
          <a:p>
            <a:pPr lvl="1"/>
            <a:r>
              <a:rPr lang="en-US" dirty="0"/>
              <a:t>Primitive, scalar types: integers, characters, floating point numbers</a:t>
            </a:r>
          </a:p>
          <a:p>
            <a:pPr lvl="1"/>
            <a:r>
              <a:rPr lang="en-US" dirty="0"/>
              <a:t>Pointer types (e.g., pointing at a complex dynamically allocated object)</a:t>
            </a:r>
          </a:p>
          <a:p>
            <a:pPr lvl="1"/>
            <a:r>
              <a:rPr lang="en-US" dirty="0"/>
              <a:t>Class types (e.g., standard library strings, vectors, maps, etc.)</a:t>
            </a:r>
          </a:p>
          <a:p>
            <a:pPr lvl="1"/>
            <a:r>
              <a:rPr lang="en-US" dirty="0"/>
              <a:t>Class types (e.g., classes of the programmer’s own design)</a:t>
            </a:r>
          </a:p>
          <a:p>
            <a:r>
              <a:rPr lang="en-US" dirty="0"/>
              <a:t>Unlike Java, C++ exception types need not be derived from any particular base class or be part of any particular class hierarchy</a:t>
            </a:r>
          </a:p>
          <a:p>
            <a:pPr lvl="1"/>
            <a:r>
              <a:rPr lang="en-US" dirty="0"/>
              <a:t>Although the standard library provides a class hierarchy that can be used</a:t>
            </a:r>
          </a:p>
          <a:p>
            <a:r>
              <a:rPr lang="en-US" dirty="0"/>
              <a:t>Exception types can use multiple inheritance for some special effects</a:t>
            </a:r>
          </a:p>
        </p:txBody>
      </p:sp>
    </p:spTree>
    <p:extLst>
      <p:ext uri="{BB962C8B-B14F-4D97-AF65-F5344CB8AC3E}">
        <p14:creationId xmlns:p14="http://schemas.microsoft.com/office/powerpoint/2010/main" val="383615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81F8-52D4-5D72-9B1D-D018BDEEBF5A}"/>
              </a:ext>
            </a:extLst>
          </p:cNvPr>
          <p:cNvSpPr>
            <a:spLocks noGrp="1"/>
          </p:cNvSpPr>
          <p:nvPr>
            <p:ph type="title"/>
          </p:nvPr>
        </p:nvSpPr>
        <p:spPr/>
        <p:txBody>
          <a:bodyPr/>
          <a:lstStyle/>
          <a:p>
            <a:r>
              <a:rPr lang="en-US" dirty="0"/>
              <a:t>Try Block Syntax</a:t>
            </a:r>
          </a:p>
        </p:txBody>
      </p:sp>
      <p:sp>
        <p:nvSpPr>
          <p:cNvPr id="3" name="TextBox 2">
            <a:extLst>
              <a:ext uri="{FF2B5EF4-FFF2-40B4-BE49-F238E27FC236}">
                <a16:creationId xmlns:a16="http://schemas.microsoft.com/office/drawing/2014/main" id="{88D84E47-4BA9-024C-70C1-4456E5DFA7A0}"/>
              </a:ext>
            </a:extLst>
          </p:cNvPr>
          <p:cNvSpPr txBox="1"/>
          <p:nvPr/>
        </p:nvSpPr>
        <p:spPr>
          <a:xfrm>
            <a:off x="838200" y="1690688"/>
            <a:ext cx="10189008" cy="4247317"/>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try</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If an exception is thrown by this code, examine the handlers below</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ex ) {</a:t>
            </a:r>
          </a:p>
          <a:p>
            <a:r>
              <a:rPr lang="en-US" dirty="0">
                <a:latin typeface="Consolas" panose="020B0609020204030204" pitchFamily="49" charset="0"/>
                <a:cs typeface="Consolas" panose="020B0609020204030204" pitchFamily="49" charset="0"/>
              </a:rPr>
              <a:t>    // Handle a thrown integer. The exception object is named ex in this scope.</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std::string &amp;ex ) {</a:t>
            </a:r>
          </a:p>
          <a:p>
            <a:r>
              <a:rPr lang="en-US" dirty="0">
                <a:latin typeface="Consolas" panose="020B0609020204030204" pitchFamily="49" charset="0"/>
                <a:cs typeface="Consolas" panose="020B0609020204030204" pitchFamily="49" charset="0"/>
              </a:rPr>
              <a:t>    // Handle a thrown standard string</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std::map&lt;std::string, std::string&gt; &amp;ex ) {</a:t>
            </a:r>
          </a:p>
          <a:p>
            <a:r>
              <a:rPr lang="en-US" dirty="0">
                <a:latin typeface="Consolas" panose="020B0609020204030204" pitchFamily="49" charset="0"/>
                <a:cs typeface="Consolas" panose="020B0609020204030204" pitchFamily="49" charset="0"/>
              </a:rPr>
              <a:t>    // Handle a thrown map from strings to strings</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 Handle everything else</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4925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D616-3C4E-E562-751F-724064931AE4}"/>
              </a:ext>
            </a:extLst>
          </p:cNvPr>
          <p:cNvSpPr>
            <a:spLocks noGrp="1"/>
          </p:cNvSpPr>
          <p:nvPr>
            <p:ph type="title"/>
          </p:nvPr>
        </p:nvSpPr>
        <p:spPr/>
        <p:txBody>
          <a:bodyPr/>
          <a:lstStyle/>
          <a:p>
            <a:r>
              <a:rPr lang="en-US" dirty="0"/>
              <a:t>More on Exception Syntax</a:t>
            </a:r>
          </a:p>
        </p:txBody>
      </p:sp>
      <p:sp>
        <p:nvSpPr>
          <p:cNvPr id="3" name="Content Placeholder 2">
            <a:extLst>
              <a:ext uri="{FF2B5EF4-FFF2-40B4-BE49-F238E27FC236}">
                <a16:creationId xmlns:a16="http://schemas.microsoft.com/office/drawing/2014/main" id="{D6658A94-67E5-02C8-A253-35FC872F25F6}"/>
              </a:ext>
            </a:extLst>
          </p:cNvPr>
          <p:cNvSpPr>
            <a:spLocks noGrp="1"/>
          </p:cNvSpPr>
          <p:nvPr>
            <p:ph idx="1"/>
          </p:nvPr>
        </p:nvSpPr>
        <p:spPr/>
        <p:txBody>
          <a:bodyPr/>
          <a:lstStyle/>
          <a:p>
            <a:r>
              <a:rPr lang="en-US" dirty="0"/>
              <a:t>If no handlers match, the exception continues to propagate</a:t>
            </a:r>
          </a:p>
          <a:p>
            <a:r>
              <a:rPr lang="en-US" dirty="0"/>
              <a:t>The handlers are checked in order, so if an earlier handler matches, later handers won’t be considered</a:t>
            </a:r>
          </a:p>
          <a:p>
            <a:pPr lvl="1"/>
            <a:r>
              <a:rPr lang="en-US" dirty="0"/>
              <a:t>This mostly matters when using OOP techniques</a:t>
            </a:r>
          </a:p>
          <a:p>
            <a:r>
              <a:rPr lang="en-US" dirty="0"/>
              <a:t>The “catch all” handler must appear at the end if it is used at all</a:t>
            </a:r>
          </a:p>
          <a:p>
            <a:pPr lvl="1"/>
            <a:r>
              <a:rPr lang="en-US" dirty="0"/>
              <a:t>Otherwise, no other handlers would ever be matched</a:t>
            </a:r>
          </a:p>
          <a:p>
            <a:r>
              <a:rPr lang="en-US" dirty="0"/>
              <a:t>Catching by reference (to const) prevents the exception object from being unnecessarily copied</a:t>
            </a:r>
          </a:p>
          <a:p>
            <a:r>
              <a:rPr lang="en-US" dirty="0"/>
              <a:t>Giving a name to the exception object is optional</a:t>
            </a:r>
          </a:p>
        </p:txBody>
      </p:sp>
    </p:spTree>
    <p:extLst>
      <p:ext uri="{BB962C8B-B14F-4D97-AF65-F5344CB8AC3E}">
        <p14:creationId xmlns:p14="http://schemas.microsoft.com/office/powerpoint/2010/main" val="190171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9EF7-1A24-A3CF-BDBE-537B8F7B44AB}"/>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FA6337A5-5973-19C8-0226-1A1F884B3B9B}"/>
              </a:ext>
            </a:extLst>
          </p:cNvPr>
          <p:cNvSpPr>
            <a:spLocks noGrp="1"/>
          </p:cNvSpPr>
          <p:nvPr>
            <p:ph idx="1"/>
          </p:nvPr>
        </p:nvSpPr>
        <p:spPr/>
        <p:txBody>
          <a:bodyPr/>
          <a:lstStyle/>
          <a:p>
            <a:r>
              <a:rPr lang="en-US" dirty="0"/>
              <a:t>C++ try blocks do </a:t>
            </a:r>
            <a:r>
              <a:rPr lang="en-US" i="1" dirty="0"/>
              <a:t>not</a:t>
            </a:r>
            <a:r>
              <a:rPr lang="en-US" dirty="0"/>
              <a:t> have a finally clause as, for example, Java does</a:t>
            </a:r>
          </a:p>
          <a:p>
            <a:pPr lvl="1"/>
            <a:r>
              <a:rPr lang="en-US" dirty="0"/>
              <a:t>The purpose of </a:t>
            </a:r>
            <a:r>
              <a:rPr lang="en-US" dirty="0">
                <a:latin typeface="Consolas" panose="020B0609020204030204" pitchFamily="49" charset="0"/>
                <a:cs typeface="Consolas" panose="020B0609020204030204" pitchFamily="49" charset="0"/>
              </a:rPr>
              <a:t>finally</a:t>
            </a:r>
            <a:r>
              <a:rPr lang="en-US" dirty="0"/>
              <a:t> is to execute code either when the try block exits normally OR when an exception is thrown.</a:t>
            </a:r>
          </a:p>
          <a:p>
            <a:pPr lvl="1"/>
            <a:r>
              <a:rPr lang="en-US" dirty="0"/>
              <a:t>C++ uses destructors of classes (RAI) to do this</a:t>
            </a:r>
          </a:p>
          <a:p>
            <a:r>
              <a:rPr lang="en-US" i="1" dirty="0"/>
              <a:t>When an exception propagates through a block, </a:t>
            </a:r>
            <a:r>
              <a:rPr lang="en-US" b="1" i="1" dirty="0"/>
              <a:t>the destructors of all fully constructed objects are executed</a:t>
            </a:r>
          </a:p>
          <a:p>
            <a:pPr lvl="1"/>
            <a:r>
              <a:rPr lang="en-US" dirty="0"/>
              <a:t>… thus, resources are reclaimed regardless of if the code exits normally or exits by way of an exception</a:t>
            </a:r>
          </a:p>
          <a:p>
            <a:pPr lvl="1"/>
            <a:r>
              <a:rPr lang="en-US" dirty="0"/>
              <a:t>… </a:t>
            </a:r>
            <a:r>
              <a:rPr lang="en-US" u="sng" dirty="0"/>
              <a:t>provided</a:t>
            </a:r>
            <a:r>
              <a:rPr lang="en-US" dirty="0"/>
              <a:t> all resource reclamation code is inside destructors</a:t>
            </a:r>
          </a:p>
          <a:p>
            <a:pPr lvl="1"/>
            <a:r>
              <a:rPr lang="en-US" i="1" dirty="0"/>
              <a:t>Smart pointers are very helpful in this respect!</a:t>
            </a:r>
          </a:p>
        </p:txBody>
      </p:sp>
    </p:spTree>
    <p:extLst>
      <p:ext uri="{BB962C8B-B14F-4D97-AF65-F5344CB8AC3E}">
        <p14:creationId xmlns:p14="http://schemas.microsoft.com/office/powerpoint/2010/main" val="282378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AE61-362F-2DCD-0599-32D17B184D9D}"/>
              </a:ext>
            </a:extLst>
          </p:cNvPr>
          <p:cNvSpPr>
            <a:spLocks noGrp="1"/>
          </p:cNvSpPr>
          <p:nvPr>
            <p:ph type="title"/>
          </p:nvPr>
        </p:nvSpPr>
        <p:spPr/>
        <p:txBody>
          <a:bodyPr/>
          <a:lstStyle/>
          <a:p>
            <a:r>
              <a:rPr lang="en-US" dirty="0"/>
              <a:t>Multiple Threads?</a:t>
            </a:r>
          </a:p>
        </p:txBody>
      </p:sp>
      <p:sp>
        <p:nvSpPr>
          <p:cNvPr id="3" name="Content Placeholder 2">
            <a:extLst>
              <a:ext uri="{FF2B5EF4-FFF2-40B4-BE49-F238E27FC236}">
                <a16:creationId xmlns:a16="http://schemas.microsoft.com/office/drawing/2014/main" id="{AFBB430C-33ED-19FB-E42B-6A7704905053}"/>
              </a:ext>
            </a:extLst>
          </p:cNvPr>
          <p:cNvSpPr>
            <a:spLocks noGrp="1"/>
          </p:cNvSpPr>
          <p:nvPr>
            <p:ph idx="1"/>
          </p:nvPr>
        </p:nvSpPr>
        <p:spPr/>
        <p:txBody>
          <a:bodyPr/>
          <a:lstStyle/>
          <a:p>
            <a:r>
              <a:rPr lang="en-US" dirty="0"/>
              <a:t>In a multi-threaded program, an exception thrown in one thread has no impact on other threads</a:t>
            </a:r>
          </a:p>
          <a:p>
            <a:pPr lvl="1"/>
            <a:r>
              <a:rPr lang="en-US" u="sng" dirty="0"/>
              <a:t>Every thread as its own call stack</a:t>
            </a:r>
            <a:r>
              <a:rPr lang="en-US" dirty="0"/>
              <a:t>. Only the stack being used by the throwing thread is unwound.</a:t>
            </a:r>
          </a:p>
          <a:p>
            <a:pPr lvl="1"/>
            <a:r>
              <a:rPr lang="en-US" dirty="0"/>
              <a:t>Even if the same handler code is executed simultaneously by two threads, it doesn’t cause a problem because every thread has its own stack and its own exception object</a:t>
            </a:r>
          </a:p>
        </p:txBody>
      </p:sp>
    </p:spTree>
    <p:extLst>
      <p:ext uri="{BB962C8B-B14F-4D97-AF65-F5344CB8AC3E}">
        <p14:creationId xmlns:p14="http://schemas.microsoft.com/office/powerpoint/2010/main" val="143881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49FD-3CE8-A861-8BBE-8F6E235EFB57}"/>
              </a:ext>
            </a:extLst>
          </p:cNvPr>
          <p:cNvSpPr>
            <a:spLocks noGrp="1"/>
          </p:cNvSpPr>
          <p:nvPr>
            <p:ph type="title"/>
          </p:nvPr>
        </p:nvSpPr>
        <p:spPr/>
        <p:txBody>
          <a:bodyPr/>
          <a:lstStyle/>
          <a:p>
            <a:r>
              <a:rPr lang="en-US" dirty="0"/>
              <a:t>Simple Ideas</a:t>
            </a:r>
          </a:p>
        </p:txBody>
      </p:sp>
      <p:sp>
        <p:nvSpPr>
          <p:cNvPr id="3" name="Content Placeholder 2">
            <a:extLst>
              <a:ext uri="{FF2B5EF4-FFF2-40B4-BE49-F238E27FC236}">
                <a16:creationId xmlns:a16="http://schemas.microsoft.com/office/drawing/2014/main" id="{43A4EBAA-D805-2937-7409-9F71F9A36817}"/>
              </a:ext>
            </a:extLst>
          </p:cNvPr>
          <p:cNvSpPr>
            <a:spLocks noGrp="1"/>
          </p:cNvSpPr>
          <p:nvPr>
            <p:ph idx="1"/>
          </p:nvPr>
        </p:nvSpPr>
        <p:spPr/>
        <p:txBody>
          <a:bodyPr/>
          <a:lstStyle/>
          <a:p>
            <a:r>
              <a:rPr lang="en-US" dirty="0"/>
              <a:t>Instead of returning an integer error code, why not throw the error code (i.e., throw the integer instead of returning it)?</a:t>
            </a:r>
          </a:p>
          <a:p>
            <a:pPr lvl="1"/>
            <a:r>
              <a:rPr lang="en-US" dirty="0"/>
              <a:t>Useful if the handler is “far away” from the point where the error is detected</a:t>
            </a:r>
          </a:p>
          <a:p>
            <a:r>
              <a:rPr lang="en-US" dirty="0"/>
              <a:t>Throw a human-readable string containing an error message</a:t>
            </a:r>
          </a:p>
          <a:p>
            <a:pPr lvl="1"/>
            <a:r>
              <a:rPr lang="en-US" dirty="0"/>
              <a:t>Useful to humans, less useful to other parts of the program unless the string encodes relevant data about the exception in an easy-to-parse way</a:t>
            </a:r>
          </a:p>
          <a:p>
            <a:r>
              <a:rPr lang="en-US" dirty="0"/>
              <a:t>Throw a structure containing information about the error so the handler has all the information it needs to fully handle the problem</a:t>
            </a:r>
          </a:p>
        </p:txBody>
      </p:sp>
    </p:spTree>
    <p:extLst>
      <p:ext uri="{BB962C8B-B14F-4D97-AF65-F5344CB8AC3E}">
        <p14:creationId xmlns:p14="http://schemas.microsoft.com/office/powerpoint/2010/main" val="358914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CBBC-E892-5A42-EF6C-B8C54D306EE1}"/>
              </a:ext>
            </a:extLst>
          </p:cNvPr>
          <p:cNvSpPr>
            <a:spLocks noGrp="1"/>
          </p:cNvSpPr>
          <p:nvPr>
            <p:ph type="title"/>
          </p:nvPr>
        </p:nvSpPr>
        <p:spPr/>
        <p:txBody>
          <a:bodyPr/>
          <a:lstStyle/>
          <a:p>
            <a:r>
              <a:rPr lang="en-US" dirty="0"/>
              <a:t>Example (In General Purpose Library)</a:t>
            </a:r>
          </a:p>
        </p:txBody>
      </p:sp>
      <p:sp>
        <p:nvSpPr>
          <p:cNvPr id="3" name="TextBox 2">
            <a:extLst>
              <a:ext uri="{FF2B5EF4-FFF2-40B4-BE49-F238E27FC236}">
                <a16:creationId xmlns:a16="http://schemas.microsoft.com/office/drawing/2014/main" id="{D0C96205-8719-B1DD-5E52-BCA9855C8E21}"/>
              </a:ext>
            </a:extLst>
          </p:cNvPr>
          <p:cNvSpPr txBox="1"/>
          <p:nvPr/>
        </p:nvSpPr>
        <p:spPr>
          <a:xfrm>
            <a:off x="838200" y="1690688"/>
            <a:ext cx="10189008" cy="4524315"/>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file_name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file_coordinates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config_key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config_value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Throw an instance of the structure initialized as indicated.</a:t>
            </a:r>
          </a:p>
          <a:p>
            <a:r>
              <a:rPr lang="en-US" dirty="0">
                <a:latin typeface="Consolas" panose="020B0609020204030204" pitchFamily="49" charset="0"/>
                <a:cs typeface="Consolas" panose="020B0609020204030204" pitchFamily="49" charset="0"/>
              </a:rPr>
              <a:t>// Here we are reporting a problem on line 10, column 43 of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the</a:t>
            </a:r>
          </a:p>
          <a:p>
            <a:r>
              <a:rPr lang="en-US" dirty="0">
                <a:latin typeface="Consolas" panose="020B0609020204030204" pitchFamily="49" charset="0"/>
                <a:cs typeface="Consolas" panose="020B0609020204030204" pitchFamily="49" charset="0"/>
              </a:rPr>
              <a:t>// key SILLY_KEY has a bad value: 1.0.</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Note the explicit constructor call for class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(10, 43), “SILLY_KEY”, “1.0” };</a:t>
            </a:r>
          </a:p>
          <a:p>
            <a:endParaRPr lang="en-US" dirty="0"/>
          </a:p>
          <a:p>
            <a:endParaRPr lang="en-US" dirty="0"/>
          </a:p>
        </p:txBody>
      </p:sp>
    </p:spTree>
    <p:extLst>
      <p:ext uri="{BB962C8B-B14F-4D97-AF65-F5344CB8AC3E}">
        <p14:creationId xmlns:p14="http://schemas.microsoft.com/office/powerpoint/2010/main" val="222983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9D-1E2B-01EF-3A01-F40C40CF9C99}"/>
              </a:ext>
            </a:extLst>
          </p:cNvPr>
          <p:cNvSpPr>
            <a:spLocks noGrp="1"/>
          </p:cNvSpPr>
          <p:nvPr>
            <p:ph type="title"/>
          </p:nvPr>
        </p:nvSpPr>
        <p:spPr/>
        <p:txBody>
          <a:bodyPr/>
          <a:lstStyle/>
          <a:p>
            <a:r>
              <a:rPr lang="en-US" dirty="0"/>
              <a:t>Now, The Handler (In Application Code)</a:t>
            </a:r>
          </a:p>
        </p:txBody>
      </p:sp>
      <p:sp>
        <p:nvSpPr>
          <p:cNvPr id="3" name="TextBox 2">
            <a:extLst>
              <a:ext uri="{FF2B5EF4-FFF2-40B4-BE49-F238E27FC236}">
                <a16:creationId xmlns:a16="http://schemas.microsoft.com/office/drawing/2014/main" id="{8B448CC8-3B9F-8E38-D7EF-9E784A56FE50}"/>
              </a:ext>
            </a:extLst>
          </p:cNvPr>
          <p:cNvSpPr txBox="1"/>
          <p:nvPr/>
        </p:nvSpPr>
        <p:spPr>
          <a:xfrm>
            <a:off x="838200" y="1690688"/>
            <a:ext cx="10442282" cy="286232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&amp;ex ) {</a:t>
            </a:r>
          </a:p>
          <a:p>
            <a:r>
              <a:rPr lang="en-US" dirty="0">
                <a:latin typeface="Consolas" panose="020B0609020204030204" pitchFamily="49" charset="0"/>
                <a:cs typeface="Consolas" panose="020B0609020204030204" pitchFamily="49" charset="0"/>
              </a:rPr>
              <a:t>    // Ignore errors in SILLY_KEY</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ex.config_key</a:t>
            </a:r>
            <a:r>
              <a:rPr lang="en-US" dirty="0">
                <a:latin typeface="Consolas" panose="020B0609020204030204" pitchFamily="49" charset="0"/>
                <a:cs typeface="Consolas" panose="020B0609020204030204" pitchFamily="49" charset="0"/>
              </a:rPr>
              <a:t> != “SILLY_KEY”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ostringstream</a:t>
            </a:r>
            <a:r>
              <a:rPr lang="en-US" dirty="0">
                <a:latin typeface="Consolas" panose="020B0609020204030204" pitchFamily="49" charset="0"/>
                <a:cs typeface="Consolas" panose="020B0609020204030204" pitchFamily="49" charset="0"/>
              </a:rPr>
              <a:t> formatter;</a:t>
            </a:r>
          </a:p>
          <a:p>
            <a:r>
              <a:rPr lang="en-US" dirty="0">
                <a:latin typeface="Consolas" panose="020B0609020204030204" pitchFamily="49" charset="0"/>
                <a:cs typeface="Consolas" panose="020B0609020204030204" pitchFamily="49" charset="0"/>
              </a:rPr>
              <a:t>        formatter &lt;&lt; “FILE: ” &lt;&lt; </a:t>
            </a:r>
            <a:r>
              <a:rPr lang="en-US" dirty="0" err="1">
                <a:latin typeface="Consolas" panose="020B0609020204030204" pitchFamily="49" charset="0"/>
                <a:cs typeface="Consolas" panose="020B0609020204030204" pitchFamily="49" charset="0"/>
              </a:rPr>
              <a:t>ex.file_name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formatter &lt;&lt; “, LINE: ” &lt;&lt; </a:t>
            </a:r>
            <a:r>
              <a:rPr lang="en-US" dirty="0" err="1">
                <a:latin typeface="Consolas" panose="020B0609020204030204" pitchFamily="49" charset="0"/>
                <a:cs typeface="Consolas" panose="020B0609020204030204" pitchFamily="49" charset="0"/>
              </a:rPr>
              <a:t>ex.file_coordinates.line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formatter &lt;&lt; “, COLUMN: ” &lt;&lt; </a:t>
            </a:r>
            <a:r>
              <a:rPr lang="en-US" dirty="0" err="1">
                <a:latin typeface="Consolas" panose="020B0609020204030204" pitchFamily="49" charset="0"/>
                <a:cs typeface="Consolas" panose="020B0609020204030204" pitchFamily="49" charset="0"/>
              </a:rPr>
              <a:t>ex.file_coordinates.column</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DialogBox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window_handle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formatter.str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c_str</a:t>
            </a:r>
            <a:r>
              <a:rPr lang="en-US" dirty="0">
                <a:latin typeface="Consolas" panose="020B0609020204030204" pitchFamily="49" charset="0"/>
                <a:cs typeface="Consolas" panose="020B0609020204030204" pitchFamily="49" charset="0"/>
              </a:rPr>
              <a:t>( ), DLG_ALERT, DLG_OK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7295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F048-2E9E-7482-0BA5-CABC88825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2A751E78-633B-EE71-BC74-60DD04268773}"/>
              </a:ext>
            </a:extLst>
          </p:cNvPr>
          <p:cNvSpPr txBox="1"/>
          <p:nvPr/>
        </p:nvSpPr>
        <p:spPr>
          <a:xfrm>
            <a:off x="881743" y="2046514"/>
            <a:ext cx="10189008" cy="286232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First, we define an inheritance hierarchy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 brevity, I elide the contents of these classes.</a:t>
            </a:r>
          </a:p>
          <a:p>
            <a:r>
              <a:rPr lang="en-US" dirty="0">
                <a:latin typeface="Consolas" panose="020B0609020204030204" pitchFamily="49" charset="0"/>
                <a:cs typeface="Consolas" panose="020B0609020204030204" pitchFamily="49" charset="0"/>
              </a:rPr>
              <a:t>// In a real application they would have interesting constructors and internals</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Reptile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Mammal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Cat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Mammal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Dog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Mammal { … }</a:t>
            </a:r>
          </a:p>
        </p:txBody>
      </p:sp>
    </p:spTree>
    <p:extLst>
      <p:ext uri="{BB962C8B-B14F-4D97-AF65-F5344CB8AC3E}">
        <p14:creationId xmlns:p14="http://schemas.microsoft.com/office/powerpoint/2010/main" val="70778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28E0-B7B6-3352-B9E1-87E49C0E79CE}"/>
              </a:ext>
            </a:extLst>
          </p:cNvPr>
          <p:cNvSpPr>
            <a:spLocks noGrp="1"/>
          </p:cNvSpPr>
          <p:nvPr>
            <p:ph type="title"/>
          </p:nvPr>
        </p:nvSpPr>
        <p:spPr/>
        <p:txBody>
          <a:bodyPr/>
          <a:lstStyle/>
          <a:p>
            <a:r>
              <a:rPr lang="en-US" dirty="0"/>
              <a:t>Reporting Errors</a:t>
            </a:r>
          </a:p>
        </p:txBody>
      </p:sp>
      <p:sp>
        <p:nvSpPr>
          <p:cNvPr id="3" name="Content Placeholder 2">
            <a:extLst>
              <a:ext uri="{FF2B5EF4-FFF2-40B4-BE49-F238E27FC236}">
                <a16:creationId xmlns:a16="http://schemas.microsoft.com/office/drawing/2014/main" id="{3FF3AAB2-8510-B0C3-71B3-BCF7FEAABC45}"/>
              </a:ext>
            </a:extLst>
          </p:cNvPr>
          <p:cNvSpPr>
            <a:spLocks noGrp="1"/>
          </p:cNvSpPr>
          <p:nvPr>
            <p:ph idx="1"/>
          </p:nvPr>
        </p:nvSpPr>
        <p:spPr/>
        <p:txBody>
          <a:bodyPr/>
          <a:lstStyle/>
          <a:p>
            <a:r>
              <a:rPr lang="en-US" dirty="0"/>
              <a:t>Traditionally (i.e., in C) errors are reported by returning “funny values”</a:t>
            </a:r>
            <a:br>
              <a:rPr lang="en-US" dirty="0"/>
            </a:br>
            <a:br>
              <a:rPr lang="en-US" dirty="0"/>
            </a:br>
            <a:br>
              <a:rPr lang="en-US" dirty="0"/>
            </a:br>
            <a:br>
              <a:rPr lang="en-US" dirty="0"/>
            </a:br>
            <a:br>
              <a:rPr lang="en-US" dirty="0"/>
            </a:br>
            <a:br>
              <a:rPr lang="en-US" dirty="0"/>
            </a:br>
            <a:endParaRPr lang="en-US" dirty="0"/>
          </a:p>
          <a:p>
            <a:r>
              <a:rPr lang="en-US" dirty="0"/>
              <a:t>In the code above, </a:t>
            </a:r>
            <a:r>
              <a:rPr lang="en-US" dirty="0" err="1">
                <a:latin typeface="Consolas" panose="020B0609020204030204" pitchFamily="49" charset="0"/>
                <a:cs typeface="Consolas" panose="020B0609020204030204" pitchFamily="49" charset="0"/>
              </a:rPr>
              <a:t>ch</a:t>
            </a:r>
            <a:r>
              <a:rPr lang="en-US" dirty="0"/>
              <a:t> must be </a:t>
            </a:r>
            <a:r>
              <a:rPr lang="en-US" dirty="0">
                <a:latin typeface="Consolas" panose="020B0609020204030204" pitchFamily="49" charset="0"/>
                <a:cs typeface="Consolas" panose="020B0609020204030204" pitchFamily="49" charset="0"/>
              </a:rPr>
              <a:t>int</a:t>
            </a:r>
            <a:r>
              <a:rPr lang="en-US" dirty="0"/>
              <a:t> because </a:t>
            </a:r>
            <a:r>
              <a:rPr lang="en-US" dirty="0">
                <a:latin typeface="Consolas" panose="020B0609020204030204" pitchFamily="49" charset="0"/>
                <a:cs typeface="Consolas" panose="020B0609020204030204" pitchFamily="49" charset="0"/>
              </a:rPr>
              <a:t>EOF</a:t>
            </a:r>
            <a:r>
              <a:rPr lang="en-US" dirty="0"/>
              <a:t> is outside the range of all possible characters. </a:t>
            </a:r>
            <a:r>
              <a:rPr lang="en-US" i="1" dirty="0"/>
              <a:t>Many programs get this wrong!</a:t>
            </a:r>
          </a:p>
        </p:txBody>
      </p:sp>
      <p:sp>
        <p:nvSpPr>
          <p:cNvPr id="4" name="TextBox 3">
            <a:extLst>
              <a:ext uri="{FF2B5EF4-FFF2-40B4-BE49-F238E27FC236}">
                <a16:creationId xmlns:a16="http://schemas.microsoft.com/office/drawing/2014/main" id="{FA315CD3-360F-A45D-4FC3-E2941F5B7EF0}"/>
              </a:ext>
            </a:extLst>
          </p:cNvPr>
          <p:cNvSpPr txBox="1"/>
          <p:nvPr/>
        </p:nvSpPr>
        <p:spPr>
          <a:xfrm>
            <a:off x="838200" y="2855002"/>
            <a:ext cx="10315644" cy="2031325"/>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in_file</a:t>
            </a:r>
            <a:r>
              <a:rPr lang="en-US"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 == EOF ) {</a:t>
            </a:r>
          </a:p>
          <a:p>
            <a:r>
              <a:rPr lang="en-US" dirty="0">
                <a:latin typeface="Consolas" panose="020B0609020204030204" pitchFamily="49" charset="0"/>
                <a:cs typeface="Consolas" panose="020B0609020204030204" pitchFamily="49" charset="0"/>
              </a:rPr>
              <a:t>    // No more data (“end-of-file”) or error.</a:t>
            </a:r>
          </a:p>
          <a:p>
            <a:r>
              <a:rPr lang="en-US" dirty="0">
                <a:latin typeface="Consolas" panose="020B0609020204030204" pitchFamily="49" charset="0"/>
                <a:cs typeface="Consolas" panose="020B0609020204030204" pitchFamily="49" charset="0"/>
              </a:rPr>
              <a:t>    // Note that EOF could mean an error occurred (use </a:t>
            </a:r>
            <a:r>
              <a:rPr lang="en-US" dirty="0" err="1">
                <a:latin typeface="Consolas" panose="020B0609020204030204" pitchFamily="49" charset="0"/>
                <a:cs typeface="Consolas" panose="020B0609020204030204" pitchFamily="49" charset="0"/>
              </a:rPr>
              <a:t>ferror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in_file</a:t>
            </a:r>
            <a:r>
              <a:rPr lang="en-US" dirty="0">
                <a:latin typeface="Consolas" panose="020B0609020204030204" pitchFamily="49" charset="0"/>
                <a:cs typeface="Consolas" panose="020B0609020204030204" pitchFamily="49" charset="0"/>
              </a:rPr>
              <a:t>) to check)</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27051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560E-1E3A-F5D7-6577-456C0B9F0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A8883BCF-C766-1496-1224-36232850B115}"/>
              </a:ext>
            </a:extLst>
          </p:cNvPr>
          <p:cNvSpPr txBox="1"/>
          <p:nvPr/>
        </p:nvSpPr>
        <p:spPr>
          <a:xfrm>
            <a:off x="838200" y="1690688"/>
            <a:ext cx="8669361" cy="397031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Examples of handlers</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Cat &amp;ex ) {</a:t>
            </a:r>
          </a:p>
          <a:p>
            <a:r>
              <a:rPr lang="en-US" dirty="0">
                <a:latin typeface="Consolas" panose="020B0609020204030204" pitchFamily="49" charset="0"/>
                <a:cs typeface="Consolas" panose="020B0609020204030204" pitchFamily="49" charset="0"/>
              </a:rPr>
              <a:t>    // Handle thrown cats</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Reptile &amp;ex ) {</a:t>
            </a:r>
          </a:p>
          <a:p>
            <a:r>
              <a:rPr lang="en-US" dirty="0">
                <a:latin typeface="Consolas" panose="020B0609020204030204" pitchFamily="49" charset="0"/>
                <a:cs typeface="Consolas" panose="020B0609020204030204" pitchFamily="49" charset="0"/>
              </a:rPr>
              <a:t>    // Handle thrown reptiles of any kind</a:t>
            </a:r>
          </a:p>
          <a:p>
            <a:r>
              <a:rPr lang="en-US" dirty="0">
                <a:latin typeface="Consolas" panose="020B0609020204030204" pitchFamily="49" charset="0"/>
                <a:cs typeface="Consolas" panose="020B0609020204030204" pitchFamily="49" charset="0"/>
              </a:rPr>
              <a:t>    // Meaning all classes derived from Reptile</a:t>
            </a:r>
          </a:p>
          <a:p>
            <a:r>
              <a:rPr lang="en-US" dirty="0">
                <a:latin typeface="Consolas" panose="020B0609020204030204" pitchFamily="49" charset="0"/>
                <a:cs typeface="Consolas" panose="020B0609020204030204" pitchFamily="49" charset="0"/>
              </a:rPr>
              <a:t>    // Calling virtual methods on ex will dispatch in the usual way</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Animal &amp;ex ) {</a:t>
            </a:r>
          </a:p>
          <a:p>
            <a:r>
              <a:rPr lang="en-US" dirty="0">
                <a:latin typeface="Consolas" panose="020B0609020204030204" pitchFamily="49" charset="0"/>
                <a:cs typeface="Consolas" panose="020B0609020204030204" pitchFamily="49" charset="0"/>
              </a:rPr>
              <a:t>    // Handle all remaining animals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ex.make_noise</a:t>
            </a:r>
            <a:r>
              <a:rPr lang="en-US" dirty="0">
                <a:latin typeface="Consolas" panose="020B0609020204030204" pitchFamily="49" charset="0"/>
                <a:cs typeface="Consolas" panose="020B0609020204030204" pitchFamily="49" charset="0"/>
              </a:rPr>
              <a:t>( );    // Bark? Squeal? Trumpet? Cluck?</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6306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F048-2E9E-7482-0BA5-CABC88825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2A751E78-633B-EE71-BC74-60DD04268773}"/>
              </a:ext>
            </a:extLst>
          </p:cNvPr>
          <p:cNvSpPr txBox="1"/>
          <p:nvPr/>
        </p:nvSpPr>
        <p:spPr>
          <a:xfrm>
            <a:off x="881743" y="2046514"/>
            <a:ext cx="6516528" cy="2308324"/>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A more compelling example</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ClientError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ServerError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IPv4AddressError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IPv6AddressError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 }</a:t>
            </a:r>
          </a:p>
        </p:txBody>
      </p:sp>
    </p:spTree>
    <p:extLst>
      <p:ext uri="{BB962C8B-B14F-4D97-AF65-F5344CB8AC3E}">
        <p14:creationId xmlns:p14="http://schemas.microsoft.com/office/powerpoint/2010/main" val="297202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BBF7-BF34-C16F-B1D1-EF777477090B}"/>
              </a:ext>
            </a:extLst>
          </p:cNvPr>
          <p:cNvSpPr>
            <a:spLocks noGrp="1"/>
          </p:cNvSpPr>
          <p:nvPr>
            <p:ph type="title"/>
          </p:nvPr>
        </p:nvSpPr>
        <p:spPr/>
        <p:txBody>
          <a:bodyPr/>
          <a:lstStyle/>
          <a:p>
            <a:r>
              <a:rPr lang="en-US" dirty="0"/>
              <a:t>Standard Exceptions</a:t>
            </a:r>
          </a:p>
        </p:txBody>
      </p:sp>
      <p:sp>
        <p:nvSpPr>
          <p:cNvPr id="3" name="Content Placeholder 2">
            <a:extLst>
              <a:ext uri="{FF2B5EF4-FFF2-40B4-BE49-F238E27FC236}">
                <a16:creationId xmlns:a16="http://schemas.microsoft.com/office/drawing/2014/main" id="{7207CC5F-2D7B-6C42-5AFB-C482CACC8D8E}"/>
              </a:ext>
            </a:extLst>
          </p:cNvPr>
          <p:cNvSpPr>
            <a:spLocks noGrp="1"/>
          </p:cNvSpPr>
          <p:nvPr>
            <p:ph idx="1"/>
          </p:nvPr>
        </p:nvSpPr>
        <p:spPr/>
        <p:txBody>
          <a:bodyPr/>
          <a:lstStyle/>
          <a:p>
            <a:r>
              <a:rPr lang="en-US" dirty="0"/>
              <a:t>The standard library has a hierarchy of exceptions already</a:t>
            </a:r>
          </a:p>
          <a:p>
            <a:r>
              <a:rPr lang="en-US" dirty="0"/>
              <a:t>It is widely used, but optional</a:t>
            </a:r>
          </a:p>
          <a:p>
            <a:r>
              <a:rPr lang="en-US" dirty="0"/>
              <a:t>You can hook into the standard hierarchy by deriving your exception classes from it</a:t>
            </a:r>
          </a:p>
          <a:p>
            <a:pPr lvl="1"/>
            <a:r>
              <a:rPr lang="en-US" dirty="0"/>
              <a:t>This allows code that catches the standard classes to also catch your exceptions without knowing anything about your exceptions</a:t>
            </a:r>
          </a:p>
        </p:txBody>
      </p:sp>
    </p:spTree>
    <p:extLst>
      <p:ext uri="{BB962C8B-B14F-4D97-AF65-F5344CB8AC3E}">
        <p14:creationId xmlns:p14="http://schemas.microsoft.com/office/powerpoint/2010/main" val="3066778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EE37-F15F-64EB-AB82-0EA7A5CC8A57}"/>
              </a:ext>
            </a:extLst>
          </p:cNvPr>
          <p:cNvSpPr>
            <a:spLocks noGrp="1"/>
          </p:cNvSpPr>
          <p:nvPr>
            <p:ph type="title"/>
          </p:nvPr>
        </p:nvSpPr>
        <p:spPr/>
        <p:txBody>
          <a:bodyPr/>
          <a:lstStyle/>
          <a:p>
            <a:r>
              <a:rPr lang="en-US" dirty="0"/>
              <a:t>Meet The Family</a:t>
            </a:r>
          </a:p>
        </p:txBody>
      </p:sp>
      <p:sp>
        <p:nvSpPr>
          <p:cNvPr id="3" name="Content Placeholder 2">
            <a:extLst>
              <a:ext uri="{FF2B5EF4-FFF2-40B4-BE49-F238E27FC236}">
                <a16:creationId xmlns:a16="http://schemas.microsoft.com/office/drawing/2014/main" id="{D2253DD1-4219-A3C4-0E07-B0A327E0DC8C}"/>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#include &lt;</a:t>
            </a:r>
            <a:r>
              <a:rPr lang="en-US" dirty="0" err="1">
                <a:latin typeface="Consolas" panose="020B0609020204030204" pitchFamily="49" charset="0"/>
                <a:cs typeface="Consolas" panose="020B0609020204030204" pitchFamily="49" charset="0"/>
              </a:rPr>
              <a:t>stdexcept</a:t>
            </a:r>
            <a:r>
              <a:rPr lang="en-US" dirty="0">
                <a:latin typeface="Consolas" panose="020B0609020204030204" pitchFamily="49" charset="0"/>
                <a:cs typeface="Consolas" panose="020B0609020204030204" pitchFamily="49" charset="0"/>
              </a:rPr>
              <a:t>&gt;</a:t>
            </a:r>
          </a:p>
        </p:txBody>
      </p:sp>
      <p:sp>
        <p:nvSpPr>
          <p:cNvPr id="4" name="TextBox 3">
            <a:extLst>
              <a:ext uri="{FF2B5EF4-FFF2-40B4-BE49-F238E27FC236}">
                <a16:creationId xmlns:a16="http://schemas.microsoft.com/office/drawing/2014/main" id="{5014D88F-C74B-DC3A-BB5A-368FB8AFD701}"/>
              </a:ext>
            </a:extLst>
          </p:cNvPr>
          <p:cNvSpPr txBox="1"/>
          <p:nvPr/>
        </p:nvSpPr>
        <p:spPr>
          <a:xfrm>
            <a:off x="2267868" y="2341582"/>
            <a:ext cx="7782900" cy="3416320"/>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namespace</a:t>
            </a:r>
            <a:r>
              <a:rPr lang="en-US" dirty="0">
                <a:latin typeface="Consolas" panose="020B0609020204030204" pitchFamily="49" charset="0"/>
                <a:cs typeface="Consolas" panose="020B0609020204030204" pitchFamily="49" charset="0"/>
              </a:rPr>
              <a:t> std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exception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exception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domain_error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invalid_argument</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length_error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out_of_range</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exception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range_error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overflow_error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underflow_error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82434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6AEE-94F2-12B2-2ABC-A5BF855D14DD}"/>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5E8AB477-0FC1-D356-87E7-AEA3F8751ADC}"/>
              </a:ext>
            </a:extLst>
          </p:cNvPr>
          <p:cNvSpPr>
            <a:spLocks noGrp="1"/>
          </p:cNvSpPr>
          <p:nvPr>
            <p:ph idx="1"/>
          </p:nvPr>
        </p:nvSpPr>
        <p:spPr/>
        <p:txBody>
          <a:bodyPr/>
          <a:lstStyle/>
          <a:p>
            <a:r>
              <a:rPr lang="en-US" dirty="0"/>
              <a:t>All the standard exception classes have a constructor taking a reference to a </a:t>
            </a:r>
            <a:r>
              <a:rPr lang="en-US" dirty="0">
                <a:latin typeface="Consolas" panose="020B0609020204030204" pitchFamily="49" charset="0"/>
                <a:cs typeface="Consolas" panose="020B0609020204030204" pitchFamily="49" charset="0"/>
              </a:rPr>
              <a:t>const std::string</a:t>
            </a:r>
          </a:p>
          <a:p>
            <a:r>
              <a:rPr lang="en-US" dirty="0"/>
              <a:t>All the standard exception classes have a </a:t>
            </a:r>
            <a:r>
              <a:rPr lang="en-US" dirty="0">
                <a:latin typeface="Consolas" panose="020B0609020204030204" pitchFamily="49" charset="0"/>
                <a:cs typeface="Consolas" panose="020B0609020204030204" pitchFamily="49" charset="0"/>
              </a:rPr>
              <a:t>what</a:t>
            </a:r>
            <a:r>
              <a:rPr lang="en-US" dirty="0"/>
              <a:t> method that returns that string (as a </a:t>
            </a:r>
            <a:r>
              <a:rPr lang="en-US" dirty="0">
                <a:latin typeface="Consolas" panose="020B0609020204030204" pitchFamily="49" charset="0"/>
                <a:cs typeface="Consolas" panose="020B0609020204030204" pitchFamily="49" charset="0"/>
              </a:rPr>
              <a:t>const char *</a:t>
            </a:r>
            <a:r>
              <a:rPr lang="en-US" dirty="0"/>
              <a:t>)</a:t>
            </a:r>
          </a:p>
          <a:p>
            <a:r>
              <a:rPr lang="en-US" dirty="0"/>
              <a:t>The intent is for this string to contain a (potentially) human-readable message describing the exception</a:t>
            </a:r>
          </a:p>
          <a:p>
            <a:r>
              <a:rPr lang="en-US" dirty="0"/>
              <a:t>It could also be used to encode other information if desired</a:t>
            </a:r>
          </a:p>
        </p:txBody>
      </p:sp>
    </p:spTree>
    <p:extLst>
      <p:ext uri="{BB962C8B-B14F-4D97-AF65-F5344CB8AC3E}">
        <p14:creationId xmlns:p14="http://schemas.microsoft.com/office/powerpoint/2010/main" val="349019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F6A5-483D-0AA0-40B4-C1616F9CE33F}"/>
              </a:ext>
            </a:extLst>
          </p:cNvPr>
          <p:cNvSpPr>
            <a:spLocks noGrp="1"/>
          </p:cNvSpPr>
          <p:nvPr>
            <p:ph type="title"/>
          </p:nvPr>
        </p:nvSpPr>
        <p:spPr/>
        <p:txBody>
          <a:bodyPr/>
          <a:lstStyle/>
          <a:p>
            <a:r>
              <a:rPr lang="en-US" dirty="0"/>
              <a:t>Logic vs Runtime</a:t>
            </a:r>
          </a:p>
        </p:txBody>
      </p:sp>
      <p:sp>
        <p:nvSpPr>
          <p:cNvPr id="3" name="Content Placeholder 2">
            <a:extLst>
              <a:ext uri="{FF2B5EF4-FFF2-40B4-BE49-F238E27FC236}">
                <a16:creationId xmlns:a16="http://schemas.microsoft.com/office/drawing/2014/main" id="{2FBC4B14-9879-AA98-CCE7-B80C004E002A}"/>
              </a:ext>
            </a:extLst>
          </p:cNvPr>
          <p:cNvSpPr>
            <a:spLocks noGrp="1"/>
          </p:cNvSpPr>
          <p:nvPr>
            <p:ph idx="1"/>
          </p:nvPr>
        </p:nvSpPr>
        <p:spPr/>
        <p:txBody>
          <a:bodyPr/>
          <a:lstStyle/>
          <a:p>
            <a:r>
              <a:rPr lang="en-US" dirty="0"/>
              <a:t>A </a:t>
            </a:r>
            <a:r>
              <a:rPr lang="en-US" i="1" dirty="0"/>
              <a:t>logic error</a:t>
            </a:r>
            <a:r>
              <a:rPr lang="en-US" dirty="0"/>
              <a:t> is an error in the program itself. In theory they can be prevented by the programmer.</a:t>
            </a:r>
          </a:p>
          <a:p>
            <a:pPr lvl="1"/>
            <a:r>
              <a:rPr lang="en-US" dirty="0"/>
              <a:t>In other words, </a:t>
            </a:r>
            <a:r>
              <a:rPr lang="en-US" u="sng" dirty="0"/>
              <a:t>a logic error is a program bug</a:t>
            </a:r>
            <a:r>
              <a:rPr lang="en-US" dirty="0"/>
              <a:t> that was detected by the program as it runs</a:t>
            </a:r>
          </a:p>
          <a:p>
            <a:r>
              <a:rPr lang="en-US" dirty="0"/>
              <a:t>A </a:t>
            </a:r>
            <a:r>
              <a:rPr lang="en-US" i="1" dirty="0"/>
              <a:t>runtime error</a:t>
            </a:r>
            <a:r>
              <a:rPr lang="en-US" dirty="0"/>
              <a:t> is an error that arises from the environment in which the program executes. It is not the program’s fault.</a:t>
            </a:r>
          </a:p>
          <a:p>
            <a:pPr lvl="1"/>
            <a:r>
              <a:rPr lang="en-US" dirty="0"/>
              <a:t>It could be argued that runtime errors should not be reported as exceptions at all, but if the error is obscure enough it might still make sense to use an exception</a:t>
            </a:r>
          </a:p>
        </p:txBody>
      </p:sp>
    </p:spTree>
    <p:extLst>
      <p:ext uri="{BB962C8B-B14F-4D97-AF65-F5344CB8AC3E}">
        <p14:creationId xmlns:p14="http://schemas.microsoft.com/office/powerpoint/2010/main" val="1416766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C0F6-6072-72DE-D93F-B01A274A38A1}"/>
              </a:ext>
            </a:extLst>
          </p:cNvPr>
          <p:cNvSpPr>
            <a:spLocks noGrp="1"/>
          </p:cNvSpPr>
          <p:nvPr>
            <p:ph type="title"/>
          </p:nvPr>
        </p:nvSpPr>
        <p:spPr/>
        <p:txBody>
          <a:bodyPr/>
          <a:lstStyle/>
          <a:p>
            <a:r>
              <a:rPr lang="en-US" dirty="0"/>
              <a:t>Logic Errors</a:t>
            </a:r>
          </a:p>
        </p:txBody>
      </p:sp>
      <p:sp>
        <p:nvSpPr>
          <p:cNvPr id="3" name="Content Placeholder 2">
            <a:extLst>
              <a:ext uri="{FF2B5EF4-FFF2-40B4-BE49-F238E27FC236}">
                <a16:creationId xmlns:a16="http://schemas.microsoft.com/office/drawing/2014/main" id="{CC3AB8A8-803F-1AF8-35E6-C78517789CD2}"/>
              </a:ext>
            </a:extLst>
          </p:cNvPr>
          <p:cNvSpPr>
            <a:spLocks noGrp="1"/>
          </p:cNvSpPr>
          <p:nvPr>
            <p:ph idx="1"/>
          </p:nvPr>
        </p:nvSpPr>
        <p:spPr/>
        <p:txBody>
          <a:bodyPr>
            <a:normAutofit lnSpcReduction="10000"/>
          </a:bodyPr>
          <a:lstStyle/>
          <a:p>
            <a:r>
              <a:rPr lang="en-US" dirty="0" err="1">
                <a:latin typeface="Consolas" panose="020B0609020204030204" pitchFamily="49" charset="0"/>
                <a:cs typeface="Consolas" panose="020B0609020204030204" pitchFamily="49" charset="0"/>
              </a:rPr>
              <a:t>domain_error</a:t>
            </a:r>
            <a:endParaRPr lang="en-US" dirty="0">
              <a:latin typeface="Consolas" panose="020B0609020204030204" pitchFamily="49" charset="0"/>
              <a:cs typeface="Consolas" panose="020B0609020204030204" pitchFamily="49" charset="0"/>
            </a:endParaRPr>
          </a:p>
          <a:p>
            <a:pPr lvl="1"/>
            <a:r>
              <a:rPr lang="en-US" dirty="0"/>
              <a:t>An argument to a function is outside the function’s domain (e.g., negative values to a square root function)</a:t>
            </a:r>
          </a:p>
          <a:p>
            <a:r>
              <a:rPr lang="en-US" dirty="0" err="1">
                <a:latin typeface="Consolas" panose="020B0609020204030204" pitchFamily="49" charset="0"/>
                <a:cs typeface="Consolas" panose="020B0609020204030204" pitchFamily="49" charset="0"/>
              </a:rPr>
              <a:t>invalid_argument</a:t>
            </a:r>
            <a:endParaRPr lang="en-US" dirty="0">
              <a:latin typeface="Consolas" panose="020B0609020204030204" pitchFamily="49" charset="0"/>
              <a:cs typeface="Consolas" panose="020B0609020204030204" pitchFamily="49" charset="0"/>
            </a:endParaRPr>
          </a:p>
          <a:p>
            <a:pPr lvl="1"/>
            <a:r>
              <a:rPr lang="en-US" dirty="0"/>
              <a:t>An argument to a function is invalid. Similar to </a:t>
            </a:r>
            <a:r>
              <a:rPr lang="en-US" dirty="0" err="1">
                <a:latin typeface="Consolas" panose="020B0609020204030204" pitchFamily="49" charset="0"/>
                <a:cs typeface="Consolas" panose="020B0609020204030204" pitchFamily="49" charset="0"/>
              </a:rPr>
              <a:t>domain_error</a:t>
            </a:r>
            <a:r>
              <a:rPr lang="en-US" dirty="0"/>
              <a:t>, except used for non-mathematical functions (e.g., bad string format)</a:t>
            </a:r>
          </a:p>
          <a:p>
            <a:r>
              <a:rPr lang="en-US" dirty="0" err="1">
                <a:latin typeface="Consolas" panose="020B0609020204030204" pitchFamily="49" charset="0"/>
                <a:cs typeface="Consolas" panose="020B0609020204030204" pitchFamily="49" charset="0"/>
              </a:rPr>
              <a:t>length_error</a:t>
            </a:r>
            <a:endParaRPr lang="en-US" dirty="0">
              <a:latin typeface="Consolas" panose="020B0609020204030204" pitchFamily="49" charset="0"/>
              <a:cs typeface="Consolas" panose="020B0609020204030204" pitchFamily="49" charset="0"/>
            </a:endParaRPr>
          </a:p>
          <a:p>
            <a:pPr lvl="1"/>
            <a:r>
              <a:rPr lang="en-US" dirty="0">
                <a:effectLst/>
              </a:rPr>
              <a:t>To “report an attempt to produce an</a:t>
            </a:r>
            <a:r>
              <a:rPr lang="en-US" dirty="0"/>
              <a:t> </a:t>
            </a:r>
            <a:r>
              <a:rPr lang="en-US" dirty="0">
                <a:effectLst/>
              </a:rPr>
              <a:t>object whose length exceeds its maximum allowable size.”</a:t>
            </a:r>
          </a:p>
          <a:p>
            <a:r>
              <a:rPr lang="en-US" dirty="0" err="1">
                <a:latin typeface="Consolas" panose="020B0609020204030204" pitchFamily="49" charset="0"/>
                <a:cs typeface="Consolas" panose="020B0609020204030204" pitchFamily="49" charset="0"/>
              </a:rPr>
              <a:t>out_of_range</a:t>
            </a:r>
            <a:endParaRPr lang="en-US" dirty="0">
              <a:latin typeface="Consolas" panose="020B0609020204030204" pitchFamily="49" charset="0"/>
              <a:cs typeface="Consolas" panose="020B0609020204030204" pitchFamily="49" charset="0"/>
            </a:endParaRPr>
          </a:p>
          <a:p>
            <a:pPr lvl="1"/>
            <a:r>
              <a:rPr lang="en-US" dirty="0">
                <a:effectLst/>
              </a:rPr>
              <a:t>To “report an argument value not in its expected range.”</a:t>
            </a:r>
          </a:p>
          <a:p>
            <a:pPr lvl="1"/>
            <a:endParaRPr lang="en-US" dirty="0">
              <a:effectLst/>
            </a:endParaRPr>
          </a:p>
          <a:p>
            <a:pPr lvl="1"/>
            <a:endParaRPr lang="en-US" dirty="0"/>
          </a:p>
        </p:txBody>
      </p:sp>
    </p:spTree>
    <p:extLst>
      <p:ext uri="{BB962C8B-B14F-4D97-AF65-F5344CB8AC3E}">
        <p14:creationId xmlns:p14="http://schemas.microsoft.com/office/powerpoint/2010/main" val="2852456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634E-7F79-BE26-D121-998656263F40}"/>
              </a:ext>
            </a:extLst>
          </p:cNvPr>
          <p:cNvSpPr>
            <a:spLocks noGrp="1"/>
          </p:cNvSpPr>
          <p:nvPr>
            <p:ph type="title"/>
          </p:nvPr>
        </p:nvSpPr>
        <p:spPr/>
        <p:txBody>
          <a:bodyPr/>
          <a:lstStyle/>
          <a:p>
            <a:r>
              <a:rPr lang="en-US" dirty="0"/>
              <a:t>Runtime Errors</a:t>
            </a:r>
          </a:p>
        </p:txBody>
      </p:sp>
      <p:sp>
        <p:nvSpPr>
          <p:cNvPr id="3" name="Content Placeholder 2">
            <a:extLst>
              <a:ext uri="{FF2B5EF4-FFF2-40B4-BE49-F238E27FC236}">
                <a16:creationId xmlns:a16="http://schemas.microsoft.com/office/drawing/2014/main" id="{318B720A-2D10-E151-114C-27A66EF416FF}"/>
              </a:ext>
            </a:extLst>
          </p:cNvPr>
          <p:cNvSpPr>
            <a:spLocks noGrp="1"/>
          </p:cNvSpPr>
          <p:nvPr>
            <p:ph idx="1"/>
          </p:nvPr>
        </p:nvSpPr>
        <p:spPr/>
        <p:txBody>
          <a:bodyPr>
            <a:normAutofit/>
          </a:bodyPr>
          <a:lstStyle/>
          <a:p>
            <a:r>
              <a:rPr lang="en-US" dirty="0" err="1">
                <a:latin typeface="Consolas" panose="020B0609020204030204" pitchFamily="49" charset="0"/>
                <a:cs typeface="Consolas" panose="020B0609020204030204" pitchFamily="49" charset="0"/>
              </a:rPr>
              <a:t>range_error</a:t>
            </a:r>
            <a:endParaRPr lang="en-US" dirty="0">
              <a:latin typeface="Consolas" panose="020B0609020204030204" pitchFamily="49" charset="0"/>
              <a:cs typeface="Consolas" panose="020B0609020204030204" pitchFamily="49" charset="0"/>
            </a:endParaRPr>
          </a:p>
          <a:p>
            <a:pPr lvl="1"/>
            <a:r>
              <a:rPr lang="en-US" dirty="0">
                <a:effectLst/>
              </a:rPr>
              <a:t>To “report range errors in internal</a:t>
            </a:r>
            <a:r>
              <a:rPr lang="en-US" dirty="0"/>
              <a:t> </a:t>
            </a:r>
            <a:r>
              <a:rPr lang="en-US" dirty="0">
                <a:effectLst/>
              </a:rPr>
              <a:t>computations.” Here </a:t>
            </a:r>
            <a:r>
              <a:rPr lang="en-US" i="1" dirty="0">
                <a:effectLst/>
              </a:rPr>
              <a:t>range</a:t>
            </a:r>
            <a:r>
              <a:rPr lang="en-US" dirty="0">
                <a:effectLst/>
              </a:rPr>
              <a:t> is used in a set-theoretic way to mean the computed result of a function is not in the allowed set of possibilities, e.g., a string can’t be made with the right format</a:t>
            </a:r>
          </a:p>
          <a:p>
            <a:r>
              <a:rPr lang="en-US" dirty="0" err="1">
                <a:latin typeface="Consolas" panose="020B0609020204030204" pitchFamily="49" charset="0"/>
                <a:cs typeface="Consolas" panose="020B0609020204030204" pitchFamily="49" charset="0"/>
              </a:rPr>
              <a:t>overflow_error</a:t>
            </a:r>
            <a:endParaRPr lang="en-US" dirty="0">
              <a:latin typeface="Consolas" panose="020B0609020204030204" pitchFamily="49" charset="0"/>
              <a:cs typeface="Consolas" panose="020B0609020204030204" pitchFamily="49" charset="0"/>
            </a:endParaRPr>
          </a:p>
          <a:p>
            <a:pPr lvl="1"/>
            <a:r>
              <a:rPr lang="en-US" dirty="0">
                <a:effectLst/>
              </a:rPr>
              <a:t>To “report an arithmetic overflow</a:t>
            </a:r>
            <a:r>
              <a:rPr lang="en-US" dirty="0"/>
              <a:t> </a:t>
            </a:r>
            <a:r>
              <a:rPr lang="en-US" dirty="0">
                <a:effectLst/>
              </a:rPr>
              <a:t>error.” Although an arithmetic overflow is a kind of range error, this exception is intended to be used when numeric computations go beyond the allowed range of their type</a:t>
            </a:r>
          </a:p>
          <a:p>
            <a:r>
              <a:rPr lang="en-US" dirty="0" err="1">
                <a:latin typeface="Consolas" panose="020B0609020204030204" pitchFamily="49" charset="0"/>
                <a:cs typeface="Consolas" panose="020B0609020204030204" pitchFamily="49" charset="0"/>
              </a:rPr>
              <a:t>underflow_error</a:t>
            </a:r>
            <a:endParaRPr lang="en-US" dirty="0">
              <a:latin typeface="Consolas" panose="020B0609020204030204" pitchFamily="49" charset="0"/>
              <a:cs typeface="Consolas" panose="020B0609020204030204" pitchFamily="49" charset="0"/>
            </a:endParaRPr>
          </a:p>
          <a:p>
            <a:pPr lvl="1"/>
            <a:r>
              <a:rPr lang="en-US" dirty="0"/>
              <a:t>T</a:t>
            </a:r>
            <a:r>
              <a:rPr lang="en-US" dirty="0">
                <a:effectLst/>
              </a:rPr>
              <a:t>o “report an arithmetic underflow error.”</a:t>
            </a:r>
          </a:p>
          <a:p>
            <a:pPr lvl="1"/>
            <a:endParaRPr lang="en-US" dirty="0">
              <a:effectLst/>
            </a:endParaRPr>
          </a:p>
          <a:p>
            <a:pPr lvl="1"/>
            <a:endParaRPr lang="en-US" dirty="0">
              <a:effectLst/>
            </a:endParaRPr>
          </a:p>
          <a:p>
            <a:pPr lvl="1"/>
            <a:endParaRPr lang="en-US" dirty="0"/>
          </a:p>
        </p:txBody>
      </p:sp>
    </p:spTree>
    <p:extLst>
      <p:ext uri="{BB962C8B-B14F-4D97-AF65-F5344CB8AC3E}">
        <p14:creationId xmlns:p14="http://schemas.microsoft.com/office/powerpoint/2010/main" val="3746225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107B-9A8F-291D-AF88-ADADF33ECD1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1FD388F-CA44-0C1E-6A8C-D79B66E2898A}"/>
              </a:ext>
            </a:extLst>
          </p:cNvPr>
          <p:cNvSpPr>
            <a:spLocks noGrp="1"/>
          </p:cNvSpPr>
          <p:nvPr>
            <p:ph idx="1"/>
          </p:nvPr>
        </p:nvSpPr>
        <p:spPr/>
        <p:txBody>
          <a:bodyPr/>
          <a:lstStyle/>
          <a:p>
            <a:r>
              <a:rPr lang="en-US" dirty="0"/>
              <a:t>An exception to throw if a function/method is not implemented:</a:t>
            </a:r>
            <a:br>
              <a:rPr lang="en-US" dirty="0"/>
            </a:br>
            <a:br>
              <a:rPr lang="en-US" dirty="0"/>
            </a:br>
            <a:br>
              <a:rPr lang="en-US" dirty="0"/>
            </a:br>
            <a:br>
              <a:rPr lang="en-US" dirty="0"/>
            </a:br>
            <a:br>
              <a:rPr lang="en-US" dirty="0"/>
            </a:br>
            <a:endParaRPr lang="en-US" dirty="0"/>
          </a:p>
          <a:p>
            <a:pPr lvl="1"/>
            <a:r>
              <a:rPr lang="en-US" dirty="0"/>
              <a:t>Derived from </a:t>
            </a:r>
            <a:r>
              <a:rPr lang="en-US" dirty="0" err="1">
                <a:latin typeface="Consolas" panose="020B0609020204030204" pitchFamily="49" charset="0"/>
                <a:cs typeface="Consolas" panose="020B0609020204030204" pitchFamily="49" charset="0"/>
              </a:rPr>
              <a:t>logic_error</a:t>
            </a:r>
            <a:r>
              <a:rPr lang="en-US" dirty="0"/>
              <a:t> since calling an unimplemented function is a bug</a:t>
            </a:r>
          </a:p>
          <a:p>
            <a:pPr lvl="1"/>
            <a:r>
              <a:rPr lang="en-US" dirty="0"/>
              <a:t>Constructor takes a message string that is used to initialize the base class, becoming the </a:t>
            </a:r>
            <a:r>
              <a:rPr lang="en-US" i="1" dirty="0"/>
              <a:t>what</a:t>
            </a:r>
            <a:r>
              <a:rPr lang="en-US" dirty="0"/>
              <a:t> message for the exception object</a:t>
            </a:r>
          </a:p>
          <a:p>
            <a:pPr lvl="1"/>
            <a:r>
              <a:rPr lang="en-US" dirty="0"/>
              <a:t>No other data members or methods in this example. </a:t>
            </a:r>
            <a:r>
              <a:rPr lang="en-US" u="sng" dirty="0"/>
              <a:t>There could be others!</a:t>
            </a:r>
          </a:p>
        </p:txBody>
      </p:sp>
      <p:sp>
        <p:nvSpPr>
          <p:cNvPr id="4" name="TextBox 3">
            <a:extLst>
              <a:ext uri="{FF2B5EF4-FFF2-40B4-BE49-F238E27FC236}">
                <a16:creationId xmlns:a16="http://schemas.microsoft.com/office/drawing/2014/main" id="{5B8A1EEB-F004-8418-93DF-441DAD0A4EE2}"/>
              </a:ext>
            </a:extLst>
          </p:cNvPr>
          <p:cNvSpPr txBox="1"/>
          <p:nvPr/>
        </p:nvSpPr>
        <p:spPr>
          <a:xfrm>
            <a:off x="2267868" y="2388551"/>
            <a:ext cx="7656263" cy="1754326"/>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NotImplemented</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explicit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NotImplemented</a:t>
            </a:r>
            <a:r>
              <a:rPr lang="en-US" dirty="0">
                <a:latin typeface="Consolas" panose="020B0609020204030204" pitchFamily="49" charset="0"/>
                <a:cs typeface="Consolas" panose="020B0609020204030204" pitchFamily="49" charset="0"/>
              </a:rPr>
              <a:t>( const std::string &amp;message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message )</a:t>
            </a:r>
          </a:p>
          <a:p>
            <a:r>
              <a:rPr lang="en-US" dirty="0">
                <a:latin typeface="Consolas" panose="020B0609020204030204" pitchFamily="49" charset="0"/>
                <a:cs typeface="Consolas" panose="020B0609020204030204" pitchFamily="49" charset="0"/>
              </a:rPr>
              <a:t>    { }</a:t>
            </a:r>
          </a:p>
          <a:p>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40CF834F-479A-2CDA-1524-6E2AC49BC27E}"/>
              </a:ext>
            </a:extLst>
          </p:cNvPr>
          <p:cNvSpPr txBox="1"/>
          <p:nvPr/>
        </p:nvSpPr>
        <p:spPr>
          <a:xfrm>
            <a:off x="1761318" y="5807631"/>
            <a:ext cx="8669361"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NotImplemented</a:t>
            </a:r>
            <a:r>
              <a:rPr lang="en-US" dirty="0">
                <a:latin typeface="Consolas" panose="020B0609020204030204" pitchFamily="49" charset="0"/>
                <a:cs typeface="Consolas" panose="020B0609020204030204" pitchFamily="49" charset="0"/>
              </a:rPr>
              <a:t>( “f( int, const string &amp; ) not implemented” );</a:t>
            </a:r>
          </a:p>
        </p:txBody>
      </p:sp>
    </p:spTree>
    <p:extLst>
      <p:ext uri="{BB962C8B-B14F-4D97-AF65-F5344CB8AC3E}">
        <p14:creationId xmlns:p14="http://schemas.microsoft.com/office/powerpoint/2010/main" val="1041585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9FC7-0B1F-AF38-FCE0-BF1267BF0114}"/>
              </a:ext>
            </a:extLst>
          </p:cNvPr>
          <p:cNvSpPr>
            <a:spLocks noGrp="1"/>
          </p:cNvSpPr>
          <p:nvPr>
            <p:ph type="title"/>
          </p:nvPr>
        </p:nvSpPr>
        <p:spPr/>
        <p:txBody>
          <a:bodyPr/>
          <a:lstStyle/>
          <a:p>
            <a:r>
              <a:rPr lang="en-US" dirty="0"/>
              <a:t>Other Standard Exceptions</a:t>
            </a:r>
          </a:p>
        </p:txBody>
      </p:sp>
      <p:sp>
        <p:nvSpPr>
          <p:cNvPr id="3" name="Content Placeholder 2">
            <a:extLst>
              <a:ext uri="{FF2B5EF4-FFF2-40B4-BE49-F238E27FC236}">
                <a16:creationId xmlns:a16="http://schemas.microsoft.com/office/drawing/2014/main" id="{9992A5F3-5CB4-318D-6925-D8CBDE68D490}"/>
              </a:ext>
            </a:extLst>
          </p:cNvPr>
          <p:cNvSpPr>
            <a:spLocks noGrp="1"/>
          </p:cNvSpPr>
          <p:nvPr>
            <p:ph idx="1"/>
          </p:nvPr>
        </p:nvSpPr>
        <p:spPr/>
        <p:txBody>
          <a:bodyPr/>
          <a:lstStyle/>
          <a:p>
            <a:r>
              <a:rPr lang="en-US" dirty="0"/>
              <a:t>The C++ standard defines other exceptions derived for exception for various special purposes. For example:</a:t>
            </a:r>
          </a:p>
          <a:p>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bad_alloc</a:t>
            </a:r>
            <a:r>
              <a:rPr lang="en-US" dirty="0"/>
              <a:t> is thrown when new fails to find memory</a:t>
            </a:r>
          </a:p>
          <a:p>
            <a:pPr lvl="1"/>
            <a:r>
              <a:rPr lang="en-US" dirty="0"/>
              <a:t>This is rare: virtual memory means programs don’t usually run out</a:t>
            </a:r>
          </a:p>
          <a:p>
            <a:pPr lvl="1"/>
            <a:r>
              <a:rPr lang="en-US" dirty="0"/>
              <a:t>… and if they do, the OS will have bigger problems!</a:t>
            </a:r>
          </a:p>
          <a:p>
            <a:r>
              <a:rPr lang="en-US" dirty="0"/>
              <a:t>The </a:t>
            </a:r>
            <a:r>
              <a:rPr lang="en-US" dirty="0" err="1">
                <a:latin typeface="Consolas" panose="020B0609020204030204" pitchFamily="49" charset="0"/>
                <a:cs typeface="Consolas" panose="020B0609020204030204" pitchFamily="49" charset="0"/>
              </a:rPr>
              <a:t>bad_alloc</a:t>
            </a:r>
            <a:r>
              <a:rPr lang="en-US" dirty="0"/>
              <a:t> exception can still be thrown when…</a:t>
            </a:r>
          </a:p>
          <a:p>
            <a:pPr lvl="1"/>
            <a:r>
              <a:rPr lang="en-US" dirty="0"/>
              <a:t>… you are programming for a highly constrained (embedded) system without virtual memory support</a:t>
            </a:r>
          </a:p>
          <a:p>
            <a:pPr lvl="1"/>
            <a:r>
              <a:rPr lang="en-US" dirty="0"/>
              <a:t>… the process has a resource quota imposed on it that limits its memory usage</a:t>
            </a:r>
          </a:p>
        </p:txBody>
      </p:sp>
    </p:spTree>
    <p:extLst>
      <p:ext uri="{BB962C8B-B14F-4D97-AF65-F5344CB8AC3E}">
        <p14:creationId xmlns:p14="http://schemas.microsoft.com/office/powerpoint/2010/main" val="225331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1274-5AC3-5314-7E7C-4570AED75025}"/>
              </a:ext>
            </a:extLst>
          </p:cNvPr>
          <p:cNvSpPr>
            <a:spLocks noGrp="1"/>
          </p:cNvSpPr>
          <p:nvPr>
            <p:ph type="title"/>
          </p:nvPr>
        </p:nvSpPr>
        <p:spPr/>
        <p:txBody>
          <a:bodyPr/>
          <a:lstStyle/>
          <a:p>
            <a:r>
              <a:rPr lang="en-US" dirty="0"/>
              <a:t>This Requires Handing Back Error Codes</a:t>
            </a:r>
          </a:p>
        </p:txBody>
      </p:sp>
      <p:sp>
        <p:nvSpPr>
          <p:cNvPr id="3" name="Content Placeholder 2">
            <a:extLst>
              <a:ext uri="{FF2B5EF4-FFF2-40B4-BE49-F238E27FC236}">
                <a16:creationId xmlns:a16="http://schemas.microsoft.com/office/drawing/2014/main" id="{A3DD9117-474B-1CC1-8027-18506757FB5F}"/>
              </a:ext>
            </a:extLst>
          </p:cNvPr>
          <p:cNvSpPr>
            <a:spLocks noGrp="1"/>
          </p:cNvSpPr>
          <p:nvPr>
            <p:ph sz="half" idx="1"/>
          </p:nvPr>
        </p:nvSpPr>
        <p:spPr/>
        <p:txBody>
          <a:bodyPr/>
          <a:lstStyle/>
          <a:p>
            <a:r>
              <a:rPr lang="en-US" dirty="0"/>
              <a:t>For example:</a:t>
            </a:r>
          </a:p>
        </p:txBody>
      </p:sp>
      <p:sp>
        <p:nvSpPr>
          <p:cNvPr id="5" name="Content Placeholder 4">
            <a:extLst>
              <a:ext uri="{FF2B5EF4-FFF2-40B4-BE49-F238E27FC236}">
                <a16:creationId xmlns:a16="http://schemas.microsoft.com/office/drawing/2014/main" id="{40F03BDF-37E7-D9D7-B8E3-8E32D2D6D849}"/>
              </a:ext>
            </a:extLst>
          </p:cNvPr>
          <p:cNvSpPr>
            <a:spLocks noGrp="1"/>
          </p:cNvSpPr>
          <p:nvPr>
            <p:ph sz="half" idx="2"/>
          </p:nvPr>
        </p:nvSpPr>
        <p:spPr/>
        <p:txBody>
          <a:bodyPr/>
          <a:lstStyle/>
          <a:p>
            <a:r>
              <a:rPr lang="en-US" dirty="0"/>
              <a:t>Every call of </a:t>
            </a:r>
            <a:r>
              <a:rPr lang="en-US" dirty="0">
                <a:latin typeface="Consolas" panose="020B0609020204030204" pitchFamily="49" charset="0"/>
                <a:cs typeface="Consolas" panose="020B0609020204030204" pitchFamily="49" charset="0"/>
              </a:rPr>
              <a:t>f</a:t>
            </a:r>
            <a:r>
              <a:rPr lang="en-US" dirty="0"/>
              <a:t> must be checked for an error code.</a:t>
            </a:r>
          </a:p>
          <a:p>
            <a:r>
              <a:rPr lang="en-US" dirty="0"/>
              <a:t>If </a:t>
            </a:r>
            <a:r>
              <a:rPr lang="en-US" dirty="0">
                <a:latin typeface="Consolas" panose="020B0609020204030204" pitchFamily="49" charset="0"/>
                <a:cs typeface="Consolas" panose="020B0609020204030204" pitchFamily="49" charset="0"/>
              </a:rPr>
              <a:t>f</a:t>
            </a:r>
            <a:r>
              <a:rPr lang="en-US" dirty="0"/>
              <a:t> fails, then </a:t>
            </a:r>
            <a:r>
              <a:rPr lang="en-US" dirty="0">
                <a:latin typeface="Consolas" panose="020B0609020204030204" pitchFamily="49" charset="0"/>
                <a:cs typeface="Consolas" panose="020B0609020204030204" pitchFamily="49" charset="0"/>
              </a:rPr>
              <a:t>g</a:t>
            </a:r>
            <a:r>
              <a:rPr lang="en-US" dirty="0"/>
              <a:t> has failed, so…</a:t>
            </a:r>
          </a:p>
          <a:p>
            <a:r>
              <a:rPr lang="en-US" dirty="0"/>
              <a:t>… (possibly different) error codes must be handed back from </a:t>
            </a:r>
            <a:r>
              <a:rPr lang="en-US" dirty="0">
                <a:latin typeface="Consolas" panose="020B0609020204030204" pitchFamily="49" charset="0"/>
                <a:cs typeface="Consolas" panose="020B0609020204030204" pitchFamily="49" charset="0"/>
              </a:rPr>
              <a:t>g</a:t>
            </a:r>
          </a:p>
          <a:p>
            <a:r>
              <a:rPr lang="en-US" u="sng" dirty="0"/>
              <a:t>Error codes must be propagated manually up the call chain</a:t>
            </a:r>
          </a:p>
        </p:txBody>
      </p:sp>
      <p:sp>
        <p:nvSpPr>
          <p:cNvPr id="4" name="TextBox 3">
            <a:extLst>
              <a:ext uri="{FF2B5EF4-FFF2-40B4-BE49-F238E27FC236}">
                <a16:creationId xmlns:a16="http://schemas.microsoft.com/office/drawing/2014/main" id="{8A750D9D-657F-4247-7E9C-BDA20002E397}"/>
              </a:ext>
            </a:extLst>
          </p:cNvPr>
          <p:cNvSpPr txBox="1"/>
          <p:nvPr/>
        </p:nvSpPr>
        <p:spPr>
          <a:xfrm>
            <a:off x="838200" y="2353016"/>
            <a:ext cx="5123518" cy="3693319"/>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NO_ERROR;</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error_detected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ERROR;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g(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NO_ERROR;</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f( ) == ERROR ) {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ERROR;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68788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2411-E9A4-A944-9340-9F466602DD0D}"/>
              </a:ext>
            </a:extLst>
          </p:cNvPr>
          <p:cNvSpPr>
            <a:spLocks noGrp="1"/>
          </p:cNvSpPr>
          <p:nvPr>
            <p:ph type="title"/>
          </p:nvPr>
        </p:nvSpPr>
        <p:spPr/>
        <p:txBody>
          <a:bodyPr/>
          <a:lstStyle/>
          <a:p>
            <a:r>
              <a:rPr lang="en-US" dirty="0"/>
              <a:t>Exception Specifications?</a:t>
            </a:r>
          </a:p>
        </p:txBody>
      </p:sp>
      <p:sp>
        <p:nvSpPr>
          <p:cNvPr id="3" name="Content Placeholder 2">
            <a:extLst>
              <a:ext uri="{FF2B5EF4-FFF2-40B4-BE49-F238E27FC236}">
                <a16:creationId xmlns:a16="http://schemas.microsoft.com/office/drawing/2014/main" id="{CBEB03E1-7F52-5E2A-265E-2B14FA91C142}"/>
              </a:ext>
            </a:extLst>
          </p:cNvPr>
          <p:cNvSpPr>
            <a:spLocks noGrp="1"/>
          </p:cNvSpPr>
          <p:nvPr>
            <p:ph idx="1"/>
          </p:nvPr>
        </p:nvSpPr>
        <p:spPr/>
        <p:txBody>
          <a:bodyPr/>
          <a:lstStyle/>
          <a:p>
            <a:r>
              <a:rPr lang="en-US" dirty="0"/>
              <a:t>Java allows you to declare which exceptions a method might throw</a:t>
            </a:r>
          </a:p>
          <a:p>
            <a:pPr lvl="1"/>
            <a:r>
              <a:rPr lang="en-US" dirty="0"/>
              <a:t>Compiler verifies (statically) that all declared exceptions of called methods are either handled or declared to be thrown</a:t>
            </a:r>
          </a:p>
          <a:p>
            <a:pPr lvl="1"/>
            <a:r>
              <a:rPr lang="en-US" dirty="0"/>
              <a:t>The idea was to ensure that no exceptions will go unnoticed/unhandled</a:t>
            </a:r>
          </a:p>
          <a:p>
            <a:r>
              <a:rPr lang="en-US" dirty="0"/>
              <a:t>Problems:</a:t>
            </a:r>
          </a:p>
          <a:p>
            <a:pPr lvl="1"/>
            <a:r>
              <a:rPr lang="en-US" dirty="0"/>
              <a:t>Not all exceptions are “checked”, and they can be thrown even without the specification. Thus, the feature doesn’t really guarantee that there are no unhandled exceptions</a:t>
            </a:r>
          </a:p>
          <a:p>
            <a:pPr lvl="1"/>
            <a:r>
              <a:rPr lang="en-US" dirty="0"/>
              <a:t>Sometimes, because of the logic of your program, you know an exception won’t be thrown, yet you are forced to handle an exception that can’t happen or declare that you will throw an exception you never will</a:t>
            </a:r>
          </a:p>
        </p:txBody>
      </p:sp>
    </p:spTree>
    <p:extLst>
      <p:ext uri="{BB962C8B-B14F-4D97-AF65-F5344CB8AC3E}">
        <p14:creationId xmlns:p14="http://schemas.microsoft.com/office/powerpoint/2010/main" val="3373807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A2E5-7568-619E-F965-5BA607C6A47B}"/>
              </a:ext>
            </a:extLst>
          </p:cNvPr>
          <p:cNvSpPr>
            <a:spLocks noGrp="1"/>
          </p:cNvSpPr>
          <p:nvPr>
            <p:ph type="title"/>
          </p:nvPr>
        </p:nvSpPr>
        <p:spPr/>
        <p:txBody>
          <a:bodyPr/>
          <a:lstStyle/>
          <a:p>
            <a:r>
              <a:rPr lang="en-US" dirty="0"/>
              <a:t>Controversial</a:t>
            </a:r>
          </a:p>
        </p:txBody>
      </p:sp>
      <p:sp>
        <p:nvSpPr>
          <p:cNvPr id="3" name="Content Placeholder 2">
            <a:extLst>
              <a:ext uri="{FF2B5EF4-FFF2-40B4-BE49-F238E27FC236}">
                <a16:creationId xmlns:a16="http://schemas.microsoft.com/office/drawing/2014/main" id="{87EA975E-9082-E358-9B6D-012D4A36C1BF}"/>
              </a:ext>
            </a:extLst>
          </p:cNvPr>
          <p:cNvSpPr>
            <a:spLocks noGrp="1"/>
          </p:cNvSpPr>
          <p:nvPr>
            <p:ph idx="1"/>
          </p:nvPr>
        </p:nvSpPr>
        <p:spPr/>
        <p:txBody>
          <a:bodyPr/>
          <a:lstStyle/>
          <a:p>
            <a:r>
              <a:rPr lang="en-US" dirty="0"/>
              <a:t>For the reasons stated earlier, Java exception specifications are controversial</a:t>
            </a:r>
          </a:p>
          <a:p>
            <a:pPr lvl="1"/>
            <a:r>
              <a:rPr lang="en-US" dirty="0"/>
              <a:t>Some believe they are a mistake in the design of Java</a:t>
            </a:r>
          </a:p>
          <a:p>
            <a:pPr lvl="1"/>
            <a:r>
              <a:rPr lang="en-US" dirty="0"/>
              <a:t>Some believe they are useful tools to help make more reliable programs</a:t>
            </a:r>
          </a:p>
          <a:p>
            <a:pPr lvl="1"/>
            <a:r>
              <a:rPr lang="en-US" dirty="0"/>
              <a:t>Perhaps both are right?</a:t>
            </a:r>
          </a:p>
          <a:p>
            <a:r>
              <a:rPr lang="en-US" dirty="0"/>
              <a:t>Most modern languages do not have exception specifications</a:t>
            </a:r>
          </a:p>
          <a:p>
            <a:pPr lvl="1"/>
            <a:r>
              <a:rPr lang="en-US" dirty="0"/>
              <a:t>For example, Scala does not, despite targeting the JVM</a:t>
            </a:r>
          </a:p>
        </p:txBody>
      </p:sp>
    </p:spTree>
    <p:extLst>
      <p:ext uri="{BB962C8B-B14F-4D97-AF65-F5344CB8AC3E}">
        <p14:creationId xmlns:p14="http://schemas.microsoft.com/office/powerpoint/2010/main" val="3290453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375-DAD6-BCBC-80AA-65E97AEC3A53}"/>
              </a:ext>
            </a:extLst>
          </p:cNvPr>
          <p:cNvSpPr>
            <a:spLocks noGrp="1"/>
          </p:cNvSpPr>
          <p:nvPr>
            <p:ph type="title"/>
          </p:nvPr>
        </p:nvSpPr>
        <p:spPr/>
        <p:txBody>
          <a:bodyPr/>
          <a:lstStyle/>
          <a:p>
            <a:r>
              <a:rPr lang="en-US" dirty="0"/>
              <a:t>What about C++?</a:t>
            </a:r>
          </a:p>
        </p:txBody>
      </p:sp>
      <p:sp>
        <p:nvSpPr>
          <p:cNvPr id="3" name="Content Placeholder 2">
            <a:extLst>
              <a:ext uri="{FF2B5EF4-FFF2-40B4-BE49-F238E27FC236}">
                <a16:creationId xmlns:a16="http://schemas.microsoft.com/office/drawing/2014/main" id="{EFF45E84-AB08-BEEE-99B4-82B4BA8B5DAE}"/>
              </a:ext>
            </a:extLst>
          </p:cNvPr>
          <p:cNvSpPr>
            <a:spLocks noGrp="1"/>
          </p:cNvSpPr>
          <p:nvPr>
            <p:ph idx="1"/>
          </p:nvPr>
        </p:nvSpPr>
        <p:spPr/>
        <p:txBody>
          <a:bodyPr/>
          <a:lstStyle/>
          <a:p>
            <a:r>
              <a:rPr lang="en-US" dirty="0"/>
              <a:t>C++ 1998 had a form of exception specifications</a:t>
            </a:r>
          </a:p>
          <a:p>
            <a:r>
              <a:rPr lang="en-US" dirty="0"/>
              <a:t>It was even more controversial than Java’s</a:t>
            </a:r>
          </a:p>
          <a:p>
            <a:pPr lvl="1"/>
            <a:r>
              <a:rPr lang="en-US" dirty="0"/>
              <a:t>It did not provide much help with creating more reliable programs</a:t>
            </a:r>
          </a:p>
          <a:p>
            <a:pPr lvl="1"/>
            <a:r>
              <a:rPr lang="en-US" dirty="0"/>
              <a:t>C++ needed to be compatible with legacy (pre-1998) code and with C, which limited the design options for exception specifications</a:t>
            </a:r>
          </a:p>
          <a:p>
            <a:r>
              <a:rPr lang="en-US" dirty="0"/>
              <a:t>It basically didn’t work, and it caused more problems than it solved</a:t>
            </a:r>
          </a:p>
          <a:p>
            <a:r>
              <a:rPr lang="en-US" dirty="0"/>
              <a:t>A “best practice” quickly arrived: </a:t>
            </a:r>
            <a:r>
              <a:rPr lang="en-US" i="1" u="sng" dirty="0"/>
              <a:t>Don’t Use Exception Specifications</a:t>
            </a:r>
            <a:r>
              <a:rPr lang="en-US" dirty="0"/>
              <a:t>!</a:t>
            </a:r>
          </a:p>
          <a:p>
            <a:r>
              <a:rPr lang="en-US" dirty="0"/>
              <a:t>Deprecated in C++ 2011. Completely removed in C++ 2017</a:t>
            </a:r>
          </a:p>
          <a:p>
            <a:pPr lvl="1"/>
            <a:r>
              <a:rPr lang="en-US" dirty="0"/>
              <a:t>A rare case of the language actually getting </a:t>
            </a:r>
            <a:r>
              <a:rPr lang="en-US" i="1" dirty="0"/>
              <a:t>smaller</a:t>
            </a:r>
            <a:r>
              <a:rPr lang="en-US" dirty="0"/>
              <a:t>! (*gasp*)</a:t>
            </a:r>
          </a:p>
        </p:txBody>
      </p:sp>
    </p:spTree>
    <p:extLst>
      <p:ext uri="{BB962C8B-B14F-4D97-AF65-F5344CB8AC3E}">
        <p14:creationId xmlns:p14="http://schemas.microsoft.com/office/powerpoint/2010/main" val="345276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1B8A-F35B-9096-644F-DF5B8791DE9B}"/>
              </a:ext>
            </a:extLst>
          </p:cNvPr>
          <p:cNvSpPr>
            <a:spLocks noGrp="1"/>
          </p:cNvSpPr>
          <p:nvPr>
            <p:ph type="title"/>
          </p:nvPr>
        </p:nvSpPr>
        <p:spPr/>
        <p:txBody>
          <a:bodyPr/>
          <a:lstStyle/>
          <a:p>
            <a:r>
              <a:rPr lang="en-US" dirty="0"/>
              <a:t>With One (um) Exception…</a:t>
            </a:r>
          </a:p>
        </p:txBody>
      </p:sp>
      <p:sp>
        <p:nvSpPr>
          <p:cNvPr id="3" name="Content Placeholder 2">
            <a:extLst>
              <a:ext uri="{FF2B5EF4-FFF2-40B4-BE49-F238E27FC236}">
                <a16:creationId xmlns:a16="http://schemas.microsoft.com/office/drawing/2014/main" id="{DF8D7988-21E5-0F26-47A6-67632E22D0C7}"/>
              </a:ext>
            </a:extLst>
          </p:cNvPr>
          <p:cNvSpPr>
            <a:spLocks noGrp="1"/>
          </p:cNvSpPr>
          <p:nvPr>
            <p:ph idx="1"/>
          </p:nvPr>
        </p:nvSpPr>
        <p:spPr/>
        <p:txBody>
          <a:bodyPr/>
          <a:lstStyle/>
          <a:p>
            <a:r>
              <a:rPr lang="en-US" i="1" dirty="0"/>
              <a:t>Finish Me!</a:t>
            </a:r>
          </a:p>
        </p:txBody>
      </p:sp>
    </p:spTree>
    <p:extLst>
      <p:ext uri="{BB962C8B-B14F-4D97-AF65-F5344CB8AC3E}">
        <p14:creationId xmlns:p14="http://schemas.microsoft.com/office/powerpoint/2010/main" val="51607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B729-9CFF-C674-55A2-DB453EF7B7B7}"/>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08DBF47E-7DC2-3903-E6E7-3FADCCCEF4E8}"/>
              </a:ext>
            </a:extLst>
          </p:cNvPr>
          <p:cNvSpPr>
            <a:spLocks noGrp="1"/>
          </p:cNvSpPr>
          <p:nvPr>
            <p:ph idx="1"/>
          </p:nvPr>
        </p:nvSpPr>
        <p:spPr/>
        <p:txBody>
          <a:bodyPr/>
          <a:lstStyle/>
          <a:p>
            <a:r>
              <a:rPr lang="en-US" dirty="0"/>
              <a:t>In general, the place where an error is detected does not know how to handle that error</a:t>
            </a:r>
          </a:p>
          <a:p>
            <a:pPr lvl="1"/>
            <a:r>
              <a:rPr lang="en-US" dirty="0"/>
              <a:t>Error detected in a general-purpose, third-party library does not know the application’s requirements</a:t>
            </a:r>
          </a:p>
          <a:p>
            <a:r>
              <a:rPr lang="en-US" dirty="0"/>
              <a:t>Instead, information about the error must be propagated back on the call chain to where it can be handled</a:t>
            </a:r>
          </a:p>
          <a:p>
            <a:pPr lvl="1"/>
            <a:r>
              <a:rPr lang="en-US" dirty="0"/>
              <a:t>At a higher level in the program’s logic, the context of the error is better understood, so decisions about handling can be done there</a:t>
            </a:r>
          </a:p>
        </p:txBody>
      </p:sp>
    </p:spTree>
    <p:extLst>
      <p:ext uri="{BB962C8B-B14F-4D97-AF65-F5344CB8AC3E}">
        <p14:creationId xmlns:p14="http://schemas.microsoft.com/office/powerpoint/2010/main" val="380971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0270-5026-6F51-21E0-A47F18ED07EB}"/>
              </a:ext>
            </a:extLst>
          </p:cNvPr>
          <p:cNvSpPr>
            <a:spLocks noGrp="1"/>
          </p:cNvSpPr>
          <p:nvPr>
            <p:ph type="title"/>
          </p:nvPr>
        </p:nvSpPr>
        <p:spPr/>
        <p:txBody>
          <a:bodyPr/>
          <a:lstStyle/>
          <a:p>
            <a:r>
              <a:rPr lang="en-US" dirty="0"/>
              <a:t>What’s Wrong?</a:t>
            </a:r>
          </a:p>
        </p:txBody>
      </p:sp>
      <p:sp>
        <p:nvSpPr>
          <p:cNvPr id="3" name="Content Placeholder 2">
            <a:extLst>
              <a:ext uri="{FF2B5EF4-FFF2-40B4-BE49-F238E27FC236}">
                <a16:creationId xmlns:a16="http://schemas.microsoft.com/office/drawing/2014/main" id="{5A598C3C-BBBB-64D7-19A9-928F39ED321E}"/>
              </a:ext>
            </a:extLst>
          </p:cNvPr>
          <p:cNvSpPr>
            <a:spLocks noGrp="1"/>
          </p:cNvSpPr>
          <p:nvPr>
            <p:ph idx="1"/>
          </p:nvPr>
        </p:nvSpPr>
        <p:spPr/>
        <p:txBody>
          <a:bodyPr>
            <a:normAutofit/>
          </a:bodyPr>
          <a:lstStyle/>
          <a:p>
            <a:r>
              <a:rPr lang="en-US" dirty="0"/>
              <a:t>Propagating error codes is tedious</a:t>
            </a:r>
          </a:p>
          <a:p>
            <a:pPr lvl="1"/>
            <a:r>
              <a:rPr lang="en-US" dirty="0"/>
              <a:t>Many programmers don’t bother to check for them, resulting in programs that behave poorly when an error occurs</a:t>
            </a:r>
          </a:p>
          <a:p>
            <a:pPr lvl="1"/>
            <a:r>
              <a:rPr lang="en-US" dirty="0"/>
              <a:t>It doesn’t help that some errors are very rare (semi-justifying the lack of a check)</a:t>
            </a:r>
          </a:p>
          <a:p>
            <a:r>
              <a:rPr lang="en-US" dirty="0"/>
              <a:t>It clutters the main logic</a:t>
            </a:r>
          </a:p>
          <a:p>
            <a:pPr lvl="1"/>
            <a:r>
              <a:rPr lang="en-US" dirty="0"/>
              <a:t>Programs are harder to read when error handling logic is mingled with “normal” program flow</a:t>
            </a:r>
          </a:p>
          <a:p>
            <a:r>
              <a:rPr lang="en-US" dirty="0"/>
              <a:t>It’s complicated to propagate non-trivial information</a:t>
            </a:r>
          </a:p>
          <a:p>
            <a:pPr lvl="1"/>
            <a:r>
              <a:rPr lang="en-US" dirty="0"/>
              <a:t>Returning a single integer is easy. What if more information was needed?</a:t>
            </a:r>
          </a:p>
        </p:txBody>
      </p:sp>
    </p:spTree>
    <p:extLst>
      <p:ext uri="{BB962C8B-B14F-4D97-AF65-F5344CB8AC3E}">
        <p14:creationId xmlns:p14="http://schemas.microsoft.com/office/powerpoint/2010/main" val="378818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1274-5AC3-5314-7E7C-4570AED75025}"/>
              </a:ext>
            </a:extLst>
          </p:cNvPr>
          <p:cNvSpPr>
            <a:spLocks noGrp="1"/>
          </p:cNvSpPr>
          <p:nvPr>
            <p:ph type="title"/>
          </p:nvPr>
        </p:nvSpPr>
        <p:spPr/>
        <p:txBody>
          <a:bodyPr/>
          <a:lstStyle/>
          <a:p>
            <a:r>
              <a:rPr lang="en-US" dirty="0"/>
              <a:t>Enter Exceptions</a:t>
            </a:r>
          </a:p>
        </p:txBody>
      </p:sp>
      <p:sp>
        <p:nvSpPr>
          <p:cNvPr id="3" name="Content Placeholder 2">
            <a:extLst>
              <a:ext uri="{FF2B5EF4-FFF2-40B4-BE49-F238E27FC236}">
                <a16:creationId xmlns:a16="http://schemas.microsoft.com/office/drawing/2014/main" id="{A3DD9117-474B-1CC1-8027-18506757FB5F}"/>
              </a:ext>
            </a:extLst>
          </p:cNvPr>
          <p:cNvSpPr>
            <a:spLocks noGrp="1"/>
          </p:cNvSpPr>
          <p:nvPr>
            <p:ph sz="half" idx="1"/>
          </p:nvPr>
        </p:nvSpPr>
        <p:spPr/>
        <p:txBody>
          <a:bodyPr/>
          <a:lstStyle/>
          <a:p>
            <a:r>
              <a:rPr lang="en-US" dirty="0"/>
              <a:t>For example:</a:t>
            </a:r>
          </a:p>
        </p:txBody>
      </p:sp>
      <p:sp>
        <p:nvSpPr>
          <p:cNvPr id="5" name="Content Placeholder 4">
            <a:extLst>
              <a:ext uri="{FF2B5EF4-FFF2-40B4-BE49-F238E27FC236}">
                <a16:creationId xmlns:a16="http://schemas.microsoft.com/office/drawing/2014/main" id="{40F03BDF-37E7-D9D7-B8E3-8E32D2D6D849}"/>
              </a:ext>
            </a:extLst>
          </p:cNvPr>
          <p:cNvSpPr>
            <a:spLocks noGrp="1"/>
          </p:cNvSpPr>
          <p:nvPr>
            <p:ph sz="half" idx="2"/>
          </p:nvPr>
        </p:nvSpPr>
        <p:spPr/>
        <p:txBody>
          <a:bodyPr/>
          <a:lstStyle/>
          <a:p>
            <a:r>
              <a:rPr lang="en-US" dirty="0"/>
              <a:t>When an error is detected, throw an </a:t>
            </a:r>
            <a:r>
              <a:rPr lang="en-US" i="1" dirty="0"/>
              <a:t>exception object</a:t>
            </a:r>
            <a:r>
              <a:rPr lang="en-US" dirty="0"/>
              <a:t> (of any type)</a:t>
            </a:r>
          </a:p>
          <a:p>
            <a:r>
              <a:rPr lang="en-US" dirty="0"/>
              <a:t>Exception object </a:t>
            </a:r>
            <a:r>
              <a:rPr lang="en-US" u="sng" dirty="0"/>
              <a:t>propagates automatically</a:t>
            </a:r>
            <a:r>
              <a:rPr lang="en-US" dirty="0"/>
              <a:t> (by the runtime system)</a:t>
            </a:r>
          </a:p>
          <a:p>
            <a:r>
              <a:rPr lang="en-US" dirty="0"/>
              <a:t>High level function installs handler with </a:t>
            </a:r>
            <a:r>
              <a:rPr lang="en-US" dirty="0">
                <a:latin typeface="Consolas" panose="020B0609020204030204" pitchFamily="49" charset="0"/>
                <a:cs typeface="Consolas" panose="020B0609020204030204" pitchFamily="49" charset="0"/>
              </a:rPr>
              <a:t>try</a:t>
            </a:r>
            <a:r>
              <a:rPr lang="en-US" dirty="0"/>
              <a:t>/</a:t>
            </a:r>
            <a:r>
              <a:rPr lang="en-US" dirty="0">
                <a:latin typeface="Consolas" panose="020B0609020204030204" pitchFamily="49" charset="0"/>
                <a:cs typeface="Consolas" panose="020B0609020204030204" pitchFamily="49" charset="0"/>
              </a:rPr>
              <a:t>catch</a:t>
            </a:r>
            <a:r>
              <a:rPr lang="en-US" dirty="0"/>
              <a:t> construct</a:t>
            </a:r>
          </a:p>
        </p:txBody>
      </p:sp>
      <p:sp>
        <p:nvSpPr>
          <p:cNvPr id="4" name="TextBox 3">
            <a:extLst>
              <a:ext uri="{FF2B5EF4-FFF2-40B4-BE49-F238E27FC236}">
                <a16:creationId xmlns:a16="http://schemas.microsoft.com/office/drawing/2014/main" id="{8A750D9D-657F-4247-7E9C-BDA20002E397}"/>
              </a:ext>
            </a:extLst>
          </p:cNvPr>
          <p:cNvSpPr txBox="1"/>
          <p:nvPr/>
        </p:nvSpPr>
        <p:spPr>
          <a:xfrm>
            <a:off x="838200" y="2353016"/>
            <a:ext cx="4870244" cy="4247317"/>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f(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error_detected</a:t>
            </a:r>
            <a:r>
              <a:rPr lang="en-US" dirty="0">
                <a:latin typeface="Consolas" panose="020B0609020204030204" pitchFamily="49" charset="0"/>
                <a:cs typeface="Consolas" panose="020B0609020204030204" pitchFamily="49" charset="0"/>
              </a:rPr>
              <a:t>) { throw 42;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g( ) {</a:t>
            </a:r>
          </a:p>
          <a:p>
            <a:r>
              <a:rPr lang="en-US" dirty="0">
                <a:latin typeface="Consolas" panose="020B0609020204030204" pitchFamily="49" charset="0"/>
                <a:cs typeface="Consolas" panose="020B0609020204030204" pitchFamily="49" charset="0"/>
              </a:rPr>
              <a:t>    f( );  // Call f and ignore error</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h(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try</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g(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error_code</a:t>
            </a:r>
            <a:r>
              <a:rPr lang="en-US" dirty="0">
                <a:latin typeface="Consolas" panose="020B0609020204030204" pitchFamily="49" charset="0"/>
                <a:cs typeface="Consolas" panose="020B0609020204030204" pitchFamily="49" charset="0"/>
              </a:rPr>
              <a:t> ) { ...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374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D02B-CCBD-0570-8F23-F8F8587BA286}"/>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CE7349D9-F963-4171-F930-E5D6C6F1D16E}"/>
              </a:ext>
            </a:extLst>
          </p:cNvPr>
          <p:cNvSpPr>
            <a:spLocks noGrp="1"/>
          </p:cNvSpPr>
          <p:nvPr>
            <p:ph idx="1"/>
          </p:nvPr>
        </p:nvSpPr>
        <p:spPr/>
        <p:txBody>
          <a:bodyPr/>
          <a:lstStyle/>
          <a:p>
            <a:r>
              <a:rPr lang="en-US" dirty="0"/>
              <a:t>… are intended to propagate error information across long distances</a:t>
            </a:r>
          </a:p>
          <a:p>
            <a:pPr lvl="1"/>
            <a:r>
              <a:rPr lang="en-US" dirty="0"/>
              <a:t>That is, over several layers of calls</a:t>
            </a:r>
          </a:p>
          <a:p>
            <a:pPr lvl="1"/>
            <a:r>
              <a:rPr lang="en-US" dirty="0"/>
              <a:t>If you find yourself throwing an exception and then catching it immediately (a couple of lines later), something is wrong</a:t>
            </a:r>
          </a:p>
          <a:p>
            <a:r>
              <a:rPr lang="en-US" dirty="0"/>
              <a:t>… are intended to de-clutter program logic by pushing error handling to the side</a:t>
            </a:r>
          </a:p>
          <a:p>
            <a:pPr lvl="1"/>
            <a:r>
              <a:rPr lang="en-US" dirty="0"/>
              <a:t>Try to put exception handlers at the bottom of the functions that have them</a:t>
            </a:r>
          </a:p>
          <a:p>
            <a:pPr lvl="1"/>
            <a:r>
              <a:rPr lang="en-US" dirty="0"/>
              <a:t>You don’t want to look at error handling when trying to understand the basic operation of a function</a:t>
            </a:r>
          </a:p>
        </p:txBody>
      </p:sp>
    </p:spTree>
    <p:extLst>
      <p:ext uri="{BB962C8B-B14F-4D97-AF65-F5344CB8AC3E}">
        <p14:creationId xmlns:p14="http://schemas.microsoft.com/office/powerpoint/2010/main" val="79363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A8C2-313F-1D61-325D-B8E6AF92E111}"/>
              </a:ext>
            </a:extLst>
          </p:cNvPr>
          <p:cNvSpPr>
            <a:spLocks noGrp="1"/>
          </p:cNvSpPr>
          <p:nvPr>
            <p:ph type="title"/>
          </p:nvPr>
        </p:nvSpPr>
        <p:spPr/>
        <p:txBody>
          <a:bodyPr/>
          <a:lstStyle/>
          <a:p>
            <a:r>
              <a:rPr lang="en-US" dirty="0"/>
              <a:t>Overhead?</a:t>
            </a:r>
          </a:p>
        </p:txBody>
      </p:sp>
      <p:sp>
        <p:nvSpPr>
          <p:cNvPr id="3" name="Content Placeholder 2">
            <a:extLst>
              <a:ext uri="{FF2B5EF4-FFF2-40B4-BE49-F238E27FC236}">
                <a16:creationId xmlns:a16="http://schemas.microsoft.com/office/drawing/2014/main" id="{F11F7674-4192-BF76-4109-F83CC9FD84EB}"/>
              </a:ext>
            </a:extLst>
          </p:cNvPr>
          <p:cNvSpPr>
            <a:spLocks noGrp="1"/>
          </p:cNvSpPr>
          <p:nvPr>
            <p:ph idx="1"/>
          </p:nvPr>
        </p:nvSpPr>
        <p:spPr/>
        <p:txBody>
          <a:bodyPr/>
          <a:lstStyle/>
          <a:p>
            <a:r>
              <a:rPr lang="en-US" dirty="0"/>
              <a:t>In C++ throwing an exception is expensive (i.e., time consuming)</a:t>
            </a:r>
          </a:p>
          <a:p>
            <a:pPr lvl="1"/>
            <a:r>
              <a:rPr lang="en-US" dirty="0"/>
              <a:t>Compilers optimize the “main line” where an exception is not thrown</a:t>
            </a:r>
          </a:p>
          <a:p>
            <a:r>
              <a:rPr lang="en-US" dirty="0"/>
              <a:t>The runtime system </a:t>
            </a:r>
            <a:r>
              <a:rPr lang="en-US" i="1" dirty="0"/>
              <a:t>unwinds</a:t>
            </a:r>
            <a:r>
              <a:rPr lang="en-US" dirty="0"/>
              <a:t> the program stack looking for the right handler, calling destructors as it goes, etc.</a:t>
            </a:r>
          </a:p>
          <a:p>
            <a:pPr lvl="1"/>
            <a:r>
              <a:rPr lang="en-US" dirty="0"/>
              <a:t>Thus, there can be a long delay between a throw and when the handler starts executing.</a:t>
            </a:r>
          </a:p>
          <a:p>
            <a:r>
              <a:rPr lang="en-US" b="1" i="1" u="sng" dirty="0"/>
              <a:t>Only Use Exceptions For Exceptional Things</a:t>
            </a:r>
          </a:p>
          <a:p>
            <a:pPr lvl="1"/>
            <a:r>
              <a:rPr lang="en-US" dirty="0"/>
              <a:t>Errors that “cannot happen” (assuming your program is right)</a:t>
            </a:r>
          </a:p>
          <a:p>
            <a:pPr lvl="1"/>
            <a:r>
              <a:rPr lang="en-US" dirty="0"/>
              <a:t>Unusual errors that rarely happen</a:t>
            </a:r>
          </a:p>
        </p:txBody>
      </p:sp>
    </p:spTree>
    <p:extLst>
      <p:ext uri="{BB962C8B-B14F-4D97-AF65-F5344CB8AC3E}">
        <p14:creationId xmlns:p14="http://schemas.microsoft.com/office/powerpoint/2010/main" val="188862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CC6-F50A-ECA7-230D-719A37C3C47D}"/>
              </a:ext>
            </a:extLst>
          </p:cNvPr>
          <p:cNvSpPr>
            <a:spLocks noGrp="1"/>
          </p:cNvSpPr>
          <p:nvPr>
            <p:ph type="title"/>
          </p:nvPr>
        </p:nvSpPr>
        <p:spPr/>
        <p:txBody>
          <a:bodyPr/>
          <a:lstStyle/>
          <a:p>
            <a:r>
              <a:rPr lang="en-US" dirty="0"/>
              <a:t>Overused?</a:t>
            </a:r>
          </a:p>
        </p:txBody>
      </p:sp>
      <p:sp>
        <p:nvSpPr>
          <p:cNvPr id="3" name="Content Placeholder 2">
            <a:extLst>
              <a:ext uri="{FF2B5EF4-FFF2-40B4-BE49-F238E27FC236}">
                <a16:creationId xmlns:a16="http://schemas.microsoft.com/office/drawing/2014/main" id="{4A99989F-AB39-6DD8-50BB-035937CDAFA4}"/>
              </a:ext>
            </a:extLst>
          </p:cNvPr>
          <p:cNvSpPr>
            <a:spLocks noGrp="1"/>
          </p:cNvSpPr>
          <p:nvPr>
            <p:ph idx="1"/>
          </p:nvPr>
        </p:nvSpPr>
        <p:spPr/>
        <p:txBody>
          <a:bodyPr/>
          <a:lstStyle/>
          <a:p>
            <a:r>
              <a:rPr lang="en-US" dirty="0"/>
              <a:t>Many programs (especially in other languages) overuse exceptions</a:t>
            </a:r>
          </a:p>
          <a:p>
            <a:pPr lvl="1"/>
            <a:r>
              <a:rPr lang="en-US" dirty="0"/>
              <a:t>Sometimes this is the fault of the programmer</a:t>
            </a:r>
          </a:p>
          <a:p>
            <a:pPr lvl="1"/>
            <a:r>
              <a:rPr lang="en-US" dirty="0"/>
              <a:t>Often it is the fault of the language or library being used, requiring exceptions when it doesn’t make sense to use them.</a:t>
            </a:r>
          </a:p>
          <a:p>
            <a:r>
              <a:rPr lang="en-US" dirty="0"/>
              <a:t>The C++ community has considered these questions careful</a:t>
            </a:r>
          </a:p>
        </p:txBody>
      </p:sp>
    </p:spTree>
    <p:extLst>
      <p:ext uri="{BB962C8B-B14F-4D97-AF65-F5344CB8AC3E}">
        <p14:creationId xmlns:p14="http://schemas.microsoft.com/office/powerpoint/2010/main" val="3036559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2976</Words>
  <Application>Microsoft Macintosh PowerPoint</Application>
  <PresentationFormat>Widescreen</PresentationFormat>
  <Paragraphs>297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C++ Exceptions</vt:lpstr>
      <vt:lpstr>Reporting Errors</vt:lpstr>
      <vt:lpstr>This Requires Handing Back Error Codes</vt:lpstr>
      <vt:lpstr>The Big Picture</vt:lpstr>
      <vt:lpstr>What’s Wrong?</vt:lpstr>
      <vt:lpstr>Enter Exceptions</vt:lpstr>
      <vt:lpstr>Exceptions…</vt:lpstr>
      <vt:lpstr>Overhead?</vt:lpstr>
      <vt:lpstr>Overused?</vt:lpstr>
      <vt:lpstr>Poster Child: Failure to Open a File</vt:lpstr>
      <vt:lpstr>Any Type?</vt:lpstr>
      <vt:lpstr>Try Block Syntax</vt:lpstr>
      <vt:lpstr>More on Exception Syntax</vt:lpstr>
      <vt:lpstr>Finally?</vt:lpstr>
      <vt:lpstr>Multiple Threads?</vt:lpstr>
      <vt:lpstr>Simple Ideas</vt:lpstr>
      <vt:lpstr>Example (In General Purpose Library)</vt:lpstr>
      <vt:lpstr>Now, The Handler (In Application Code)</vt:lpstr>
      <vt:lpstr>Exceptions and Inheritance</vt:lpstr>
      <vt:lpstr>Exceptions and Inheritance</vt:lpstr>
      <vt:lpstr>Exceptions and Inheritance</vt:lpstr>
      <vt:lpstr>Standard Exceptions</vt:lpstr>
      <vt:lpstr>Meet The Family</vt:lpstr>
      <vt:lpstr>What?</vt:lpstr>
      <vt:lpstr>Logic vs Runtime</vt:lpstr>
      <vt:lpstr>Logic Errors</vt:lpstr>
      <vt:lpstr>Runtime Errors</vt:lpstr>
      <vt:lpstr>Example</vt:lpstr>
      <vt:lpstr>Other Standard Exceptions</vt:lpstr>
      <vt:lpstr>Exception Specifications?</vt:lpstr>
      <vt:lpstr>Controversial</vt:lpstr>
      <vt:lpstr>What about C++?</vt:lpstr>
      <vt:lpstr>With One (um) 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Exceptions</dc:title>
  <dc:creator>Peter Chapin</dc:creator>
  <cp:lastModifiedBy>Peter Chapin</cp:lastModifiedBy>
  <cp:revision>4</cp:revision>
  <dcterms:created xsi:type="dcterms:W3CDTF">2023-10-27T14:24:41Z</dcterms:created>
  <dcterms:modified xsi:type="dcterms:W3CDTF">2023-11-13T20:14:44Z</dcterms:modified>
</cp:coreProperties>
</file>